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bold.fntdata"/><Relationship Id="rId16" Type="http://schemas.openxmlformats.org/officeDocument/2006/relationships/slide" Target="slides/slide11.xml"/><Relationship Id="rId38" Type="http://schemas.openxmlformats.org/officeDocument/2006/relationships/font" Target="fonts/Raleway-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fd7a49af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fd7a49af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fd7a49af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fd7a49af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fe1aa8bd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fe1aa8bd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fe1aa8bd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fe1aa8bd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fd7a49af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fd7a49af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fe1aa8b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fe1aa8b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fe1aa8bd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fe1aa8bd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fe1aa8bd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fe1aa8bd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fd7a49af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fd7a49af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fe1aa8bd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fe1aa8bd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fe1aa8b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fe1aa8b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b1aa2186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b1aa2186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b1aa2186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b1aa2186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b1aa2186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b1aa2186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b1aa2186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b1aa2186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b1aa21861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b1aa21861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b1aa21861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b1aa21861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b1aa218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b1aa218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b1aa218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b1aa218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b1aa218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b1aa218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b1aa2186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b1aa2186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fe1aa8b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fe1aa8b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b1aa218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b1aa218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b1aa218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b1aa218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b1aa218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b1aa218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fe1aa8bd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fe1aa8bd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fe1aa8b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fe1aa8b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fd7a49af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fd7a49af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fe1aa8b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fe1aa8b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fd7a49af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fd7a49af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fe1aa8bd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fe1aa8bd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6123600" y="3804425"/>
            <a:ext cx="2708700" cy="10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Raleway"/>
                <a:ea typeface="Raleway"/>
                <a:cs typeface="Raleway"/>
                <a:sym typeface="Raleway"/>
              </a:rPr>
              <a:t>Nirja Shah</a:t>
            </a:r>
            <a:endParaRPr>
              <a:solidFill>
                <a:schemeClr val="dk2"/>
              </a:solidFill>
              <a:latin typeface="Raleway"/>
              <a:ea typeface="Raleway"/>
              <a:cs typeface="Raleway"/>
              <a:sym typeface="Raleway"/>
            </a:endParaRPr>
          </a:p>
          <a:p>
            <a:pPr indent="0" lvl="0" marL="0" rtl="0" algn="l">
              <a:spcBef>
                <a:spcPts val="0"/>
              </a:spcBef>
              <a:spcAft>
                <a:spcPts val="0"/>
              </a:spcAft>
              <a:buNone/>
            </a:pPr>
            <a:r>
              <a:rPr lang="en">
                <a:solidFill>
                  <a:schemeClr val="dk2"/>
                </a:solidFill>
                <a:latin typeface="Raleway"/>
                <a:ea typeface="Raleway"/>
                <a:cs typeface="Raleway"/>
                <a:sym typeface="Raleway"/>
              </a:rPr>
              <a:t>Tarun Ramapuram</a:t>
            </a:r>
            <a:endParaRPr>
              <a:solidFill>
                <a:schemeClr val="dk2"/>
              </a:solidFill>
              <a:latin typeface="Raleway"/>
              <a:ea typeface="Raleway"/>
              <a:cs typeface="Raleway"/>
              <a:sym typeface="Raleway"/>
            </a:endParaRPr>
          </a:p>
          <a:p>
            <a:pPr indent="0" lvl="0" marL="0" rtl="0" algn="l">
              <a:spcBef>
                <a:spcPts val="0"/>
              </a:spcBef>
              <a:spcAft>
                <a:spcPts val="0"/>
              </a:spcAft>
              <a:buNone/>
            </a:pPr>
            <a:r>
              <a:rPr lang="en">
                <a:solidFill>
                  <a:schemeClr val="dk2"/>
                </a:solidFill>
                <a:latin typeface="Raleway"/>
                <a:ea typeface="Raleway"/>
                <a:cs typeface="Raleway"/>
                <a:sym typeface="Raleway"/>
              </a:rPr>
              <a:t>Prajna Bangalore Rajeeva</a:t>
            </a:r>
            <a:endParaRPr>
              <a:solidFill>
                <a:schemeClr val="dk2"/>
              </a:solidFill>
              <a:latin typeface="Raleway"/>
              <a:ea typeface="Raleway"/>
              <a:cs typeface="Raleway"/>
              <a:sym typeface="Raleway"/>
            </a:endParaRPr>
          </a:p>
        </p:txBody>
      </p:sp>
      <p:sp>
        <p:nvSpPr>
          <p:cNvPr id="87" name="Google Shape;87;p13"/>
          <p:cNvSpPr/>
          <p:nvPr/>
        </p:nvSpPr>
        <p:spPr>
          <a:xfrm>
            <a:off x="1516020" y="1508588"/>
            <a:ext cx="5785222" cy="21263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2"/>
                </a:solidFill>
                <a:latin typeface="Raleway"/>
              </a:rPr>
              <a:t>Machine Learning</a:t>
            </a:r>
            <a:br>
              <a:rPr b="0" i="0">
                <a:ln cap="flat" cmpd="sng" w="9525">
                  <a:solidFill>
                    <a:schemeClr val="dk2"/>
                  </a:solidFill>
                  <a:prstDash val="solid"/>
                  <a:round/>
                  <a:headEnd len="sm" w="sm" type="none"/>
                  <a:tailEnd len="sm" w="sm" type="none"/>
                </a:ln>
                <a:solidFill>
                  <a:schemeClr val="dk2"/>
                </a:solidFill>
                <a:latin typeface="Raleway"/>
              </a:rPr>
            </a:br>
            <a:r>
              <a:rPr b="0" i="0">
                <a:ln cap="flat" cmpd="sng" w="9525">
                  <a:solidFill>
                    <a:schemeClr val="dk2"/>
                  </a:solidFill>
                  <a:prstDash val="solid"/>
                  <a:round/>
                  <a:headEnd len="sm" w="sm" type="none"/>
                  <a:tailEnd len="sm" w="sm" type="none"/>
                </a:ln>
                <a:solidFill>
                  <a:schemeClr val="dk2"/>
                </a:solidFill>
                <a:latin typeface="Raleway"/>
              </a:rPr>
              <a:t>Project</a:t>
            </a:r>
            <a:br>
              <a:rPr b="0" i="0">
                <a:ln cap="flat" cmpd="sng" w="9525">
                  <a:solidFill>
                    <a:schemeClr val="dk2"/>
                  </a:solidFill>
                  <a:prstDash val="solid"/>
                  <a:round/>
                  <a:headEnd len="sm" w="sm" type="none"/>
                  <a:tailEnd len="sm" w="sm" type="none"/>
                </a:ln>
                <a:solidFill>
                  <a:schemeClr val="dk2"/>
                </a:solidFill>
                <a:latin typeface="Raleway"/>
              </a:rPr>
            </a:br>
            <a:r>
              <a:rPr b="0" i="0">
                <a:ln cap="flat" cmpd="sng" w="9525">
                  <a:solidFill>
                    <a:schemeClr val="dk2"/>
                  </a:solidFill>
                  <a:prstDash val="solid"/>
                  <a:round/>
                  <a:headEnd len="sm" w="sm" type="none"/>
                  <a:tailEnd len="sm" w="sm" type="none"/>
                </a:ln>
                <a:solidFill>
                  <a:schemeClr val="dk2"/>
                </a:solidFill>
                <a:latin typeface="Raleway"/>
              </a:rPr>
              <a:t>Group 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subTitle"/>
          </p:nvPr>
        </p:nvSpPr>
        <p:spPr>
          <a:xfrm>
            <a:off x="5406800" y="1299600"/>
            <a:ext cx="3498000" cy="384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From our Elbow graph we decided that Epsilon value is 12 and Min_Samples is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scatter plot depicts the clustering result, where each data point is represented by a colored dot.</a:t>
            </a:r>
            <a:endParaRPr/>
          </a:p>
          <a:p>
            <a:pPr indent="0" lvl="0" marL="0" rtl="0" algn="l">
              <a:spcBef>
                <a:spcPts val="0"/>
              </a:spcBef>
              <a:spcAft>
                <a:spcPts val="0"/>
              </a:spcAft>
              <a:buNone/>
            </a:pPr>
            <a:r>
              <a:rPr lang="en"/>
              <a:t>The data points are grouped into clusters, each denoted by a different color.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the colored clusters, there is also a separate cluster labeled as "-1", which represents noise or outliers according to the DBSCAN algorithm.</a:t>
            </a:r>
            <a:endParaRPr/>
          </a:p>
          <a:p>
            <a:pPr indent="0" lvl="0" marL="0" rtl="0" algn="l">
              <a:spcBef>
                <a:spcPts val="0"/>
              </a:spcBef>
              <a:spcAft>
                <a:spcPts val="0"/>
              </a:spcAft>
              <a:buNone/>
            </a:pPr>
            <a:r>
              <a:t/>
            </a:r>
            <a:endParaRPr sz="1500"/>
          </a:p>
        </p:txBody>
      </p:sp>
      <p:sp>
        <p:nvSpPr>
          <p:cNvPr id="145" name="Google Shape;145;p22"/>
          <p:cNvSpPr txBox="1"/>
          <p:nvPr>
            <p:ph type="ctrTitle"/>
          </p:nvPr>
        </p:nvSpPr>
        <p:spPr>
          <a:xfrm>
            <a:off x="727950" y="776850"/>
            <a:ext cx="76881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00">
                <a:solidFill>
                  <a:schemeClr val="accent1"/>
                </a:solidFill>
                <a:latin typeface="Lato"/>
                <a:ea typeface="Lato"/>
                <a:cs typeface="Lato"/>
                <a:sym typeface="Lato"/>
              </a:rPr>
              <a:t>This is the result of our </a:t>
            </a:r>
            <a:r>
              <a:rPr lang="en" sz="1600">
                <a:latin typeface="Lato"/>
                <a:ea typeface="Lato"/>
                <a:cs typeface="Lato"/>
                <a:sym typeface="Lato"/>
              </a:rPr>
              <a:t>DBSCAN</a:t>
            </a:r>
            <a:r>
              <a:rPr lang="en" sz="1600">
                <a:solidFill>
                  <a:schemeClr val="accent1"/>
                </a:solidFill>
                <a:latin typeface="Lato"/>
                <a:ea typeface="Lato"/>
                <a:cs typeface="Lato"/>
                <a:sym typeface="Lato"/>
              </a:rPr>
              <a:t> </a:t>
            </a:r>
            <a:r>
              <a:rPr b="0" lang="en" sz="1600">
                <a:solidFill>
                  <a:schemeClr val="accent1"/>
                </a:solidFill>
                <a:latin typeface="Lato"/>
                <a:ea typeface="Lato"/>
                <a:cs typeface="Lato"/>
                <a:sym typeface="Lato"/>
              </a:rPr>
              <a:t>clustering process:</a:t>
            </a:r>
            <a:endParaRPr sz="1600">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446100" y="1299600"/>
            <a:ext cx="4679850" cy="371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Gaussian Mixture</a:t>
            </a:r>
            <a:endParaRPr sz="2440"/>
          </a:p>
        </p:txBody>
      </p:sp>
      <p:sp>
        <p:nvSpPr>
          <p:cNvPr id="152" name="Google Shape;152;p23"/>
          <p:cNvSpPr txBox="1"/>
          <p:nvPr>
            <p:ph idx="1" type="body"/>
          </p:nvPr>
        </p:nvSpPr>
        <p:spPr>
          <a:xfrm>
            <a:off x="676950" y="2278175"/>
            <a:ext cx="7741200" cy="207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Raleway"/>
                <a:ea typeface="Raleway"/>
                <a:cs typeface="Raleway"/>
                <a:sym typeface="Raleway"/>
              </a:rPr>
              <a:t>Gaussian Mixture Models (GMMs) are probabilistic models used for clustering and density estimation tasks. Unlike K-means, which assumes spherical clusters, GMMs are more flexible as they model clusters as ellipsoids in the feature space. Gaussian Mixture Models are powerful tools for clustering and density estimation tasks, especially when the underlying data distribution is complex or multimodal. They offer a probabilistic framework for understanding the structure of the data and are widely used in various fields such as pattern recognition, image processing, and bioinformatics.</a:t>
            </a:r>
            <a:endParaRPr sz="14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5550350" y="1444850"/>
            <a:ext cx="3274200" cy="3417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From BIC and AIC, The BIC has the least value at 5 and AIC has the least value at 9</a:t>
            </a:r>
            <a:endParaRPr sz="1800">
              <a:solidFill>
                <a:schemeClr val="accent1"/>
              </a:solidFill>
              <a:latin typeface="Lato"/>
              <a:ea typeface="Lato"/>
              <a:cs typeface="Lato"/>
              <a:sym typeface="Lato"/>
            </a:endParaRPr>
          </a:p>
          <a:p>
            <a:pPr indent="-342900" lvl="0" marL="457200" rtl="0" algn="l">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Choosing the value of BIC which is  5 because the majority  optimal algorithm methods such as Elbow and Silhouette Methods are giving the optimal </a:t>
            </a:r>
            <a:r>
              <a:rPr lang="en" sz="1800">
                <a:solidFill>
                  <a:schemeClr val="accent1"/>
                </a:solidFill>
                <a:latin typeface="Lato"/>
                <a:ea typeface="Lato"/>
                <a:cs typeface="Lato"/>
                <a:sym typeface="Lato"/>
              </a:rPr>
              <a:t>value</a:t>
            </a:r>
            <a:r>
              <a:rPr lang="en" sz="1800">
                <a:solidFill>
                  <a:schemeClr val="accent1"/>
                </a:solidFill>
                <a:latin typeface="Lato"/>
                <a:ea typeface="Lato"/>
                <a:cs typeface="Lato"/>
                <a:sym typeface="Lato"/>
              </a:rPr>
              <a:t> of 5.</a:t>
            </a:r>
            <a:endParaRPr sz="18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58" name="Google Shape;158;p24"/>
          <p:cNvSpPr txBox="1"/>
          <p:nvPr/>
        </p:nvSpPr>
        <p:spPr>
          <a:xfrm>
            <a:off x="667300" y="389125"/>
            <a:ext cx="74757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For </a:t>
            </a:r>
            <a:r>
              <a:rPr b="1" lang="en" sz="1600">
                <a:solidFill>
                  <a:schemeClr val="accent1"/>
                </a:solidFill>
                <a:latin typeface="Lato"/>
                <a:ea typeface="Lato"/>
                <a:cs typeface="Lato"/>
                <a:sym typeface="Lato"/>
              </a:rPr>
              <a:t>Gaussian Mixture Model</a:t>
            </a:r>
            <a:r>
              <a:rPr lang="en" sz="1600">
                <a:solidFill>
                  <a:schemeClr val="accent1"/>
                </a:solidFill>
                <a:latin typeface="Lato"/>
                <a:ea typeface="Lato"/>
                <a:cs typeface="Lato"/>
                <a:sym typeface="Lato"/>
              </a:rPr>
              <a:t> to find the optimal k value. There are two methods</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 Bayesian Information Criterion (BIC)</a:t>
            </a:r>
            <a:endParaRPr sz="1600">
              <a:solidFill>
                <a:schemeClr val="accent1"/>
              </a:solidFill>
              <a:latin typeface="Lato"/>
              <a:ea typeface="Lato"/>
              <a:cs typeface="Lato"/>
              <a:sym typeface="Lato"/>
            </a:endParaRPr>
          </a:p>
          <a:p>
            <a:pPr indent="-330200" lvl="0" marL="457200" rtl="0" algn="l">
              <a:spcBef>
                <a:spcPts val="0"/>
              </a:spcBef>
              <a:spcAft>
                <a:spcPts val="0"/>
              </a:spcAft>
              <a:buClr>
                <a:schemeClr val="accent1"/>
              </a:buClr>
              <a:buSzPts val="1600"/>
              <a:buFont typeface="Lato"/>
              <a:buAutoNum type="arabicPeriod"/>
            </a:pPr>
            <a:r>
              <a:rPr lang="en" sz="1600">
                <a:solidFill>
                  <a:schemeClr val="accent1"/>
                </a:solidFill>
                <a:latin typeface="Lato"/>
                <a:ea typeface="Lato"/>
                <a:cs typeface="Lato"/>
                <a:sym typeface="Lato"/>
              </a:rPr>
              <a:t>Akaike Information Criterion (AIC) </a:t>
            </a:r>
            <a:endParaRPr sz="1600">
              <a:solidFill>
                <a:schemeClr val="accent1"/>
              </a:solidFill>
              <a:latin typeface="Lato"/>
              <a:ea typeface="Lato"/>
              <a:cs typeface="Lato"/>
              <a:sym typeface="Lato"/>
            </a:endParaRPr>
          </a:p>
        </p:txBody>
      </p:sp>
      <p:pic>
        <p:nvPicPr>
          <p:cNvPr id="159" name="Google Shape;159;p24"/>
          <p:cNvPicPr preferRelativeResize="0"/>
          <p:nvPr/>
        </p:nvPicPr>
        <p:blipFill>
          <a:blip r:embed="rId3">
            <a:alphaModFix/>
          </a:blip>
          <a:stretch>
            <a:fillRect/>
          </a:stretch>
        </p:blipFill>
        <p:spPr>
          <a:xfrm>
            <a:off x="597350" y="1423050"/>
            <a:ext cx="4595824" cy="3496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subTitle"/>
          </p:nvPr>
        </p:nvSpPr>
        <p:spPr>
          <a:xfrm>
            <a:off x="5406800" y="1299600"/>
            <a:ext cx="3498000" cy="371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From the BIC and AIC graph, we found the optimal value as 5.</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It resembles the same clustering </a:t>
            </a:r>
            <a:r>
              <a:rPr lang="en" sz="1700"/>
              <a:t>pattern</a:t>
            </a:r>
            <a:r>
              <a:rPr lang="en" sz="1700"/>
              <a:t> as K Means in the Gaussian Mixture Model</a:t>
            </a:r>
            <a:endParaRPr sz="1700"/>
          </a:p>
          <a:p>
            <a:pPr indent="-336550" lvl="0" marL="457200" rtl="0" algn="l">
              <a:spcBef>
                <a:spcPts val="0"/>
              </a:spcBef>
              <a:spcAft>
                <a:spcPts val="0"/>
              </a:spcAft>
              <a:buSzPts val="1700"/>
              <a:buChar char="-"/>
            </a:pPr>
            <a:r>
              <a:rPr lang="en" sz="1700"/>
              <a:t>Chosen</a:t>
            </a:r>
            <a:r>
              <a:rPr lang="en" sz="1700"/>
              <a:t> 5 Components for the </a:t>
            </a:r>
            <a:r>
              <a:rPr lang="en" sz="1700"/>
              <a:t>model which means there are 5 Gaussian Distribution Clusters.</a:t>
            </a:r>
            <a:endParaRPr sz="1700"/>
          </a:p>
          <a:p>
            <a:pPr indent="-336550" lvl="0" marL="457200" rtl="0" algn="l">
              <a:spcBef>
                <a:spcPts val="0"/>
              </a:spcBef>
              <a:spcAft>
                <a:spcPts val="0"/>
              </a:spcAft>
              <a:buSzPts val="1700"/>
              <a:buChar char="-"/>
            </a:pPr>
            <a:r>
              <a:rPr lang="en" sz="1700"/>
              <a:t>Also, We can find Anomalies with the GMM Model using the Percentile.</a:t>
            </a:r>
            <a:endParaRPr sz="1700"/>
          </a:p>
          <a:p>
            <a:pPr indent="0" lvl="0" marL="0" rtl="0" algn="l">
              <a:spcBef>
                <a:spcPts val="0"/>
              </a:spcBef>
              <a:spcAft>
                <a:spcPts val="0"/>
              </a:spcAft>
              <a:buNone/>
            </a:pPr>
            <a:r>
              <a:t/>
            </a:r>
            <a:endParaRPr sz="1500"/>
          </a:p>
        </p:txBody>
      </p:sp>
      <p:sp>
        <p:nvSpPr>
          <p:cNvPr id="165" name="Google Shape;165;p25"/>
          <p:cNvSpPr txBox="1"/>
          <p:nvPr>
            <p:ph type="ctrTitle"/>
          </p:nvPr>
        </p:nvSpPr>
        <p:spPr>
          <a:xfrm>
            <a:off x="727950" y="776850"/>
            <a:ext cx="7688100" cy="3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00">
                <a:solidFill>
                  <a:schemeClr val="accent1"/>
                </a:solidFill>
                <a:latin typeface="Lato"/>
                <a:ea typeface="Lato"/>
                <a:cs typeface="Lato"/>
                <a:sym typeface="Lato"/>
              </a:rPr>
              <a:t>This is the result of our </a:t>
            </a:r>
            <a:r>
              <a:rPr lang="en" sz="1600">
                <a:latin typeface="Lato"/>
                <a:ea typeface="Lato"/>
                <a:cs typeface="Lato"/>
                <a:sym typeface="Lato"/>
              </a:rPr>
              <a:t>Gaussian Mixture Model</a:t>
            </a:r>
            <a:r>
              <a:rPr lang="en" sz="1600">
                <a:solidFill>
                  <a:schemeClr val="accent1"/>
                </a:solidFill>
                <a:latin typeface="Lato"/>
                <a:ea typeface="Lato"/>
                <a:cs typeface="Lato"/>
                <a:sym typeface="Lato"/>
              </a:rPr>
              <a:t> </a:t>
            </a:r>
            <a:r>
              <a:rPr b="0" lang="en" sz="1600">
                <a:solidFill>
                  <a:schemeClr val="accent1"/>
                </a:solidFill>
                <a:latin typeface="Lato"/>
                <a:ea typeface="Lato"/>
                <a:cs typeface="Lato"/>
                <a:sym typeface="Lato"/>
              </a:rPr>
              <a:t>clustering process:</a:t>
            </a:r>
            <a:endParaRPr sz="1600">
              <a:latin typeface="Lato"/>
              <a:ea typeface="Lato"/>
              <a:cs typeface="Lato"/>
              <a:sym typeface="Lato"/>
            </a:endParaRPr>
          </a:p>
        </p:txBody>
      </p:sp>
      <p:pic>
        <p:nvPicPr>
          <p:cNvPr id="166" name="Google Shape;166;p25"/>
          <p:cNvPicPr preferRelativeResize="0"/>
          <p:nvPr/>
        </p:nvPicPr>
        <p:blipFill>
          <a:blip r:embed="rId3">
            <a:alphaModFix/>
          </a:blip>
          <a:stretch>
            <a:fillRect/>
          </a:stretch>
        </p:blipFill>
        <p:spPr>
          <a:xfrm>
            <a:off x="312250" y="1299600"/>
            <a:ext cx="4679845" cy="3719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Isolation Forest</a:t>
            </a:r>
            <a:endParaRPr sz="2440"/>
          </a:p>
          <a:p>
            <a:pPr indent="0" lvl="0" marL="0" rtl="0" algn="l">
              <a:spcBef>
                <a:spcPts val="0"/>
              </a:spcBef>
              <a:spcAft>
                <a:spcPts val="0"/>
              </a:spcAft>
              <a:buSzPts val="990"/>
              <a:buNone/>
            </a:pPr>
            <a:r>
              <a:rPr lang="en" sz="2440"/>
              <a:t>for Anomaly Detection </a:t>
            </a:r>
            <a:endParaRPr sz="2440"/>
          </a:p>
        </p:txBody>
      </p:sp>
      <p:sp>
        <p:nvSpPr>
          <p:cNvPr id="172" name="Google Shape;172;p26"/>
          <p:cNvSpPr txBox="1"/>
          <p:nvPr>
            <p:ph idx="1" type="body"/>
          </p:nvPr>
        </p:nvSpPr>
        <p:spPr>
          <a:xfrm>
            <a:off x="677025" y="2571750"/>
            <a:ext cx="7741200" cy="176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Raleway"/>
                <a:ea typeface="Raleway"/>
                <a:cs typeface="Raleway"/>
                <a:sym typeface="Raleway"/>
              </a:rPr>
              <a:t>Isolation Forest is an anomaly detection method that identifies outliers by isolating them into separate groups. It works by randomly picking features and splitting data points along those characteristics, resulting in partitions that isolate anomalies with fewer splits. Anomalies are identified as cases that take fewer splits to isolate, showing that they differ from regular data. Isolation Forest is effective for complex data and does not need the computation of distance measurements.</a:t>
            </a:r>
            <a:endParaRPr sz="1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ctrTitle"/>
          </p:nvPr>
        </p:nvSpPr>
        <p:spPr>
          <a:xfrm>
            <a:off x="727950" y="744025"/>
            <a:ext cx="76881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00">
                <a:latin typeface="Lato"/>
                <a:ea typeface="Lato"/>
                <a:cs typeface="Lato"/>
                <a:sym typeface="Lato"/>
              </a:rPr>
              <a:t>For</a:t>
            </a:r>
            <a:r>
              <a:rPr lang="en" sz="1800">
                <a:latin typeface="Lato"/>
                <a:ea typeface="Lato"/>
                <a:cs typeface="Lato"/>
                <a:sym typeface="Lato"/>
              </a:rPr>
              <a:t> Isolation or Anomaly detection</a:t>
            </a:r>
            <a:r>
              <a:rPr b="0" lang="en" sz="1800">
                <a:latin typeface="Lato"/>
                <a:ea typeface="Lato"/>
                <a:cs typeface="Lato"/>
                <a:sym typeface="Lato"/>
              </a:rPr>
              <a:t> we have used trial and </a:t>
            </a:r>
            <a:r>
              <a:rPr b="0" lang="en" sz="1800">
                <a:latin typeface="Lato"/>
                <a:ea typeface="Lato"/>
                <a:cs typeface="Lato"/>
                <a:sym typeface="Lato"/>
              </a:rPr>
              <a:t>error</a:t>
            </a:r>
            <a:endParaRPr b="0" sz="1800">
              <a:latin typeface="Lato"/>
              <a:ea typeface="Lato"/>
              <a:cs typeface="Lato"/>
              <a:sym typeface="Lato"/>
            </a:endParaRPr>
          </a:p>
        </p:txBody>
      </p:sp>
      <p:sp>
        <p:nvSpPr>
          <p:cNvPr id="178" name="Google Shape;178;p27"/>
          <p:cNvSpPr txBox="1"/>
          <p:nvPr>
            <p:ph idx="1" type="subTitle"/>
          </p:nvPr>
        </p:nvSpPr>
        <p:spPr>
          <a:xfrm>
            <a:off x="739075" y="1645550"/>
            <a:ext cx="7688100" cy="29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selecting the optimal contamination for Isolation Forest, we employed a trial-and-error approach. We experimented with contamination values ranging from 0.01 to 0.1 and observed the performance of the model with each value. After thorough testing, we found that a contamination value of 0.1 provided the best results with our dataset. This value struck a balance between capturing anomalies effectively and minimizing false positives.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ctrTitle"/>
          </p:nvPr>
        </p:nvSpPr>
        <p:spPr>
          <a:xfrm>
            <a:off x="727950" y="780450"/>
            <a:ext cx="7688100" cy="3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40">
                <a:solidFill>
                  <a:schemeClr val="accent1"/>
                </a:solidFill>
                <a:latin typeface="Lato"/>
                <a:ea typeface="Lato"/>
                <a:cs typeface="Lato"/>
                <a:sym typeface="Lato"/>
              </a:rPr>
              <a:t>This is the result of our </a:t>
            </a:r>
            <a:r>
              <a:rPr lang="en" sz="1640">
                <a:latin typeface="Lato"/>
                <a:ea typeface="Lato"/>
                <a:cs typeface="Lato"/>
                <a:sym typeface="Lato"/>
              </a:rPr>
              <a:t>Isolation Forest </a:t>
            </a:r>
            <a:r>
              <a:rPr b="0" lang="en" sz="1640">
                <a:solidFill>
                  <a:schemeClr val="accent1"/>
                </a:solidFill>
                <a:latin typeface="Lato"/>
                <a:ea typeface="Lato"/>
                <a:cs typeface="Lato"/>
                <a:sym typeface="Lato"/>
              </a:rPr>
              <a:t>for anomaly detection process:</a:t>
            </a:r>
            <a:endParaRPr sz="3980"/>
          </a:p>
        </p:txBody>
      </p:sp>
      <p:sp>
        <p:nvSpPr>
          <p:cNvPr id="184" name="Google Shape;184;p28"/>
          <p:cNvSpPr txBox="1"/>
          <p:nvPr>
            <p:ph idx="1" type="subTitle"/>
          </p:nvPr>
        </p:nvSpPr>
        <p:spPr>
          <a:xfrm>
            <a:off x="5782900" y="1372850"/>
            <a:ext cx="3093600" cy="34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trial and error we found that 0.1 was the optimal value for contamination, which means</a:t>
            </a:r>
            <a:r>
              <a:rPr lang="en"/>
              <a:t> that approximately 10% of the data points are expected to be outliers.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purple dots represent anomalies detected by the Isolation Forest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5" name="Google Shape;185;p28"/>
          <p:cNvPicPr preferRelativeResize="0"/>
          <p:nvPr/>
        </p:nvPicPr>
        <p:blipFill>
          <a:blip r:embed="rId3">
            <a:alphaModFix/>
          </a:blip>
          <a:stretch>
            <a:fillRect/>
          </a:stretch>
        </p:blipFill>
        <p:spPr>
          <a:xfrm>
            <a:off x="152400" y="1327650"/>
            <a:ext cx="5374499" cy="3552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ctrTitle"/>
          </p:nvPr>
        </p:nvSpPr>
        <p:spPr>
          <a:xfrm>
            <a:off x="586900" y="495825"/>
            <a:ext cx="7688100" cy="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80"/>
              <a:t> Insights gained</a:t>
            </a:r>
            <a:endParaRPr sz="4080"/>
          </a:p>
        </p:txBody>
      </p:sp>
      <p:sp>
        <p:nvSpPr>
          <p:cNvPr id="191" name="Google Shape;191;p29"/>
          <p:cNvSpPr txBox="1"/>
          <p:nvPr>
            <p:ph idx="1" type="subTitle"/>
          </p:nvPr>
        </p:nvSpPr>
        <p:spPr>
          <a:xfrm>
            <a:off x="727950" y="1506500"/>
            <a:ext cx="7688100" cy="31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analyzing the clusters, businesses can identify high-value customers who spend more and have higher income levels. This information can be used to target marketing campaigns and personalized offers to these segments.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Techniques like DBSCAN helped in identifying outliers or noise points in the dataset. These outliers may represent unique customer behaviors or data errors that need further investigation.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Clustering enables businesses to understand different customer preferences and tailor their products or services accordingly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ctrTitle"/>
          </p:nvPr>
        </p:nvSpPr>
        <p:spPr>
          <a:xfrm>
            <a:off x="727950" y="542850"/>
            <a:ext cx="7688100" cy="82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hallenges encountered</a:t>
            </a:r>
            <a:endParaRPr/>
          </a:p>
        </p:txBody>
      </p:sp>
      <p:sp>
        <p:nvSpPr>
          <p:cNvPr id="197" name="Google Shape;197;p30"/>
          <p:cNvSpPr txBox="1"/>
          <p:nvPr>
            <p:ph idx="1" type="subTitle"/>
          </p:nvPr>
        </p:nvSpPr>
        <p:spPr>
          <a:xfrm>
            <a:off x="727950" y="1506500"/>
            <a:ext cx="7688100" cy="31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Determining Optimal Parameters: One of the main challenges was determining the optimal parameters for each clustering algorithm, such as the number of clusters (K) for K-means or the epsilon value for DBSCAN. This often required experimentation and tuning, which can be time-consuming.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Dealing with Noisy Data: Clustering algorithms may struggle with noisy or ambiguous data, leading to suboptimal clustering results. Preprocessing techniques such as data cleaning and normalization are essential to mitigate this challenge.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the characteristics of each cluster and translating them into actionable insights requires domain knowledge and careful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ctrTitle"/>
          </p:nvPr>
        </p:nvSpPr>
        <p:spPr>
          <a:xfrm>
            <a:off x="729625" y="564200"/>
            <a:ext cx="7688100" cy="7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8"/>
              <a:t>Recommendations for future work</a:t>
            </a:r>
            <a:endParaRPr sz="3288"/>
          </a:p>
        </p:txBody>
      </p:sp>
      <p:sp>
        <p:nvSpPr>
          <p:cNvPr id="203" name="Google Shape;203;p31"/>
          <p:cNvSpPr txBox="1"/>
          <p:nvPr>
            <p:ph idx="1" type="subTitle"/>
          </p:nvPr>
        </p:nvSpPr>
        <p:spPr>
          <a:xfrm>
            <a:off x="729625" y="1937050"/>
            <a:ext cx="7688100" cy="29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DBSCAN is robust to outliers, as it identifies clusters based on density rather than distance. However, for K-means and Gaussian mixture models, it's beneficial to remove outliers before creating and fitting the models to ensure well-formed clusters. Outliers can distort the centroids or means of clusters, leading to less accurate clustering results. Therefore, preprocessing steps such as outlier removal are often applied before applying K-means or Gaussian mixture models to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686425" y="497475"/>
            <a:ext cx="80895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80"/>
              <a:t>D</a:t>
            </a:r>
            <a:r>
              <a:rPr lang="en" sz="3680"/>
              <a:t>ataset Selection Process</a:t>
            </a:r>
            <a:endParaRPr sz="3680"/>
          </a:p>
        </p:txBody>
      </p:sp>
      <p:sp>
        <p:nvSpPr>
          <p:cNvPr id="93" name="Google Shape;93;p14"/>
          <p:cNvSpPr txBox="1"/>
          <p:nvPr>
            <p:ph idx="1" type="subTitle"/>
          </p:nvPr>
        </p:nvSpPr>
        <p:spPr>
          <a:xfrm>
            <a:off x="311700" y="1426125"/>
            <a:ext cx="8644500" cy="33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 Description: </a:t>
            </a:r>
            <a:endParaRPr b="1"/>
          </a:p>
          <a:p>
            <a:pPr indent="-330200" lvl="0" marL="457200" rtl="0" algn="l">
              <a:spcBef>
                <a:spcPts val="0"/>
              </a:spcBef>
              <a:spcAft>
                <a:spcPts val="0"/>
              </a:spcAft>
              <a:buSzPts val="1600"/>
              <a:buChar char="-"/>
            </a:pPr>
            <a:r>
              <a:rPr lang="en"/>
              <a:t>It is collection of data of Mall Customers.</a:t>
            </a:r>
            <a:endParaRPr/>
          </a:p>
          <a:p>
            <a:pPr indent="-330200" lvl="0" marL="457200" rtl="0" algn="l">
              <a:spcBef>
                <a:spcPts val="0"/>
              </a:spcBef>
              <a:spcAft>
                <a:spcPts val="0"/>
              </a:spcAft>
              <a:buSzPts val="1600"/>
              <a:buChar char="-"/>
            </a:pPr>
            <a:r>
              <a:rPr lang="en"/>
              <a:t>It </a:t>
            </a:r>
            <a:r>
              <a:rPr lang="en"/>
              <a:t>contains 5 Attributes</a:t>
            </a:r>
            <a:endParaRPr/>
          </a:p>
          <a:p>
            <a:pPr indent="457200" lvl="0" marL="457200" rtl="0" algn="l">
              <a:spcBef>
                <a:spcPts val="0"/>
              </a:spcBef>
              <a:spcAft>
                <a:spcPts val="0"/>
              </a:spcAft>
              <a:buNone/>
            </a:pPr>
            <a:r>
              <a:rPr lang="en"/>
              <a:t>1. CustomerID</a:t>
            </a:r>
            <a:endParaRPr/>
          </a:p>
          <a:p>
            <a:pPr indent="457200" lvl="0" marL="457200" rtl="0" algn="l">
              <a:spcBef>
                <a:spcPts val="0"/>
              </a:spcBef>
              <a:spcAft>
                <a:spcPts val="0"/>
              </a:spcAft>
              <a:buNone/>
            </a:pPr>
            <a:r>
              <a:rPr lang="en"/>
              <a:t>2. Gender</a:t>
            </a:r>
            <a:endParaRPr/>
          </a:p>
          <a:p>
            <a:pPr indent="457200" lvl="0" marL="457200" rtl="0" algn="l">
              <a:spcBef>
                <a:spcPts val="0"/>
              </a:spcBef>
              <a:spcAft>
                <a:spcPts val="0"/>
              </a:spcAft>
              <a:buNone/>
            </a:pPr>
            <a:r>
              <a:rPr lang="en"/>
              <a:t>3. Age</a:t>
            </a:r>
            <a:endParaRPr/>
          </a:p>
          <a:p>
            <a:pPr indent="457200" lvl="0" marL="457200" rtl="0" algn="l">
              <a:spcBef>
                <a:spcPts val="0"/>
              </a:spcBef>
              <a:spcAft>
                <a:spcPts val="0"/>
              </a:spcAft>
              <a:buNone/>
            </a:pPr>
            <a:r>
              <a:rPr lang="en"/>
              <a:t>4. Annual Income</a:t>
            </a:r>
            <a:endParaRPr/>
          </a:p>
          <a:p>
            <a:pPr indent="457200" lvl="0" marL="457200" rtl="0" algn="l">
              <a:spcBef>
                <a:spcPts val="0"/>
              </a:spcBef>
              <a:spcAft>
                <a:spcPts val="0"/>
              </a:spcAft>
              <a:buNone/>
            </a:pPr>
            <a:r>
              <a:rPr lang="en"/>
              <a:t>5. Spending Score</a:t>
            </a:r>
            <a:endParaRPr/>
          </a:p>
          <a:p>
            <a:pPr indent="-330200" lvl="0" marL="457200" rtl="0" algn="l">
              <a:spcBef>
                <a:spcPts val="0"/>
              </a:spcBef>
              <a:spcAft>
                <a:spcPts val="0"/>
              </a:spcAft>
              <a:buSzPts val="1600"/>
              <a:buChar char="-"/>
            </a:pPr>
            <a:r>
              <a:rPr lang="en"/>
              <a:t>Where Annual Income and Spending Score  tells about how customers spends at the mall, based on the certain income the spending depends.</a:t>
            </a:r>
            <a:endParaRPr/>
          </a:p>
          <a:p>
            <a:pPr indent="-330200" lvl="0" marL="457200" rtl="0" algn="l">
              <a:spcBef>
                <a:spcPts val="0"/>
              </a:spcBef>
              <a:spcAft>
                <a:spcPts val="0"/>
              </a:spcAft>
              <a:buSzPts val="1600"/>
              <a:buChar char="-"/>
            </a:pPr>
            <a:r>
              <a:rPr lang="en"/>
              <a:t>Gender is the gender of the customer and age is the age they entered.</a:t>
            </a:r>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729450" y="1949375"/>
            <a:ext cx="7688100" cy="1995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Week - 3</a:t>
            </a:r>
            <a:endParaRPr/>
          </a:p>
          <a:p>
            <a:pPr indent="0" lvl="0" marL="0" rtl="0" algn="ctr">
              <a:spcBef>
                <a:spcPts val="0"/>
              </a:spcBef>
              <a:spcAft>
                <a:spcPts val="0"/>
              </a:spcAft>
              <a:buNone/>
            </a:pPr>
            <a:r>
              <a:rPr lang="en"/>
              <a:t>Explainable AI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nvSpPr>
        <p:spPr>
          <a:xfrm>
            <a:off x="122000" y="549850"/>
            <a:ext cx="8856300" cy="6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1"/>
                </a:solidFill>
                <a:latin typeface="Lato"/>
                <a:ea typeface="Lato"/>
                <a:cs typeface="Lato"/>
                <a:sym typeface="Lato"/>
              </a:rPr>
              <a:t>SHAP - Shapley Additive Explanations</a:t>
            </a:r>
            <a:endParaRPr b="1" sz="3600">
              <a:solidFill>
                <a:schemeClr val="accent1"/>
              </a:solidFill>
              <a:latin typeface="Lato"/>
              <a:ea typeface="Lato"/>
              <a:cs typeface="Lato"/>
              <a:sym typeface="Lato"/>
            </a:endParaRPr>
          </a:p>
        </p:txBody>
      </p:sp>
      <p:sp>
        <p:nvSpPr>
          <p:cNvPr id="214" name="Google Shape;214;p33"/>
          <p:cNvSpPr txBox="1"/>
          <p:nvPr/>
        </p:nvSpPr>
        <p:spPr>
          <a:xfrm>
            <a:off x="373175" y="1499950"/>
            <a:ext cx="8485200" cy="3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t>INTRODUCTION TO SHAP</a:t>
            </a:r>
            <a:endParaRPr b="1" sz="2200"/>
          </a:p>
          <a:p>
            <a:pPr indent="0" lvl="0" marL="0" rtl="0" algn="l">
              <a:spcBef>
                <a:spcPts val="0"/>
              </a:spcBef>
              <a:spcAft>
                <a:spcPts val="0"/>
              </a:spcAft>
              <a:buNone/>
            </a:pPr>
            <a:r>
              <a:t/>
            </a:r>
            <a:endParaRPr b="1" sz="1200"/>
          </a:p>
          <a:p>
            <a:pPr indent="0" lvl="0" marL="0" rtl="0" algn="just">
              <a:spcBef>
                <a:spcPts val="0"/>
              </a:spcBef>
              <a:spcAft>
                <a:spcPts val="0"/>
              </a:spcAft>
              <a:buNone/>
            </a:pPr>
            <a:r>
              <a:rPr b="1" lang="en" sz="1300"/>
              <a:t>Definition:</a:t>
            </a:r>
            <a:r>
              <a:rPr lang="en" sz="1300"/>
              <a:t> Shapley Additive Explanations (SHAP) is a method for explaining the output of machine learning models. It provides insights into how the input features contribute to the model's predictions.</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b="1" lang="en" sz="1300"/>
              <a:t>Significance:</a:t>
            </a:r>
            <a:r>
              <a:rPr lang="en" sz="1300"/>
              <a:t> In the context of machine learning interpretability, SHAP plays a crucial role in understanding complex models. It helps users comprehend why a model made a specific prediction, which is essential for trust and accountability in AI systems.</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b="1" lang="en" sz="1300"/>
              <a:t>Explanation:</a:t>
            </a:r>
            <a:r>
              <a:rPr lang="en" sz="1300"/>
              <a:t> SHAP values quantify the impact of each feature on the model's output. They provide a clear understanding of the contribution of each feature to the final prediction, enabling users to interpret model decisions more effectively.</a:t>
            </a:r>
            <a:endParaRPr sz="1300"/>
          </a:p>
          <a:p>
            <a:pPr indent="0" lvl="0" marL="0" rtl="0" algn="just">
              <a:spcBef>
                <a:spcPts val="0"/>
              </a:spcBef>
              <a:spcAft>
                <a:spcPts val="0"/>
              </a:spcAft>
              <a:buNone/>
            </a:pPr>
            <a:r>
              <a:t/>
            </a:r>
            <a:endParaRPr sz="1300"/>
          </a:p>
          <a:p>
            <a:pPr indent="0" lvl="0" marL="0" rtl="0" algn="just">
              <a:spcBef>
                <a:spcPts val="0"/>
              </a:spcBef>
              <a:spcAft>
                <a:spcPts val="0"/>
              </a:spcAft>
              <a:buNone/>
            </a:pPr>
            <a:r>
              <a:rPr b="1" lang="en" sz="1300"/>
              <a:t>Calculation:</a:t>
            </a:r>
            <a:r>
              <a:rPr lang="en" sz="1300"/>
              <a:t> SHAP values are calculated based on game theory principles, specifically the Shapley value, which assigns a value to each feature by considering its contribution in all possible combinations with other features.</a:t>
            </a:r>
            <a:endParaRPr sz="1300"/>
          </a:p>
          <a:p>
            <a:pPr indent="0" lvl="0" marL="0" rtl="0" algn="l">
              <a:spcBef>
                <a:spcPts val="0"/>
              </a:spcBef>
              <a:spcAft>
                <a:spcPts val="0"/>
              </a:spcAft>
              <a:buNone/>
            </a:pPr>
            <a:r>
              <a:t/>
            </a:r>
            <a:endParaRPr b="1"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58750" y="1270750"/>
            <a:ext cx="6058549" cy="3872749"/>
          </a:xfrm>
          <a:prstGeom prst="rect">
            <a:avLst/>
          </a:prstGeom>
          <a:noFill/>
          <a:ln>
            <a:noFill/>
          </a:ln>
        </p:spPr>
      </p:pic>
      <p:sp>
        <p:nvSpPr>
          <p:cNvPr id="220" name="Google Shape;220;p34"/>
          <p:cNvSpPr txBox="1"/>
          <p:nvPr/>
        </p:nvSpPr>
        <p:spPr>
          <a:xfrm>
            <a:off x="6117300" y="1270900"/>
            <a:ext cx="2959500" cy="3872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Using</a:t>
            </a:r>
            <a:r>
              <a:rPr lang="en" sz="1300">
                <a:solidFill>
                  <a:schemeClr val="accent1"/>
                </a:solidFill>
                <a:latin typeface="Lato"/>
                <a:ea typeface="Lato"/>
                <a:cs typeface="Lato"/>
                <a:sym typeface="Lato"/>
              </a:rPr>
              <a:t> the command </a:t>
            </a:r>
            <a:r>
              <a:rPr b="1" lang="en" sz="1300">
                <a:solidFill>
                  <a:schemeClr val="accent1"/>
                </a:solidFill>
                <a:latin typeface="Lato"/>
                <a:ea typeface="Lato"/>
                <a:cs typeface="Lato"/>
                <a:sym typeface="Lato"/>
              </a:rPr>
              <a:t>!pip install shap</a:t>
            </a:r>
            <a:r>
              <a:rPr lang="en" sz="1300">
                <a:solidFill>
                  <a:schemeClr val="accent1"/>
                </a:solidFill>
                <a:latin typeface="Lato"/>
                <a:ea typeface="Lato"/>
                <a:cs typeface="Lato"/>
                <a:sym typeface="Lato"/>
              </a:rPr>
              <a:t>. we can install the package of SHAP to the environment.</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Before</a:t>
            </a:r>
            <a:r>
              <a:rPr lang="en" sz="1300">
                <a:solidFill>
                  <a:schemeClr val="accent1"/>
                </a:solidFill>
                <a:latin typeface="Lato"/>
                <a:ea typeface="Lato"/>
                <a:cs typeface="Lato"/>
                <a:sym typeface="Lato"/>
              </a:rPr>
              <a:t> Implementing the SHAP we need to train the model.</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We have used K means Algorithm to Train the Data as it is an </a:t>
            </a:r>
            <a:r>
              <a:rPr lang="en" sz="1300">
                <a:solidFill>
                  <a:schemeClr val="accent1"/>
                </a:solidFill>
                <a:latin typeface="Lato"/>
                <a:ea typeface="Lato"/>
                <a:cs typeface="Lato"/>
                <a:sym typeface="Lato"/>
              </a:rPr>
              <a:t>Unsupervised</a:t>
            </a:r>
            <a:r>
              <a:rPr lang="en" sz="1300">
                <a:solidFill>
                  <a:schemeClr val="accent1"/>
                </a:solidFill>
                <a:latin typeface="Lato"/>
                <a:ea typeface="Lato"/>
                <a:cs typeface="Lato"/>
                <a:sym typeface="Lato"/>
              </a:rPr>
              <a:t> Problem</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SHAP has different Models in the SHAP Package, We are using shap.KernelExplainer which does not assume anything regarding the model. So can be </a:t>
            </a:r>
            <a:r>
              <a:rPr lang="en" sz="1300">
                <a:solidFill>
                  <a:schemeClr val="accent1"/>
                </a:solidFill>
                <a:latin typeface="Lato"/>
                <a:ea typeface="Lato"/>
                <a:cs typeface="Lato"/>
                <a:sym typeface="Lato"/>
              </a:rPr>
              <a:t>applied</a:t>
            </a:r>
            <a:r>
              <a:rPr lang="en" sz="1300">
                <a:solidFill>
                  <a:schemeClr val="accent1"/>
                </a:solidFill>
                <a:latin typeface="Lato"/>
                <a:ea typeface="Lato"/>
                <a:cs typeface="Lato"/>
                <a:sym typeface="Lato"/>
              </a:rPr>
              <a:t> for </a:t>
            </a:r>
            <a:r>
              <a:rPr lang="en" sz="1300">
                <a:solidFill>
                  <a:schemeClr val="accent1"/>
                </a:solidFill>
                <a:latin typeface="Lato"/>
                <a:ea typeface="Lato"/>
                <a:cs typeface="Lato"/>
                <a:sym typeface="Lato"/>
              </a:rPr>
              <a:t>the</a:t>
            </a:r>
            <a:r>
              <a:rPr lang="en" sz="1300">
                <a:solidFill>
                  <a:schemeClr val="accent1"/>
                </a:solidFill>
                <a:latin typeface="Lato"/>
                <a:ea typeface="Lato"/>
                <a:cs typeface="Lato"/>
                <a:sym typeface="Lato"/>
              </a:rPr>
              <a:t> Unsupervised Learning Model.</a:t>
            </a:r>
            <a:endParaRPr sz="1300">
              <a:solidFill>
                <a:schemeClr val="accent1"/>
              </a:solidFill>
              <a:latin typeface="Lato"/>
              <a:ea typeface="Lato"/>
              <a:cs typeface="Lato"/>
              <a:sym typeface="Lato"/>
            </a:endParaRPr>
          </a:p>
        </p:txBody>
      </p:sp>
      <p:sp>
        <p:nvSpPr>
          <p:cNvPr id="221" name="Google Shape;221;p34"/>
          <p:cNvSpPr txBox="1"/>
          <p:nvPr/>
        </p:nvSpPr>
        <p:spPr>
          <a:xfrm>
            <a:off x="56475" y="549850"/>
            <a:ext cx="90876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1"/>
                </a:solidFill>
                <a:latin typeface="Lato"/>
                <a:ea typeface="Lato"/>
                <a:cs typeface="Lato"/>
                <a:sym typeface="Lato"/>
              </a:rPr>
              <a:t>SHAP Python</a:t>
            </a:r>
            <a:endParaRPr sz="3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nvSpPr>
        <p:spPr>
          <a:xfrm>
            <a:off x="67400" y="549850"/>
            <a:ext cx="9031200" cy="6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accent1"/>
                </a:solidFill>
                <a:latin typeface="Lato"/>
                <a:ea typeface="Lato"/>
                <a:cs typeface="Lato"/>
                <a:sym typeface="Lato"/>
              </a:rPr>
              <a:t>SHAP Results</a:t>
            </a:r>
            <a:endParaRPr sz="3300">
              <a:solidFill>
                <a:schemeClr val="accent1"/>
              </a:solidFill>
              <a:latin typeface="Lato"/>
              <a:ea typeface="Lato"/>
              <a:cs typeface="Lato"/>
              <a:sym typeface="Lato"/>
            </a:endParaRPr>
          </a:p>
        </p:txBody>
      </p:sp>
      <p:pic>
        <p:nvPicPr>
          <p:cNvPr id="227" name="Google Shape;227;p35"/>
          <p:cNvPicPr preferRelativeResize="0"/>
          <p:nvPr/>
        </p:nvPicPr>
        <p:blipFill>
          <a:blip r:embed="rId3">
            <a:alphaModFix/>
          </a:blip>
          <a:stretch>
            <a:fillRect/>
          </a:stretch>
        </p:blipFill>
        <p:spPr>
          <a:xfrm>
            <a:off x="327200" y="1313825"/>
            <a:ext cx="8694926" cy="36915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nvSpPr>
        <p:spPr>
          <a:xfrm>
            <a:off x="515125" y="604450"/>
            <a:ext cx="82557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accent1"/>
                </a:solidFill>
                <a:latin typeface="Lato"/>
                <a:ea typeface="Lato"/>
                <a:cs typeface="Lato"/>
                <a:sym typeface="Lato"/>
              </a:rPr>
              <a:t>SHAP Results Continued</a:t>
            </a:r>
            <a:endParaRPr sz="3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33" name="Google Shape;233;p36"/>
          <p:cNvPicPr preferRelativeResize="0"/>
          <p:nvPr/>
        </p:nvPicPr>
        <p:blipFill>
          <a:blip r:embed="rId3">
            <a:alphaModFix/>
          </a:blip>
          <a:stretch>
            <a:fillRect/>
          </a:stretch>
        </p:blipFill>
        <p:spPr>
          <a:xfrm>
            <a:off x="460525" y="1313950"/>
            <a:ext cx="8550676" cy="3677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nvSpPr>
        <p:spPr>
          <a:xfrm>
            <a:off x="122000" y="571700"/>
            <a:ext cx="8965500" cy="5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accent1"/>
                </a:solidFill>
                <a:latin typeface="Lato"/>
                <a:ea typeface="Lato"/>
                <a:cs typeface="Lato"/>
                <a:sym typeface="Lato"/>
              </a:rPr>
              <a:t>SHAP Results Continued</a:t>
            </a:r>
            <a:endParaRPr sz="3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39" name="Google Shape;239;p37"/>
          <p:cNvPicPr preferRelativeResize="0"/>
          <p:nvPr/>
        </p:nvPicPr>
        <p:blipFill>
          <a:blip r:embed="rId3">
            <a:alphaModFix/>
          </a:blip>
          <a:stretch>
            <a:fillRect/>
          </a:stretch>
        </p:blipFill>
        <p:spPr>
          <a:xfrm>
            <a:off x="338025" y="1357575"/>
            <a:ext cx="4785500" cy="3677200"/>
          </a:xfrm>
          <a:prstGeom prst="rect">
            <a:avLst/>
          </a:prstGeom>
          <a:noFill/>
          <a:ln>
            <a:noFill/>
          </a:ln>
        </p:spPr>
      </p:pic>
      <p:pic>
        <p:nvPicPr>
          <p:cNvPr id="240" name="Google Shape;240;p37"/>
          <p:cNvPicPr preferRelativeResize="0"/>
          <p:nvPr/>
        </p:nvPicPr>
        <p:blipFill>
          <a:blip r:embed="rId4">
            <a:alphaModFix/>
          </a:blip>
          <a:stretch>
            <a:fillRect/>
          </a:stretch>
        </p:blipFill>
        <p:spPr>
          <a:xfrm>
            <a:off x="5275925" y="1313900"/>
            <a:ext cx="3715676" cy="2260900"/>
          </a:xfrm>
          <a:prstGeom prst="rect">
            <a:avLst/>
          </a:prstGeom>
          <a:noFill/>
          <a:ln>
            <a:noFill/>
          </a:ln>
        </p:spPr>
      </p:pic>
      <p:pic>
        <p:nvPicPr>
          <p:cNvPr id="241" name="Google Shape;241;p37"/>
          <p:cNvPicPr preferRelativeResize="0"/>
          <p:nvPr/>
        </p:nvPicPr>
        <p:blipFill>
          <a:blip r:embed="rId5">
            <a:alphaModFix/>
          </a:blip>
          <a:stretch>
            <a:fillRect/>
          </a:stretch>
        </p:blipFill>
        <p:spPr>
          <a:xfrm>
            <a:off x="5293750" y="3574800"/>
            <a:ext cx="3680025" cy="181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ctrTitle"/>
          </p:nvPr>
        </p:nvSpPr>
        <p:spPr>
          <a:xfrm>
            <a:off x="727950" y="3947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Dimensionality Reduction</a:t>
            </a:r>
            <a:endParaRPr/>
          </a:p>
        </p:txBody>
      </p:sp>
      <p:sp>
        <p:nvSpPr>
          <p:cNvPr id="247" name="Google Shape;247;p38"/>
          <p:cNvSpPr txBox="1"/>
          <p:nvPr>
            <p:ph idx="1" type="subTitle"/>
          </p:nvPr>
        </p:nvSpPr>
        <p:spPr>
          <a:xfrm>
            <a:off x="727950" y="1543050"/>
            <a:ext cx="7688100" cy="292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Principal Component Analysis (PCA)</a:t>
            </a:r>
            <a:r>
              <a:rPr lang="en"/>
              <a:t> and </a:t>
            </a:r>
            <a:r>
              <a:rPr b="1" lang="en"/>
              <a:t>t-Distributed Stochastic Neighbor Embedding (t-SNE) </a:t>
            </a:r>
            <a:r>
              <a:rPr lang="en"/>
              <a:t>are dimensionality reduction techniques commonly used for visualizing high-dimensional data in a lower-dimensional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PCA: Principal Component Analysis is a linear dimensionality reduction technique that preserves the most important information by capturing the directions of maximum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t-SNE: t-Distributed Stochastic Neighbor Embedding is a nonlinear dimensionality reduction technique that focuses on preserving the local structure of the data in a lower-dimensional space, making it effective for visualizing clusters and identifying patterns.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1" type="subTitle"/>
          </p:nvPr>
        </p:nvSpPr>
        <p:spPr>
          <a:xfrm>
            <a:off x="670902" y="5894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Scree Plot</a:t>
            </a:r>
            <a:r>
              <a:rPr lang="en"/>
              <a:t> helps with selecting number of Principal Components</a:t>
            </a:r>
            <a:endParaRPr/>
          </a:p>
        </p:txBody>
      </p:sp>
      <p:pic>
        <p:nvPicPr>
          <p:cNvPr id="253" name="Google Shape;253;p39"/>
          <p:cNvPicPr preferRelativeResize="0"/>
          <p:nvPr/>
        </p:nvPicPr>
        <p:blipFill>
          <a:blip r:embed="rId3">
            <a:alphaModFix/>
          </a:blip>
          <a:stretch>
            <a:fillRect/>
          </a:stretch>
        </p:blipFill>
        <p:spPr>
          <a:xfrm>
            <a:off x="670900" y="1294775"/>
            <a:ext cx="4745251" cy="3708075"/>
          </a:xfrm>
          <a:prstGeom prst="rect">
            <a:avLst/>
          </a:prstGeom>
          <a:noFill/>
          <a:ln>
            <a:noFill/>
          </a:ln>
        </p:spPr>
      </p:pic>
      <p:sp>
        <p:nvSpPr>
          <p:cNvPr id="254" name="Google Shape;254;p39"/>
          <p:cNvSpPr txBox="1"/>
          <p:nvPr/>
        </p:nvSpPr>
        <p:spPr>
          <a:xfrm>
            <a:off x="5615575" y="1308175"/>
            <a:ext cx="3346800" cy="3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A scree plot displays the eigenvalues of each principal component in decreasing order, helping to visualize the amount of variance captured by each component. It aids in determining the optimal number of principal components to retain, as the "elbow" point where the eigenvalues sharply decrease indicates the cutoff for retaining significant variance while discarding noise or less informative components.</a:t>
            </a:r>
            <a:endParaRPr sz="1600">
              <a:solidFill>
                <a:schemeClr val="accen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 type="subTitle"/>
          </p:nvPr>
        </p:nvSpPr>
        <p:spPr>
          <a:xfrm>
            <a:off x="727952" y="5776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Principal Component Analysis </a:t>
            </a:r>
            <a:r>
              <a:rPr lang="en"/>
              <a:t>Plot for Gender_Encoded</a:t>
            </a:r>
            <a:endParaRPr/>
          </a:p>
        </p:txBody>
      </p:sp>
      <p:pic>
        <p:nvPicPr>
          <p:cNvPr id="260" name="Google Shape;260;p40"/>
          <p:cNvPicPr preferRelativeResize="0"/>
          <p:nvPr/>
        </p:nvPicPr>
        <p:blipFill>
          <a:blip r:embed="rId3">
            <a:alphaModFix/>
          </a:blip>
          <a:stretch>
            <a:fillRect/>
          </a:stretch>
        </p:blipFill>
        <p:spPr>
          <a:xfrm>
            <a:off x="118475" y="1318250"/>
            <a:ext cx="4453524" cy="3719826"/>
          </a:xfrm>
          <a:prstGeom prst="rect">
            <a:avLst/>
          </a:prstGeom>
          <a:noFill/>
          <a:ln>
            <a:noFill/>
          </a:ln>
        </p:spPr>
      </p:pic>
      <p:pic>
        <p:nvPicPr>
          <p:cNvPr id="261" name="Google Shape;261;p40"/>
          <p:cNvPicPr preferRelativeResize="0"/>
          <p:nvPr/>
        </p:nvPicPr>
        <p:blipFill>
          <a:blip r:embed="rId4">
            <a:alphaModFix/>
          </a:blip>
          <a:stretch>
            <a:fillRect/>
          </a:stretch>
        </p:blipFill>
        <p:spPr>
          <a:xfrm>
            <a:off x="4711100" y="1318250"/>
            <a:ext cx="4333476" cy="371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idx="1" type="subTitle"/>
          </p:nvPr>
        </p:nvSpPr>
        <p:spPr>
          <a:xfrm>
            <a:off x="729452" y="5541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t-SNE of Mall Customers coloured by Gender_Encoded</a:t>
            </a:r>
            <a:endParaRPr b="1" sz="2000"/>
          </a:p>
        </p:txBody>
      </p:sp>
      <p:pic>
        <p:nvPicPr>
          <p:cNvPr id="267" name="Google Shape;267;p41"/>
          <p:cNvPicPr preferRelativeResize="0"/>
          <p:nvPr/>
        </p:nvPicPr>
        <p:blipFill>
          <a:blip r:embed="rId3">
            <a:alphaModFix/>
          </a:blip>
          <a:stretch>
            <a:fillRect/>
          </a:stretch>
        </p:blipFill>
        <p:spPr>
          <a:xfrm>
            <a:off x="1377862" y="1186400"/>
            <a:ext cx="6388276" cy="386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950" y="1237725"/>
            <a:ext cx="7688100" cy="11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80"/>
              <a:t>Selecting the mall customers dataset for clustering purposes can be advantageous due to several reasons.</a:t>
            </a:r>
            <a:endParaRPr sz="2080"/>
          </a:p>
        </p:txBody>
      </p:sp>
      <p:sp>
        <p:nvSpPr>
          <p:cNvPr id="99" name="Google Shape;99;p15"/>
          <p:cNvSpPr txBox="1"/>
          <p:nvPr>
            <p:ph idx="1" type="subTitle"/>
          </p:nvPr>
        </p:nvSpPr>
        <p:spPr>
          <a:xfrm>
            <a:off x="727950" y="2118175"/>
            <a:ext cx="7688100" cy="1949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a:t>
            </a:r>
            <a:r>
              <a:rPr lang="en"/>
              <a:t>he selection of the mall customers dataset for clustering purposes is driven by its richness of customer behavior data, business relevance, potential for exploratory data analysis, and its status as a commonly used benchmark dataset in clustering research.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These factors make it a valuable resource for studying customer segmentation and behavior analysis in retail and marketing contexts.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idx="1" type="subTitle"/>
          </p:nvPr>
        </p:nvSpPr>
        <p:spPr>
          <a:xfrm>
            <a:off x="729625" y="1984050"/>
            <a:ext cx="7688100" cy="28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LIME is a widely used technique to explain the predictions of machine learning models. It offers a closer look at how a model generates predictions at the level of individual instances. LIME functions by estimating the predictions of a sophisticated model using a simpler, more understandable model in the vicinity of the instance under scrutiny. This approach allows LIME to pinpoint which features carry the most weight in the model's decision-making process for that specific instance. Such insights aid users in comprehending and having confidence in the decisions made by machine learning models, particularly in scenarios where the models are intricate and not easily interpretable.</a:t>
            </a:r>
            <a:endParaRPr/>
          </a:p>
        </p:txBody>
      </p:sp>
      <p:sp>
        <p:nvSpPr>
          <p:cNvPr id="273" name="Google Shape;273;p42"/>
          <p:cNvSpPr txBox="1"/>
          <p:nvPr>
            <p:ph type="ctrTitle"/>
          </p:nvPr>
        </p:nvSpPr>
        <p:spPr>
          <a:xfrm>
            <a:off x="729625" y="742850"/>
            <a:ext cx="8311200" cy="10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670"/>
              <a:t>LIME -  Local Interpretable Model-agnostic Explanations</a:t>
            </a:r>
            <a:endParaRPr sz="267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ctrTitle"/>
          </p:nvPr>
        </p:nvSpPr>
        <p:spPr>
          <a:xfrm>
            <a:off x="851675" y="488950"/>
            <a:ext cx="7688100" cy="6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8"/>
              <a:t>Explaining a data point using LIME</a:t>
            </a:r>
            <a:endParaRPr sz="2688"/>
          </a:p>
        </p:txBody>
      </p:sp>
      <p:sp>
        <p:nvSpPr>
          <p:cNvPr id="279" name="Google Shape;279;p43"/>
          <p:cNvSpPr txBox="1"/>
          <p:nvPr>
            <p:ph idx="1" type="subTitle"/>
          </p:nvPr>
        </p:nvSpPr>
        <p:spPr>
          <a:xfrm>
            <a:off x="4203171" y="1293800"/>
            <a:ext cx="4673400" cy="26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LIME explains individual predictions of machine learning models. For a customer with a low income and moderate spending score, LIME predicts they (customer) belong to cluster 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relies heavily on annual income for this prediction (Feature 0), while the spending score (Feature 1) has a lesser impact. This suggests that in this cluster, low income is a key factor.</a:t>
            </a:r>
            <a:endParaRPr/>
          </a:p>
        </p:txBody>
      </p:sp>
      <p:pic>
        <p:nvPicPr>
          <p:cNvPr id="280" name="Google Shape;280;p43"/>
          <p:cNvPicPr preferRelativeResize="0"/>
          <p:nvPr/>
        </p:nvPicPr>
        <p:blipFill rotWithShape="1">
          <a:blip r:embed="rId3">
            <a:alphaModFix/>
          </a:blip>
          <a:srcRect b="0" l="0" r="0" t="77780"/>
          <a:stretch/>
        </p:blipFill>
        <p:spPr>
          <a:xfrm>
            <a:off x="161800" y="4005724"/>
            <a:ext cx="8929725" cy="959124"/>
          </a:xfrm>
          <a:prstGeom prst="rect">
            <a:avLst/>
          </a:prstGeom>
          <a:noFill/>
          <a:ln>
            <a:noFill/>
          </a:ln>
        </p:spPr>
      </p:pic>
      <p:pic>
        <p:nvPicPr>
          <p:cNvPr id="281" name="Google Shape;281;p43"/>
          <p:cNvPicPr preferRelativeResize="0"/>
          <p:nvPr/>
        </p:nvPicPr>
        <p:blipFill rotWithShape="1">
          <a:blip r:embed="rId3">
            <a:alphaModFix/>
          </a:blip>
          <a:srcRect b="19087" l="569" r="44662" t="0"/>
          <a:stretch/>
        </p:blipFill>
        <p:spPr>
          <a:xfrm>
            <a:off x="161800" y="1293801"/>
            <a:ext cx="3890949" cy="27787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ctrTitle"/>
          </p:nvPr>
        </p:nvSpPr>
        <p:spPr>
          <a:xfrm>
            <a:off x="2082750" y="2067000"/>
            <a:ext cx="4978500" cy="10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K Means</a:t>
            </a:r>
            <a:r>
              <a:rPr lang="en" sz="2440"/>
              <a:t> </a:t>
            </a:r>
            <a:endParaRPr sz="2440"/>
          </a:p>
        </p:txBody>
      </p:sp>
      <p:sp>
        <p:nvSpPr>
          <p:cNvPr id="105" name="Google Shape;105;p16"/>
          <p:cNvSpPr txBox="1"/>
          <p:nvPr>
            <p:ph idx="1" type="body"/>
          </p:nvPr>
        </p:nvSpPr>
        <p:spPr>
          <a:xfrm>
            <a:off x="676950" y="2278175"/>
            <a:ext cx="7741200" cy="207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Raleway"/>
                <a:ea typeface="Raleway"/>
                <a:cs typeface="Raleway"/>
                <a:sym typeface="Raleway"/>
              </a:rPr>
              <a:t>K-means clustering is a popular unsupervised machine learning algorithm used for partitioning a dataset into a predetermined number of clusters. It aims to group similar data points together while keeping them as separate as possible from data points in other clusters. k-means clustering is widely used for its simplicity, efficiency, and effectiveness in partitioning datasets into clusters, making it a versatile tool for various clustering tasks in machine learning and data analysis.</a:t>
            </a:r>
            <a:endParaRPr sz="1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27950" y="713675"/>
            <a:ext cx="76881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702"/>
              <a:t>P</a:t>
            </a:r>
            <a:r>
              <a:rPr lang="en" sz="2702"/>
              <a:t>rocess of determining optimal parameters</a:t>
            </a:r>
            <a:endParaRPr sz="2702"/>
          </a:p>
        </p:txBody>
      </p:sp>
      <p:sp>
        <p:nvSpPr>
          <p:cNvPr id="111" name="Google Shape;111;p17"/>
          <p:cNvSpPr txBox="1"/>
          <p:nvPr>
            <p:ph idx="1" type="subTitle"/>
          </p:nvPr>
        </p:nvSpPr>
        <p:spPr>
          <a:xfrm>
            <a:off x="659175" y="1429850"/>
            <a:ext cx="7688100" cy="429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a:t>For </a:t>
            </a:r>
            <a:r>
              <a:rPr b="1" lang="en"/>
              <a:t>K means</a:t>
            </a:r>
            <a:r>
              <a:rPr lang="en"/>
              <a:t>: We are using the Elbow method and the </a:t>
            </a:r>
            <a:r>
              <a:rPr lang="en"/>
              <a:t>Silhouette</a:t>
            </a:r>
            <a:r>
              <a:rPr lang="en"/>
              <a:t> Coefficient Method</a:t>
            </a:r>
            <a:endParaRPr/>
          </a:p>
          <a:p>
            <a:pPr indent="0" lvl="0" marL="0" rtl="0" algn="l">
              <a:lnSpc>
                <a:spcPct val="80000"/>
              </a:lnSpc>
              <a:spcBef>
                <a:spcPts val="0"/>
              </a:spcBef>
              <a:spcAft>
                <a:spcPts val="0"/>
              </a:spcAft>
              <a:buSzPts val="688"/>
              <a:buNone/>
            </a:pPr>
            <a:r>
              <a:t/>
            </a:r>
            <a:endParaRPr/>
          </a:p>
        </p:txBody>
      </p:sp>
      <p:pic>
        <p:nvPicPr>
          <p:cNvPr id="112" name="Google Shape;112;p17"/>
          <p:cNvPicPr preferRelativeResize="0"/>
          <p:nvPr/>
        </p:nvPicPr>
        <p:blipFill rotWithShape="1">
          <a:blip r:embed="rId3">
            <a:alphaModFix/>
          </a:blip>
          <a:srcRect b="0" l="2429" r="0" t="0"/>
          <a:stretch/>
        </p:blipFill>
        <p:spPr>
          <a:xfrm>
            <a:off x="436075" y="1935650"/>
            <a:ext cx="4034100" cy="3036550"/>
          </a:xfrm>
          <a:prstGeom prst="rect">
            <a:avLst/>
          </a:prstGeom>
          <a:noFill/>
          <a:ln>
            <a:noFill/>
          </a:ln>
        </p:spPr>
      </p:pic>
      <p:pic>
        <p:nvPicPr>
          <p:cNvPr id="113" name="Google Shape;113;p17"/>
          <p:cNvPicPr preferRelativeResize="0"/>
          <p:nvPr/>
        </p:nvPicPr>
        <p:blipFill>
          <a:blip r:embed="rId4">
            <a:alphaModFix/>
          </a:blip>
          <a:stretch>
            <a:fillRect/>
          </a:stretch>
        </p:blipFill>
        <p:spPr>
          <a:xfrm>
            <a:off x="4702725" y="1935650"/>
            <a:ext cx="4034100" cy="3036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subTitle"/>
          </p:nvPr>
        </p:nvSpPr>
        <p:spPr>
          <a:xfrm>
            <a:off x="1202950" y="1446650"/>
            <a:ext cx="6385500" cy="31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provided line plot, commonly known as an elbow plot, we can observe a significant change in the slope of the curve at k = 5. The plot represents the within-cluster sum of squares (WCSS) or inertia for different values of k in a k-means clustering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the silhouette coefficient method, selecting the number of clusters (k) where the silhouette score is highest is often considered optimal.based on the silhouette coefficient method, selecting k = 5 appears to be a reasonable choice as it corresponds to the point of highest silhouette score, indicating optimal cluster separation and cohesion.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727950" y="500425"/>
            <a:ext cx="7837800" cy="72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esults of the clustering analysis</a:t>
            </a:r>
            <a:endParaRPr/>
          </a:p>
        </p:txBody>
      </p:sp>
      <p:sp>
        <p:nvSpPr>
          <p:cNvPr id="124" name="Google Shape;124;p19"/>
          <p:cNvSpPr txBox="1"/>
          <p:nvPr>
            <p:ph idx="1" type="subTitle"/>
          </p:nvPr>
        </p:nvSpPr>
        <p:spPr>
          <a:xfrm>
            <a:off x="727952" y="14592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result of our </a:t>
            </a:r>
            <a:r>
              <a:rPr b="1" lang="en">
                <a:solidFill>
                  <a:srgbClr val="212121"/>
                </a:solidFill>
              </a:rPr>
              <a:t>K Means</a:t>
            </a:r>
            <a:r>
              <a:rPr b="1" lang="en"/>
              <a:t> </a:t>
            </a:r>
            <a:r>
              <a:rPr lang="en"/>
              <a:t>clustering process:</a:t>
            </a:r>
            <a:endParaRPr/>
          </a:p>
        </p:txBody>
      </p:sp>
      <p:pic>
        <p:nvPicPr>
          <p:cNvPr id="125" name="Google Shape;125;p19"/>
          <p:cNvPicPr preferRelativeResize="0"/>
          <p:nvPr/>
        </p:nvPicPr>
        <p:blipFill>
          <a:blip r:embed="rId3">
            <a:alphaModFix/>
          </a:blip>
          <a:stretch>
            <a:fillRect/>
          </a:stretch>
        </p:blipFill>
        <p:spPr>
          <a:xfrm>
            <a:off x="727950" y="1907100"/>
            <a:ext cx="3844050" cy="2793475"/>
          </a:xfrm>
          <a:prstGeom prst="rect">
            <a:avLst/>
          </a:prstGeom>
          <a:noFill/>
          <a:ln>
            <a:noFill/>
          </a:ln>
        </p:spPr>
      </p:pic>
      <p:sp>
        <p:nvSpPr>
          <p:cNvPr id="126" name="Google Shape;126;p19"/>
          <p:cNvSpPr txBox="1"/>
          <p:nvPr/>
        </p:nvSpPr>
        <p:spPr>
          <a:xfrm>
            <a:off x="4813125" y="1907225"/>
            <a:ext cx="3844200" cy="27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The data points are grouped into 5 clusters represented by different colors. Each color represents a different cluster.</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The orange crosses represent the centroids of each cluster, which are the mean coordinates of the data points within each cluster.</a:t>
            </a:r>
            <a:endParaRPr sz="1600">
              <a:solidFill>
                <a:schemeClr val="accent1"/>
              </a:solidFill>
              <a:latin typeface="Lato"/>
              <a:ea typeface="Lato"/>
              <a:cs typeface="Lato"/>
              <a:sym typeface="Lato"/>
            </a:endParaRPr>
          </a:p>
          <a:p>
            <a:pPr indent="0" lvl="0" marL="0" rtl="0" algn="l">
              <a:spcBef>
                <a:spcPts val="0"/>
              </a:spcBef>
              <a:spcAft>
                <a:spcPts val="0"/>
              </a:spcAft>
              <a:buNone/>
            </a:pPr>
            <a:r>
              <a:rPr lang="en" sz="1600">
                <a:solidFill>
                  <a:schemeClr val="accent1"/>
                </a:solidFill>
                <a:latin typeface="Lato"/>
                <a:ea typeface="Lato"/>
                <a:cs typeface="Lato"/>
                <a:sym typeface="Lato"/>
              </a:rPr>
              <a:t>Customers with similar annual income and spending scores are grouped together into clusters.</a:t>
            </a:r>
            <a:endParaRPr sz="16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DBSCAN</a:t>
            </a:r>
            <a:endParaRPr sz="2440"/>
          </a:p>
        </p:txBody>
      </p:sp>
      <p:sp>
        <p:nvSpPr>
          <p:cNvPr id="132" name="Google Shape;132;p20"/>
          <p:cNvSpPr txBox="1"/>
          <p:nvPr>
            <p:ph idx="1" type="body"/>
          </p:nvPr>
        </p:nvSpPr>
        <p:spPr>
          <a:xfrm>
            <a:off x="676950" y="2278175"/>
            <a:ext cx="7741200" cy="207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Raleway"/>
                <a:ea typeface="Raleway"/>
                <a:cs typeface="Raleway"/>
                <a:sym typeface="Raleway"/>
              </a:rPr>
              <a:t>Density-Based Spatial Clustering of Applications with Noise (DBSCAN) is a popular unsupervised machine learning algorithm used for clustering spatial data based on density. Unlike k-means, DBSCAN does not require the user to specify the number of clusters beforehand and can identify clusters of arbitrary shapes. DBSCAN is a powerful clustering algorithm suitable for various applications, especially when dealing with spatial data with complex structures and noise. However, careful parameter tuning and understanding of the dataset characteristics are crucial for its effective application.</a:t>
            </a:r>
            <a:endParaRPr sz="14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subTitle"/>
          </p:nvPr>
        </p:nvSpPr>
        <p:spPr>
          <a:xfrm>
            <a:off x="5058875" y="1410475"/>
            <a:ext cx="3770700" cy="32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context of DBSCAN (Density-Based Spatial Clustering of Applications with Noise), the choice of epsilon (ε) and min_samples parameters significantly influences the clustering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arrived at the values of epsilon = 12 and min_samples = 9 based on the provided distance distribution graph and through visual inspection and trial and error.</a:t>
            </a:r>
            <a:endParaRPr/>
          </a:p>
        </p:txBody>
      </p:sp>
      <p:pic>
        <p:nvPicPr>
          <p:cNvPr id="138" name="Google Shape;138;p21"/>
          <p:cNvPicPr preferRelativeResize="0"/>
          <p:nvPr/>
        </p:nvPicPr>
        <p:blipFill rotWithShape="1">
          <a:blip r:embed="rId3">
            <a:alphaModFix/>
          </a:blip>
          <a:srcRect b="1562" l="1882" r="1077" t="1387"/>
          <a:stretch/>
        </p:blipFill>
        <p:spPr>
          <a:xfrm>
            <a:off x="216275" y="1410475"/>
            <a:ext cx="4062151" cy="3291074"/>
          </a:xfrm>
          <a:prstGeom prst="rect">
            <a:avLst/>
          </a:prstGeom>
          <a:noFill/>
          <a:ln>
            <a:noFill/>
          </a:ln>
        </p:spPr>
      </p:pic>
      <p:sp>
        <p:nvSpPr>
          <p:cNvPr id="139" name="Google Shape;139;p21"/>
          <p:cNvSpPr txBox="1"/>
          <p:nvPr/>
        </p:nvSpPr>
        <p:spPr>
          <a:xfrm>
            <a:off x="724050" y="606850"/>
            <a:ext cx="71532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For </a:t>
            </a:r>
            <a:r>
              <a:rPr b="1" lang="en" sz="1600">
                <a:solidFill>
                  <a:schemeClr val="accent1"/>
                </a:solidFill>
                <a:latin typeface="Lato"/>
                <a:ea typeface="Lato"/>
                <a:cs typeface="Lato"/>
                <a:sym typeface="Lato"/>
              </a:rPr>
              <a:t>DBSCAN</a:t>
            </a:r>
            <a:r>
              <a:rPr lang="en" sz="1600">
                <a:solidFill>
                  <a:schemeClr val="accent1"/>
                </a:solidFill>
                <a:latin typeface="Lato"/>
                <a:ea typeface="Lato"/>
                <a:cs typeface="Lato"/>
                <a:sym typeface="Lato"/>
              </a:rPr>
              <a:t> we use the Elbow method for selecting Epsilon value and Min_Samples through visual inspection and trial and error method</a:t>
            </a:r>
            <a:endParaRPr sz="16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