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7"/>
  </p:notesMasterIdLst>
  <p:sldIdLst>
    <p:sldId id="256" r:id="rId2"/>
    <p:sldId id="276" r:id="rId3"/>
    <p:sldId id="257" r:id="rId4"/>
    <p:sldId id="262" r:id="rId5"/>
    <p:sldId id="263" r:id="rId6"/>
    <p:sldId id="264" r:id="rId7"/>
    <p:sldId id="258" r:id="rId8"/>
    <p:sldId id="259" r:id="rId9"/>
    <p:sldId id="260" r:id="rId10"/>
    <p:sldId id="261" r:id="rId11"/>
    <p:sldId id="279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80" r:id="rId23"/>
    <p:sldId id="277" r:id="rId24"/>
    <p:sldId id="278" r:id="rId25"/>
    <p:sldId id="27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17992-833C-4F78-9DBC-437E15F94F9B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53EE6-CC41-4B65-BB48-9ECA81D00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769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53EE6-CC41-4B65-BB48-9ECA81D009E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49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BF5D-9E74-4017-A2B0-F10D0C554A3B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9064D04-AD0C-44E4-A319-4752B0B2B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65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BF5D-9E74-4017-A2B0-F10D0C554A3B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4D04-AD0C-44E4-A319-4752B0B2B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74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BF5D-9E74-4017-A2B0-F10D0C554A3B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4D04-AD0C-44E4-A319-4752B0B2B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24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BF5D-9E74-4017-A2B0-F10D0C554A3B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4D04-AD0C-44E4-A319-4752B0B2B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622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345BF5D-9E74-4017-A2B0-F10D0C554A3B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9064D04-AD0C-44E4-A319-4752B0B2B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832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BF5D-9E74-4017-A2B0-F10D0C554A3B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4D04-AD0C-44E4-A319-4752B0B2B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60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BF5D-9E74-4017-A2B0-F10D0C554A3B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4D04-AD0C-44E4-A319-4752B0B2B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49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BF5D-9E74-4017-A2B0-F10D0C554A3B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4D04-AD0C-44E4-A319-4752B0B2B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25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BF5D-9E74-4017-A2B0-F10D0C554A3B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4D04-AD0C-44E4-A319-4752B0B2B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45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BF5D-9E74-4017-A2B0-F10D0C554A3B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4D04-AD0C-44E4-A319-4752B0B2B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057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BF5D-9E74-4017-A2B0-F10D0C554A3B}" type="datetimeFigureOut">
              <a:rPr lang="en-IN" smtClean="0"/>
              <a:t>14-03-2025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64D04-AD0C-44E4-A319-4752B0B2B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37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345BF5D-9E74-4017-A2B0-F10D0C554A3B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9064D04-AD0C-44E4-A319-4752B0B2B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38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162FE-1C2C-9D82-FF9E-287FFFCD4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593" y="2273786"/>
            <a:ext cx="9144000" cy="2310427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202124"/>
                </a:solidFill>
                <a:effectLst/>
                <a:latin typeface="zeitung"/>
              </a:rPr>
              <a:t>Skill project presentation on Sports Image Classification</a:t>
            </a:r>
            <a:br>
              <a:rPr lang="en-IN" b="1" i="0" dirty="0">
                <a:solidFill>
                  <a:srgbClr val="202124"/>
                </a:solidFill>
                <a:effectLst/>
                <a:latin typeface="zeitung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2944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CF7E-1DFB-A8D9-02DA-41E32272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D4D5F-3E8E-8ED5-4FF2-0EC2EE383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15DFD-A222-DD15-2681-E91C53909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02" y="261573"/>
            <a:ext cx="10790903" cy="63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9280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9C9A889-46DE-DB79-2AA6-06CF3891A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0" y="4136923"/>
            <a:ext cx="11838039" cy="658466"/>
          </a:xfrm>
        </p:spPr>
        <p:txBody>
          <a:bodyPr>
            <a:normAutofit fontScale="90000"/>
          </a:bodyPr>
          <a:lstStyle/>
          <a:p>
            <a:r>
              <a:rPr lang="en-IN" dirty="0"/>
              <a:t>Blurred          CROPPED          draw rectangle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055CBD3-975F-A42D-4F0D-09DDB28C69E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416900" y="443373"/>
            <a:ext cx="3362146" cy="337154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940D4C-C785-6972-AB49-FC94388FB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9827"/>
            <a:ext cx="3449642" cy="35744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6DBD3E-CB68-46FF-7306-8625C7ED1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622" y="141267"/>
            <a:ext cx="3862064" cy="383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93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98452-DA29-6F84-7EB8-3A5DD5B9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Sequential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FD445-1733-9E4E-186D-F5EA4C607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9639"/>
            <a:ext cx="8596668" cy="4261723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Objective</a:t>
            </a:r>
          </a:p>
          <a:p>
            <a:pPr marL="0" indent="0">
              <a:buNone/>
            </a:pPr>
            <a:r>
              <a:rPr lang="en-IN" dirty="0"/>
              <a:t>Train a binary classification model on image data.</a:t>
            </a:r>
          </a:p>
          <a:p>
            <a:pPr marL="0" indent="0">
              <a:buNone/>
            </a:pPr>
            <a:r>
              <a:rPr lang="en-IN" dirty="0"/>
              <a:t>Use data augmentation to improve model generalization.</a:t>
            </a:r>
          </a:p>
          <a:p>
            <a:pPr marL="0" indent="0">
              <a:buNone/>
            </a:pPr>
            <a:r>
              <a:rPr lang="en-IN" dirty="0"/>
              <a:t>Implement a </a:t>
            </a:r>
            <a:r>
              <a:rPr lang="en-IN" dirty="0" err="1"/>
              <a:t>SimpleANN</a:t>
            </a:r>
            <a:r>
              <a:rPr lang="en-IN" dirty="0"/>
              <a:t> model with one hidden layer.</a:t>
            </a:r>
          </a:p>
          <a:p>
            <a:pPr marL="0" indent="0">
              <a:buNone/>
            </a:pPr>
            <a:r>
              <a:rPr lang="en-IN" dirty="0"/>
              <a:t>Monitor performance using training loss, validation loss, and accuracy.</a:t>
            </a:r>
          </a:p>
          <a:p>
            <a:endParaRPr lang="en-IN" dirty="0"/>
          </a:p>
          <a:p>
            <a:r>
              <a:rPr lang="en-IN" dirty="0"/>
              <a:t>Task</a:t>
            </a:r>
          </a:p>
          <a:p>
            <a:pPr marL="0" indent="0">
              <a:buNone/>
            </a:pPr>
            <a:r>
              <a:rPr lang="en-IN" dirty="0"/>
              <a:t>Training Process</a:t>
            </a:r>
          </a:p>
          <a:p>
            <a:pPr marL="0" indent="0">
              <a:buNone/>
            </a:pPr>
            <a:r>
              <a:rPr lang="en-IN" dirty="0"/>
              <a:t>Forward pass: Compute predictions using model(inputs).</a:t>
            </a:r>
          </a:p>
          <a:p>
            <a:pPr marL="0" indent="0">
              <a:buNone/>
            </a:pPr>
            <a:r>
              <a:rPr lang="en-IN" dirty="0"/>
              <a:t>Loss Calculation: Uses </a:t>
            </a:r>
            <a:r>
              <a:rPr lang="en-IN" dirty="0" err="1"/>
              <a:t>CrossEntropyLoss</a:t>
            </a:r>
            <a:r>
              <a:rPr lang="en-IN" dirty="0"/>
              <a:t>() for multi-class classification.</a:t>
            </a:r>
          </a:p>
          <a:p>
            <a:pPr marL="0" indent="0">
              <a:buNone/>
            </a:pPr>
            <a:r>
              <a:rPr lang="en-IN" dirty="0"/>
              <a:t>Backpropagation: Compute gradients and update weights using Adam optimizer (</a:t>
            </a:r>
            <a:r>
              <a:rPr lang="en-IN" dirty="0" err="1"/>
              <a:t>lr</a:t>
            </a:r>
            <a:r>
              <a:rPr lang="en-IN" dirty="0"/>
              <a:t>=0.001).</a:t>
            </a:r>
          </a:p>
          <a:p>
            <a:pPr marL="0" indent="0">
              <a:buNone/>
            </a:pPr>
            <a:r>
              <a:rPr lang="en-IN" dirty="0"/>
              <a:t>Epoch-based Training: Train for 10 epochs, updating weights at each step.</a:t>
            </a:r>
          </a:p>
        </p:txBody>
      </p:sp>
    </p:spTree>
    <p:extLst>
      <p:ext uri="{BB962C8B-B14F-4D97-AF65-F5344CB8AC3E}">
        <p14:creationId xmlns:p14="http://schemas.microsoft.com/office/powerpoint/2010/main" val="3856212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1B16-ABC8-0299-DEA0-E5100EE95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44" y="157316"/>
            <a:ext cx="1308782" cy="550606"/>
          </a:xfrm>
        </p:spPr>
        <p:txBody>
          <a:bodyPr>
            <a:normAutofit fontScale="90000"/>
          </a:bodyPr>
          <a:lstStyle/>
          <a:p>
            <a:r>
              <a:rPr lang="en-IN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21466-A5BE-A6A4-E175-D223538CC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2297" y="213851"/>
            <a:ext cx="4858227" cy="6430297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IN" sz="4000" dirty="0"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torch</a:t>
            </a:r>
            <a:b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4000" dirty="0"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lang="en-IN" sz="4000" dirty="0" err="1">
                <a:solidFill>
                  <a:srgbClr val="080808"/>
                </a:solidFill>
                <a:effectLst/>
                <a:latin typeface="JetBrains Mono"/>
              </a:rPr>
              <a:t>torch.nn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IN" sz="4000" dirty="0"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lang="en-IN" sz="4000" dirty="0" err="1">
                <a:solidFill>
                  <a:srgbClr val="080808"/>
                </a:solidFill>
                <a:effectLst/>
                <a:latin typeface="JetBrains Mono"/>
              </a:rPr>
              <a:t>nn</a:t>
            </a:r>
            <a:b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4000" dirty="0"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lang="en-IN" sz="4000" dirty="0" err="1">
                <a:solidFill>
                  <a:srgbClr val="080808"/>
                </a:solidFill>
                <a:effectLst/>
                <a:latin typeface="JetBrains Mono"/>
              </a:rPr>
              <a:t>matplotlib.pyplot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IN" sz="4000" dirty="0"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lang="en-IN" sz="4000" dirty="0" err="1">
                <a:solidFill>
                  <a:srgbClr val="080808"/>
                </a:solidFill>
                <a:effectLst/>
                <a:latin typeface="JetBrains Mono"/>
              </a:rPr>
              <a:t>plt</a:t>
            </a:r>
            <a:b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40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IN" sz="4000" dirty="0" err="1">
                <a:solidFill>
                  <a:srgbClr val="000000"/>
                </a:solidFill>
                <a:effectLst/>
                <a:latin typeface="JetBrains Mono"/>
              </a:rPr>
              <a:t>SimpleANN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4000" dirty="0" err="1">
                <a:solidFill>
                  <a:srgbClr val="080808"/>
                </a:solidFill>
                <a:effectLst/>
                <a:latin typeface="JetBrains Mono"/>
              </a:rPr>
              <a:t>nn.Module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IN" sz="4000" dirty="0"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lang="en-IN" sz="4000" dirty="0"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lang="en-IN" sz="4000" dirty="0" err="1"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lang="en-IN" sz="4000" dirty="0"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4000" dirty="0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IN" sz="4000" dirty="0" err="1">
                <a:solidFill>
                  <a:srgbClr val="080808"/>
                </a:solidFill>
                <a:effectLst/>
                <a:latin typeface="JetBrains Mono"/>
              </a:rPr>
              <a:t>input_size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IN" sz="4000" dirty="0" err="1">
                <a:solidFill>
                  <a:srgbClr val="080808"/>
                </a:solidFill>
                <a:effectLst/>
                <a:latin typeface="JetBrains Mono"/>
              </a:rPr>
              <a:t>num_classes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IN" sz="4000" dirty="0">
                <a:solidFill>
                  <a:srgbClr val="000080"/>
                </a:solidFill>
                <a:effectLst/>
                <a:latin typeface="JetBrains Mono"/>
              </a:rPr>
              <a:t>super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4000" dirty="0" err="1">
                <a:solidFill>
                  <a:srgbClr val="080808"/>
                </a:solidFill>
                <a:effectLst/>
                <a:latin typeface="JetBrains Mono"/>
              </a:rPr>
              <a:t>SimpleANN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IN" sz="4000" dirty="0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lang="en-IN" sz="4000" dirty="0"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lang="en-IN" sz="4000" dirty="0" err="1"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lang="en-IN" sz="4000" dirty="0"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IN" sz="4000" dirty="0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.fc1 = </a:t>
            </a:r>
            <a:r>
              <a:rPr lang="en-IN" sz="4000" dirty="0" err="1">
                <a:solidFill>
                  <a:srgbClr val="080808"/>
                </a:solidFill>
                <a:effectLst/>
                <a:latin typeface="JetBrains Mono"/>
              </a:rPr>
              <a:t>nn.Linear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4000" dirty="0" err="1">
                <a:solidFill>
                  <a:srgbClr val="080808"/>
                </a:solidFill>
                <a:effectLst/>
                <a:latin typeface="JetBrains Mono"/>
              </a:rPr>
              <a:t>input_size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IN" sz="4000" dirty="0">
                <a:solidFill>
                  <a:srgbClr val="1750EB"/>
                </a:solidFill>
                <a:effectLst/>
                <a:latin typeface="JetBrains Mono"/>
              </a:rPr>
              <a:t>128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)  </a:t>
            </a:r>
            <a:r>
              <a:rPr lang="en-IN" sz="4000" i="1" dirty="0">
                <a:solidFill>
                  <a:srgbClr val="8C8C8C"/>
                </a:solidFill>
                <a:effectLst/>
                <a:latin typeface="JetBrains Mono"/>
              </a:rPr>
              <a:t># First fully connected layer</a:t>
            </a:r>
            <a:br>
              <a:rPr lang="en-IN" sz="4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IN" sz="40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IN" sz="4000" dirty="0" err="1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IN" sz="4000" dirty="0" err="1">
                <a:solidFill>
                  <a:srgbClr val="080808"/>
                </a:solidFill>
                <a:effectLst/>
                <a:latin typeface="JetBrains Mono"/>
              </a:rPr>
              <a:t>.relu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IN" sz="4000" dirty="0" err="1">
                <a:solidFill>
                  <a:srgbClr val="080808"/>
                </a:solidFill>
                <a:effectLst/>
                <a:latin typeface="JetBrains Mono"/>
              </a:rPr>
              <a:t>nn.ReLU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()  </a:t>
            </a:r>
            <a:r>
              <a:rPr lang="en-IN" sz="4000" i="1" dirty="0">
                <a:solidFill>
                  <a:srgbClr val="8C8C8C"/>
                </a:solidFill>
                <a:effectLst/>
                <a:latin typeface="JetBrains Mono"/>
              </a:rPr>
              <a:t># Activation function</a:t>
            </a:r>
            <a:br>
              <a:rPr lang="en-IN" sz="4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IN" sz="40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IN" sz="4000" dirty="0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.fc2 = </a:t>
            </a:r>
            <a:r>
              <a:rPr lang="en-IN" sz="4000" dirty="0" err="1">
                <a:solidFill>
                  <a:srgbClr val="080808"/>
                </a:solidFill>
                <a:effectLst/>
                <a:latin typeface="JetBrains Mono"/>
              </a:rPr>
              <a:t>nn.Linear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4000" dirty="0">
                <a:solidFill>
                  <a:srgbClr val="1750EB"/>
                </a:solidFill>
                <a:effectLst/>
                <a:latin typeface="JetBrains Mono"/>
              </a:rPr>
              <a:t>128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IN" sz="4000" dirty="0" err="1">
                <a:solidFill>
                  <a:srgbClr val="080808"/>
                </a:solidFill>
                <a:effectLst/>
                <a:latin typeface="JetBrains Mono"/>
              </a:rPr>
              <a:t>num_classes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)  </a:t>
            </a:r>
            <a:r>
              <a:rPr lang="en-IN" sz="4000" i="1" dirty="0">
                <a:solidFill>
                  <a:srgbClr val="8C8C8C"/>
                </a:solidFill>
                <a:effectLst/>
                <a:latin typeface="JetBrains Mono"/>
              </a:rPr>
              <a:t># Output layer</a:t>
            </a:r>
            <a:br>
              <a:rPr lang="en-IN" sz="4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IN" sz="40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IN" sz="4000" dirty="0"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lang="en-IN" sz="4000" dirty="0">
                <a:solidFill>
                  <a:srgbClr val="00627A"/>
                </a:solidFill>
                <a:effectLst/>
                <a:latin typeface="JetBrains Mono"/>
              </a:rPr>
              <a:t>forward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4000" dirty="0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, x):</a:t>
            </a:r>
            <a:b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        x = </a:t>
            </a:r>
            <a:r>
              <a:rPr lang="en-IN" sz="4000" dirty="0" err="1">
                <a:solidFill>
                  <a:srgbClr val="080808"/>
                </a:solidFill>
                <a:effectLst/>
                <a:latin typeface="JetBrains Mono"/>
              </a:rPr>
              <a:t>x.view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4000" dirty="0" err="1">
                <a:solidFill>
                  <a:srgbClr val="080808"/>
                </a:solidFill>
                <a:effectLst/>
                <a:latin typeface="JetBrains Mono"/>
              </a:rPr>
              <a:t>x.size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40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), -</a:t>
            </a:r>
            <a:r>
              <a:rPr lang="en-IN" sz="40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)  </a:t>
            </a:r>
            <a:r>
              <a:rPr lang="en-IN" sz="4000" i="1" dirty="0">
                <a:solidFill>
                  <a:srgbClr val="8C8C8C"/>
                </a:solidFill>
                <a:effectLst/>
                <a:latin typeface="JetBrains Mono"/>
              </a:rPr>
              <a:t># Flatten the input</a:t>
            </a:r>
            <a:br>
              <a:rPr lang="en-IN" sz="4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IN" sz="40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x = </a:t>
            </a:r>
            <a:r>
              <a:rPr lang="en-IN" sz="4000" dirty="0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.fc1(x)</a:t>
            </a:r>
            <a:b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        x = </a:t>
            </a:r>
            <a:r>
              <a:rPr lang="en-IN" sz="4000" dirty="0" err="1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IN" sz="4000" dirty="0" err="1">
                <a:solidFill>
                  <a:srgbClr val="080808"/>
                </a:solidFill>
                <a:effectLst/>
                <a:latin typeface="JetBrains Mono"/>
              </a:rPr>
              <a:t>.relu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(x)</a:t>
            </a:r>
            <a:b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        x = </a:t>
            </a:r>
            <a:r>
              <a:rPr lang="en-IN" sz="4000" dirty="0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.fc2(x)</a:t>
            </a:r>
            <a:b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IN" sz="40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IN" sz="4000" dirty="0">
                <a:solidFill>
                  <a:srgbClr val="080808"/>
                </a:solidFill>
                <a:latin typeface="JetBrains Mono"/>
              </a:rPr>
              <a:t>x</a:t>
            </a:r>
            <a:br>
              <a:rPr lang="en-IN" sz="4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IN" sz="4000" dirty="0"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lang="en-IN" sz="4000" dirty="0" err="1">
                <a:solidFill>
                  <a:srgbClr val="00627A"/>
                </a:solidFill>
                <a:effectLst/>
                <a:latin typeface="JetBrains Mono"/>
              </a:rPr>
              <a:t>compute_accuracy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(model, </a:t>
            </a:r>
            <a:r>
              <a:rPr lang="en-IN" sz="4000" dirty="0" err="1">
                <a:solidFill>
                  <a:srgbClr val="080808"/>
                </a:solidFill>
                <a:effectLst/>
                <a:latin typeface="JetBrains Mono"/>
              </a:rPr>
              <a:t>val_loader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, device):</a:t>
            </a:r>
            <a:b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IN" sz="4000" i="1" dirty="0">
                <a:solidFill>
                  <a:srgbClr val="8C8C8C"/>
                </a:solidFill>
                <a:effectLst/>
                <a:latin typeface="JetBrains Mono"/>
              </a:rPr>
              <a:t>"""Computes accuracy of the model on a given dataset"""</a:t>
            </a:r>
            <a:br>
              <a:rPr lang="en-IN" sz="4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IN" sz="40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IN" sz="4000" dirty="0" err="1">
                <a:solidFill>
                  <a:srgbClr val="080808"/>
                </a:solidFill>
                <a:effectLst/>
                <a:latin typeface="JetBrains Mono"/>
              </a:rPr>
              <a:t>model.eval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    correct = </a:t>
            </a:r>
            <a:r>
              <a:rPr lang="en-IN" sz="40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lang="en-IN" sz="4000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IN" sz="4000" dirty="0"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total = </a:t>
            </a:r>
            <a:r>
              <a:rPr lang="en-IN" sz="40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lang="en-IN" sz="4000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IN" sz="4000" dirty="0"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lang="en-IN" sz="4000" dirty="0">
                <a:solidFill>
                  <a:srgbClr val="0033B3"/>
                </a:solidFill>
                <a:effectLst/>
                <a:latin typeface="JetBrains Mono"/>
              </a:rPr>
              <a:t>with </a:t>
            </a:r>
            <a:r>
              <a:rPr lang="en-IN" sz="4000" dirty="0" err="1">
                <a:solidFill>
                  <a:srgbClr val="080808"/>
                </a:solidFill>
                <a:effectLst/>
                <a:latin typeface="JetBrains Mono"/>
              </a:rPr>
              <a:t>torch.no_grad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():</a:t>
            </a:r>
            <a:b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IN" sz="40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images, labels </a:t>
            </a:r>
            <a:r>
              <a:rPr lang="en-IN" sz="4000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IN" sz="4000" dirty="0" err="1">
                <a:solidFill>
                  <a:srgbClr val="080808"/>
                </a:solidFill>
                <a:effectLst/>
                <a:latin typeface="JetBrains Mono"/>
              </a:rPr>
              <a:t>val_loader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            images, labels = images.to(device), labels.to(device)</a:t>
            </a:r>
            <a:b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            outputs = model(images)</a:t>
            </a:r>
            <a:b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            _, predicted = </a:t>
            </a:r>
            <a:r>
              <a:rPr lang="en-IN" sz="4000" dirty="0" err="1">
                <a:solidFill>
                  <a:srgbClr val="080808"/>
                </a:solidFill>
                <a:effectLst/>
                <a:latin typeface="JetBrains Mono"/>
              </a:rPr>
              <a:t>torch.max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(outputs, </a:t>
            </a:r>
            <a:r>
              <a:rPr lang="en-IN" sz="40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            correct += (predicted == labels).sum().item()</a:t>
            </a:r>
            <a:b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            total += </a:t>
            </a:r>
            <a:r>
              <a:rPr lang="en-IN" sz="4000" dirty="0" err="1">
                <a:solidFill>
                  <a:srgbClr val="080808"/>
                </a:solidFill>
                <a:effectLst/>
                <a:latin typeface="JetBrains Mono"/>
              </a:rPr>
              <a:t>labels.size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40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    accuracy = </a:t>
            </a:r>
            <a:r>
              <a:rPr lang="en-IN" sz="4000" dirty="0">
                <a:solidFill>
                  <a:srgbClr val="1750EB"/>
                </a:solidFill>
                <a:effectLst/>
                <a:latin typeface="JetBrains Mono"/>
              </a:rPr>
              <a:t>100 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* correct / total </a:t>
            </a:r>
            <a:r>
              <a:rPr lang="en-IN" sz="40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total &gt; </a:t>
            </a:r>
            <a:r>
              <a:rPr lang="en-IN" sz="4000" dirty="0"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lang="en-IN" sz="4000" dirty="0"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lang="en-IN" sz="4000" dirty="0">
                <a:solidFill>
                  <a:srgbClr val="1750EB"/>
                </a:solidFill>
                <a:effectLst/>
                <a:latin typeface="JetBrains Mono"/>
              </a:rPr>
              <a:t>0  </a:t>
            </a:r>
            <a:r>
              <a:rPr lang="en-IN" sz="4000" i="1" dirty="0">
                <a:solidFill>
                  <a:srgbClr val="8C8C8C"/>
                </a:solidFill>
                <a:effectLst/>
                <a:latin typeface="JetBrains Mono"/>
              </a:rPr>
              <a:t># Avoid division by zero</a:t>
            </a:r>
            <a:br>
              <a:rPr lang="en-IN" sz="4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IN" sz="40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IN" sz="40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accuracy</a:t>
            </a:r>
            <a:b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4000" dirty="0"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lang="en-IN" sz="4000" dirty="0" err="1">
                <a:solidFill>
                  <a:srgbClr val="00627A"/>
                </a:solidFill>
                <a:effectLst/>
                <a:latin typeface="JetBrains Mono"/>
              </a:rPr>
              <a:t>plot_loss_accuracy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4000" dirty="0" err="1">
                <a:solidFill>
                  <a:srgbClr val="080808"/>
                </a:solidFill>
                <a:effectLst/>
                <a:latin typeface="JetBrains Mono"/>
              </a:rPr>
              <a:t>train_losses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IN" sz="4000" dirty="0" err="1">
                <a:solidFill>
                  <a:srgbClr val="080808"/>
                </a:solidFill>
                <a:effectLst/>
                <a:latin typeface="JetBrains Mono"/>
              </a:rPr>
              <a:t>val_losses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IN" sz="4000" dirty="0" err="1">
                <a:solidFill>
                  <a:srgbClr val="080808"/>
                </a:solidFill>
                <a:effectLst/>
                <a:latin typeface="JetBrains Mono"/>
              </a:rPr>
              <a:t>val_accuracies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IN" sz="4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IN" sz="40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IN" sz="4000" dirty="0" err="1">
                <a:solidFill>
                  <a:srgbClr val="080808"/>
                </a:solidFill>
                <a:effectLst/>
                <a:latin typeface="JetBrains Mono"/>
              </a:rPr>
              <a:t>plt.figure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4000" dirty="0" err="1">
                <a:solidFill>
                  <a:srgbClr val="660099"/>
                </a:solidFill>
                <a:effectLst/>
                <a:latin typeface="JetBrains Mono"/>
              </a:rPr>
              <a:t>figsize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=(</a:t>
            </a:r>
            <a:r>
              <a:rPr lang="en-IN" sz="4000" dirty="0">
                <a:solidFill>
                  <a:srgbClr val="1750EB"/>
                </a:solidFill>
                <a:effectLst/>
                <a:latin typeface="JetBrains Mono"/>
              </a:rPr>
              <a:t>12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IN" sz="4000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IN" sz="4000" i="1" dirty="0">
                <a:solidFill>
                  <a:srgbClr val="8C8C8C"/>
                </a:solidFill>
                <a:effectLst/>
                <a:latin typeface="JetBrains Mono"/>
              </a:rPr>
              <a:t># Plot Losses</a:t>
            </a:r>
            <a:br>
              <a:rPr lang="en-IN" sz="4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IN" sz="40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IN" sz="4000" dirty="0" err="1">
                <a:solidFill>
                  <a:srgbClr val="080808"/>
                </a:solidFill>
                <a:effectLst/>
                <a:latin typeface="JetBrains Mono"/>
              </a:rPr>
              <a:t>plt.subplot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40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IN" sz="40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IN" sz="40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IN" sz="4000" dirty="0" err="1">
                <a:solidFill>
                  <a:srgbClr val="080808"/>
                </a:solidFill>
                <a:effectLst/>
                <a:latin typeface="JetBrains Mono"/>
              </a:rPr>
              <a:t>plt.plot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4000" dirty="0" err="1">
                <a:solidFill>
                  <a:srgbClr val="080808"/>
                </a:solidFill>
                <a:effectLst/>
                <a:latin typeface="JetBrains Mono"/>
              </a:rPr>
              <a:t>train_losses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IN" sz="4000" dirty="0">
                <a:solidFill>
                  <a:srgbClr val="660099"/>
                </a:solidFill>
                <a:effectLst/>
                <a:latin typeface="JetBrains Mono"/>
              </a:rPr>
              <a:t>label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IN" sz="4000" dirty="0">
                <a:solidFill>
                  <a:srgbClr val="067D17"/>
                </a:solidFill>
                <a:effectLst/>
                <a:latin typeface="JetBrains Mono"/>
              </a:rPr>
              <a:t>"Train Loss"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IN" sz="4000" dirty="0" err="1">
                <a:solidFill>
                  <a:srgbClr val="080808"/>
                </a:solidFill>
                <a:effectLst/>
                <a:latin typeface="JetBrains Mono"/>
              </a:rPr>
              <a:t>plt.plot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4000" dirty="0" err="1">
                <a:solidFill>
                  <a:srgbClr val="080808"/>
                </a:solidFill>
                <a:effectLst/>
                <a:latin typeface="JetBrains Mono"/>
              </a:rPr>
              <a:t>val_losses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IN" sz="4000" dirty="0">
                <a:solidFill>
                  <a:srgbClr val="660099"/>
                </a:solidFill>
                <a:effectLst/>
                <a:latin typeface="JetBrains Mono"/>
              </a:rPr>
              <a:t>label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IN" sz="4000" dirty="0">
                <a:solidFill>
                  <a:srgbClr val="067D17"/>
                </a:solidFill>
                <a:effectLst/>
                <a:latin typeface="JetBrains Mono"/>
              </a:rPr>
              <a:t>"Val Loss"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IN" sz="4000" dirty="0" err="1">
                <a:solidFill>
                  <a:srgbClr val="080808"/>
                </a:solidFill>
                <a:effectLst/>
                <a:latin typeface="JetBrains Mono"/>
              </a:rPr>
              <a:t>plt.xlabel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4000" dirty="0">
                <a:solidFill>
                  <a:srgbClr val="067D17"/>
                </a:solidFill>
                <a:effectLst/>
                <a:latin typeface="JetBrains Mono"/>
              </a:rPr>
              <a:t>"Epochs"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IN" sz="4000" dirty="0" err="1">
                <a:solidFill>
                  <a:srgbClr val="080808"/>
                </a:solidFill>
                <a:effectLst/>
                <a:latin typeface="JetBrains Mono"/>
              </a:rPr>
              <a:t>plt.ylabel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4000" dirty="0">
                <a:solidFill>
                  <a:srgbClr val="067D17"/>
                </a:solidFill>
                <a:effectLst/>
                <a:latin typeface="JetBrains Mono"/>
              </a:rPr>
              <a:t>"Loss"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IN" sz="4000" dirty="0" err="1">
                <a:solidFill>
                  <a:srgbClr val="080808"/>
                </a:solidFill>
                <a:effectLst/>
                <a:latin typeface="JetBrains Mono"/>
              </a:rPr>
              <a:t>plt.legend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IN" sz="4000" dirty="0" err="1">
                <a:solidFill>
                  <a:srgbClr val="080808"/>
                </a:solidFill>
                <a:effectLst/>
                <a:latin typeface="JetBrains Mono"/>
              </a:rPr>
              <a:t>plt.title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4000" dirty="0">
                <a:solidFill>
                  <a:srgbClr val="067D17"/>
                </a:solidFill>
                <a:effectLst/>
                <a:latin typeface="JetBrains Mono"/>
              </a:rPr>
              <a:t>"Loss over epochs"</a:t>
            </a:r>
            <a:r>
              <a:rPr lang="en-IN" sz="4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3886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F8088-A6A8-6309-65E8-AE5CB169B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23" y="79219"/>
            <a:ext cx="2311673" cy="737419"/>
          </a:xfrm>
        </p:spPr>
        <p:txBody>
          <a:bodyPr>
            <a:normAutofit fontScale="90000"/>
          </a:bodyPr>
          <a:lstStyle/>
          <a:p>
            <a:r>
              <a:rPr lang="en-IN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CAE309-A4CF-8893-84F1-42AD70586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050" y="816638"/>
            <a:ext cx="8596312" cy="26049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6ACA5F-91F6-D23D-2D7E-5F3AA1AF4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97" y="3529736"/>
            <a:ext cx="8858865" cy="292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48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2E42-E4DB-85A8-9E8E-E2A36977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5D737-6BBD-607B-FD9B-85D06BDF6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B4464D-0FAF-94F8-7D23-A4A7787AA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97456"/>
            <a:ext cx="10944395" cy="575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4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12BDA-9A83-3D97-D93A-0E9670440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Optimization </a:t>
            </a:r>
            <a:r>
              <a:rPr lang="en-IN" dirty="0" err="1"/>
              <a:t>Techinques</a:t>
            </a:r>
            <a:r>
              <a:rPr lang="en-IN" dirty="0"/>
              <a:t> ADAM,SGD,RMSPROP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37F9C-4C83-B30F-19BE-0010D11B8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348218"/>
          </a:xfrm>
        </p:spPr>
        <p:txBody>
          <a:bodyPr>
            <a:normAutofit fontScale="62500" lnSpcReduction="20000"/>
          </a:bodyPr>
          <a:lstStyle/>
          <a:p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lang="en-IN" sz="1800" dirty="0" err="1">
                <a:solidFill>
                  <a:srgbClr val="00627A"/>
                </a:solidFill>
                <a:effectLst/>
                <a:latin typeface="JetBrains Mono"/>
              </a:rPr>
              <a:t>compare_optimizers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task_type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num_classes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train_loader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val_loader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, device, epochs=</a:t>
            </a:r>
            <a: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lr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  <a:t>0.001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optimizers = [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"SGD"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"Adam"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"RMSprop"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results = {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"optimizers"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: [], 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IN" sz="1800" dirty="0" err="1">
                <a:solidFill>
                  <a:srgbClr val="067D17"/>
                </a:solidFill>
                <a:effectLst/>
                <a:latin typeface="JetBrains Mono"/>
              </a:rPr>
              <a:t>val_losses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: [], 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IN" sz="1800" dirty="0" err="1">
                <a:solidFill>
                  <a:srgbClr val="067D17"/>
                </a:solidFill>
                <a:effectLst/>
                <a:latin typeface="JetBrains Mono"/>
              </a:rPr>
              <a:t>val_accuracies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: []}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IN" sz="18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opt_name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IN" sz="1800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optimizers: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IN" sz="1800" dirty="0"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f"</a:t>
            </a:r>
            <a:r>
              <a:rPr lang="en-IN" sz="1800" dirty="0">
                <a:solidFill>
                  <a:srgbClr val="0037A6"/>
                </a:solidFill>
                <a:effectLst/>
                <a:latin typeface="JetBrains Mono"/>
              </a:rPr>
              <a:t>\</a:t>
            </a:r>
            <a:r>
              <a:rPr lang="en-IN" sz="1800" dirty="0" err="1">
                <a:solidFill>
                  <a:srgbClr val="0037A6"/>
                </a:solidFill>
                <a:effectLst/>
                <a:latin typeface="JetBrains Mono"/>
              </a:rPr>
              <a:t>n</a:t>
            </a:r>
            <a:r>
              <a:rPr lang="en-IN" sz="1800" dirty="0" err="1">
                <a:solidFill>
                  <a:srgbClr val="067D17"/>
                </a:solidFill>
                <a:effectLst/>
                <a:latin typeface="JetBrains Mono"/>
              </a:rPr>
              <a:t>Training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 with </a:t>
            </a:r>
            <a:r>
              <a:rPr lang="en-IN" sz="1800" dirty="0"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opt_name</a:t>
            </a:r>
            <a:r>
              <a:rPr lang="en-IN" sz="1800" dirty="0"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 optimizer...</a:t>
            </a:r>
            <a:r>
              <a:rPr lang="en-IN" sz="1800" dirty="0"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    model =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models.get_model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task_type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num_classes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).to(device)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    optimizer =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models.get_optimizer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opt_name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, model,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lr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    criterion =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nn.CrossEntropyLoss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() </a:t>
            </a:r>
            <a:r>
              <a:rPr lang="en-IN" sz="18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task_type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== 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"multi" </a:t>
            </a:r>
            <a:r>
              <a:rPr lang="en-IN" sz="1800" dirty="0"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nn.BCEWithLogitsLoss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    train(model,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train_loader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, optimizer, criterion, device, epochs)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val_loss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val_accuracy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= evaluate(model,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val_loader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, criterion, device)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    results[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"optimizers"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].append(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opt_name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    results[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IN" sz="1800" dirty="0" err="1">
                <a:solidFill>
                  <a:srgbClr val="067D17"/>
                </a:solidFill>
                <a:effectLst/>
                <a:latin typeface="JetBrains Mono"/>
              </a:rPr>
              <a:t>val_losses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].append(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val_loss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    results[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IN" sz="1800" dirty="0" err="1">
                <a:solidFill>
                  <a:srgbClr val="067D17"/>
                </a:solidFill>
                <a:effectLst/>
                <a:latin typeface="JetBrains Mono"/>
              </a:rPr>
              <a:t>val_accuracies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].append(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val_accuracy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IN" sz="18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results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lang="en-IN" sz="18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():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device =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torch.device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IN" sz="1800" dirty="0" err="1">
                <a:solidFill>
                  <a:srgbClr val="067D17"/>
                </a:solidFill>
                <a:effectLst/>
                <a:latin typeface="JetBrains Mono"/>
              </a:rPr>
              <a:t>cuda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" </a:t>
            </a:r>
            <a:r>
              <a:rPr lang="en-IN" sz="18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torch.cuda.is_available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() </a:t>
            </a:r>
            <a:r>
              <a:rPr lang="en-IN" sz="1800" dirty="0"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IN" sz="1800" dirty="0" err="1">
                <a:solidFill>
                  <a:srgbClr val="067D17"/>
                </a:solidFill>
                <a:effectLst/>
                <a:latin typeface="JetBrains Mono"/>
              </a:rPr>
              <a:t>cpu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IN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en-IN" sz="1800" i="1" dirty="0" err="1">
                <a:solidFill>
                  <a:srgbClr val="8C8C8C"/>
                </a:solidFill>
                <a:effectLst/>
                <a:latin typeface="JetBrains Mono"/>
              </a:rPr>
              <a:t>path_to_data</a:t>
            </a:r>
            <a:r>
              <a:rPr lang="en-IN" sz="1800" i="1" dirty="0">
                <a:solidFill>
                  <a:srgbClr val="8C8C8C"/>
                </a:solidFill>
                <a:effectLst/>
                <a:latin typeface="JetBrains Mono"/>
              </a:rPr>
              <a:t> = </a:t>
            </a:r>
            <a:r>
              <a:rPr lang="en-IN" sz="1800" i="1" dirty="0" err="1">
                <a:solidFill>
                  <a:srgbClr val="8C8C8C"/>
                </a:solidFill>
                <a:effectLst/>
                <a:latin typeface="JetBrains Mono"/>
              </a:rPr>
              <a:t>r"C</a:t>
            </a:r>
            <a:r>
              <a:rPr lang="en-IN" sz="1800" i="1" dirty="0">
                <a:solidFill>
                  <a:srgbClr val="8C8C8C"/>
                </a:solidFill>
                <a:effectLst/>
                <a:latin typeface="JetBrains Mono"/>
              </a:rPr>
              <a:t>:\Users\user\PycharmProjects\DL_skill2\DATASET"</a:t>
            </a:r>
            <a:br>
              <a:rPr lang="en-I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IN" sz="18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path_to_data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IN" sz="1800" dirty="0" err="1">
                <a:solidFill>
                  <a:srgbClr val="067D17"/>
                </a:solidFill>
                <a:effectLst/>
                <a:latin typeface="JetBrains Mono"/>
              </a:rPr>
              <a:t>r"C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:\Users\rampu\Downloads\Images1"</a:t>
            </a:r>
            <a:b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</a:br>
            <a:b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train_loader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val_loader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, classes =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pre.load_data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1800" dirty="0" err="1">
                <a:solidFill>
                  <a:srgbClr val="660099"/>
                </a:solidFill>
                <a:effectLst/>
                <a:latin typeface="JetBrains Mono"/>
              </a:rPr>
              <a:t>data_dir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path_to_data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IN" sz="1800" dirty="0" err="1">
                <a:solidFill>
                  <a:srgbClr val="660099"/>
                </a:solidFill>
                <a:effectLst/>
                <a:latin typeface="JetBrains Mono"/>
              </a:rPr>
              <a:t>batch_size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  <a:t>32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IN" sz="1800" dirty="0">
                <a:solidFill>
                  <a:srgbClr val="660099"/>
                </a:solidFill>
                <a:effectLst/>
                <a:latin typeface="JetBrains Mono"/>
              </a:rPr>
              <a:t>augment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IN" sz="1800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IN" sz="1800" dirty="0"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IN" sz="1800" dirty="0"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lang="en-IN" sz="1800" dirty="0">
                <a:solidFill>
                  <a:srgbClr val="067D17"/>
                </a:solidFill>
                <a:effectLst/>
                <a:latin typeface="Courier New" panose="02070309020205020404" pitchFamily="49" charset="0"/>
              </a:rPr>
              <a:t>🔹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 Displaying Sample Images from Dataset..."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pre.visualize_data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train_loader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, classes)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task_type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IN" sz="1800" dirty="0"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"Enter classification type (binary/multi): "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).strip().lower()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IN" sz="18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task_type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IN" sz="1800" dirty="0">
                <a:solidFill>
                  <a:srgbClr val="0033B3"/>
                </a:solidFill>
                <a:effectLst/>
                <a:latin typeface="JetBrains Mono"/>
              </a:rPr>
              <a:t>not in 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"binary"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"multi"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]: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IN" sz="1800" dirty="0">
                <a:solidFill>
                  <a:srgbClr val="0033B3"/>
                </a:solidFill>
                <a:effectLst/>
                <a:latin typeface="JetBrains Mono"/>
              </a:rPr>
              <a:t>raise </a:t>
            </a:r>
            <a:r>
              <a:rPr lang="en-IN" sz="1800" dirty="0" err="1">
                <a:solidFill>
                  <a:srgbClr val="000080"/>
                </a:solidFill>
                <a:effectLst/>
                <a:latin typeface="JetBrains Mono"/>
              </a:rPr>
              <a:t>ValueError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"Invalid input! Choose 'binary' or 'multi'."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num_classes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IN" sz="1800" dirty="0" err="1">
                <a:solidFill>
                  <a:srgbClr val="000080"/>
                </a:solidFill>
                <a:effectLst/>
                <a:latin typeface="JetBrains Mono"/>
              </a:rPr>
              <a:t>len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(classes) </a:t>
            </a:r>
            <a:r>
              <a:rPr lang="en-IN" sz="18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task_type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== 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"multi" </a:t>
            </a:r>
            <a:r>
              <a:rPr lang="en-IN" sz="1800" dirty="0"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b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lang="en-IN" sz="1800" dirty="0"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IN" sz="1800" dirty="0">
                <a:solidFill>
                  <a:srgbClr val="0037A6"/>
                </a:solidFill>
                <a:effectLst/>
                <a:latin typeface="JetBrains Mono"/>
              </a:rPr>
              <a:t>\</a:t>
            </a:r>
            <a:r>
              <a:rPr lang="en-IN" sz="1800" dirty="0" err="1">
                <a:solidFill>
                  <a:srgbClr val="0037A6"/>
                </a:solidFill>
                <a:effectLst/>
                <a:latin typeface="JetBrains Mono"/>
              </a:rPr>
              <a:t>n</a:t>
            </a:r>
            <a:r>
              <a:rPr lang="en-IN" sz="1800" dirty="0" err="1">
                <a:solidFill>
                  <a:srgbClr val="067D17"/>
                </a:solidFill>
                <a:effectLst/>
                <a:latin typeface="JetBrains Mono"/>
              </a:rPr>
              <a:t>Comparing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 optimizers...</a:t>
            </a:r>
            <a:r>
              <a:rPr lang="en-IN" sz="1800" dirty="0">
                <a:solidFill>
                  <a:srgbClr val="0037A6"/>
                </a:solidFill>
                <a:effectLst/>
                <a:latin typeface="JetBrains Mono"/>
              </a:rPr>
              <a:t>\n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results =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compare_optimizers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task_type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num_classes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train_loader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val_loader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, device, </a:t>
            </a:r>
            <a:r>
              <a:rPr lang="en-IN" sz="1800" dirty="0">
                <a:solidFill>
                  <a:srgbClr val="660099"/>
                </a:solidFill>
                <a:effectLst/>
                <a:latin typeface="JetBrains Mono"/>
              </a:rPr>
              <a:t>epochs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IN" sz="1800" dirty="0" err="1">
                <a:solidFill>
                  <a:srgbClr val="660099"/>
                </a:solidFill>
                <a:effectLst/>
                <a:latin typeface="JetBrains Mono"/>
              </a:rPr>
              <a:t>lr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  <a:t>0.001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IN" sz="1800" dirty="0"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IN" sz="1800" dirty="0">
                <a:solidFill>
                  <a:srgbClr val="0037A6"/>
                </a:solidFill>
                <a:effectLst/>
                <a:latin typeface="JetBrains Mono"/>
              </a:rPr>
              <a:t>\</a:t>
            </a:r>
            <a:r>
              <a:rPr lang="en-IN" sz="1800" dirty="0" err="1">
                <a:solidFill>
                  <a:srgbClr val="0037A6"/>
                </a:solidFill>
                <a:effectLst/>
                <a:latin typeface="JetBrains Mono"/>
              </a:rPr>
              <a:t>n</a:t>
            </a:r>
            <a:r>
              <a:rPr lang="en-IN" sz="1800" dirty="0" err="1">
                <a:solidFill>
                  <a:srgbClr val="067D17"/>
                </a:solidFill>
                <a:effectLst/>
                <a:latin typeface="JetBrains Mono"/>
              </a:rPr>
              <a:t>Final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 Optimizer Performance Comparison:"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IN" sz="18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opt_name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val_loss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val_acc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IN" sz="1800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IN" sz="1800" dirty="0">
                <a:solidFill>
                  <a:srgbClr val="000080"/>
                </a:solidFill>
                <a:effectLst/>
                <a:latin typeface="JetBrains Mono"/>
              </a:rPr>
              <a:t>zip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(results[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"optimizers"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], results[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IN" sz="1800" dirty="0" err="1">
                <a:solidFill>
                  <a:srgbClr val="067D17"/>
                </a:solidFill>
                <a:effectLst/>
                <a:latin typeface="JetBrains Mono"/>
              </a:rPr>
              <a:t>val_losses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], results[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IN" sz="1800" dirty="0" err="1">
                <a:solidFill>
                  <a:srgbClr val="067D17"/>
                </a:solidFill>
                <a:effectLst/>
                <a:latin typeface="JetBrains Mono"/>
              </a:rPr>
              <a:t>val_accuracies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]):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IN" sz="1800" dirty="0"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f"</a:t>
            </a:r>
            <a:r>
              <a:rPr lang="en-IN" sz="1800" dirty="0"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opt_name</a:t>
            </a:r>
            <a:r>
              <a:rPr lang="en-IN" sz="1800" dirty="0"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: Validation Loss = </a:t>
            </a:r>
            <a:r>
              <a:rPr lang="en-IN" sz="1800" dirty="0"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val_loss</a:t>
            </a:r>
            <a:r>
              <a:rPr lang="en-IN" sz="1800" dirty="0">
                <a:solidFill>
                  <a:srgbClr val="0037A6"/>
                </a:solidFill>
                <a:effectLst/>
                <a:latin typeface="JetBrains Mono"/>
              </a:rPr>
              <a:t>: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.4f</a:t>
            </a:r>
            <a:r>
              <a:rPr lang="en-IN" sz="1800" dirty="0"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, Validation Accuracy = </a:t>
            </a:r>
            <a:r>
              <a:rPr lang="en-IN" sz="1800" dirty="0"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val_acc</a:t>
            </a:r>
            <a:r>
              <a:rPr lang="en-IN" sz="1800" dirty="0">
                <a:solidFill>
                  <a:srgbClr val="0037A6"/>
                </a:solidFill>
                <a:effectLst/>
                <a:latin typeface="JetBrains Mono"/>
              </a:rPr>
              <a:t>: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.2f</a:t>
            </a:r>
            <a:r>
              <a:rPr lang="en-IN" sz="1800" dirty="0"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%"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pre.plot_results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(results)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7582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0957-ED83-C22A-D7C9-8ADD32F69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15" y="147484"/>
            <a:ext cx="2027313" cy="658761"/>
          </a:xfrm>
        </p:spPr>
        <p:txBody>
          <a:bodyPr>
            <a:normAutofit fontScale="90000"/>
          </a:bodyPr>
          <a:lstStyle/>
          <a:p>
            <a:r>
              <a:rPr lang="en-IN" dirty="0"/>
              <a:t>output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F0862D-F780-9608-66EB-CAAC6E1BF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6149" y="806245"/>
            <a:ext cx="8230749" cy="120031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BC6DBE-318B-37AD-783A-FD27D234F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174" y="2122637"/>
            <a:ext cx="8367252" cy="423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15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DF0C-077C-1FFF-126E-E7055666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–mini –batch </a:t>
            </a:r>
            <a:r>
              <a:rPr lang="en-IN" dirty="0" err="1"/>
              <a:t>evalution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AC340-07FF-9FEB-CFCC-C8FA8195F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Objective:</a:t>
            </a:r>
          </a:p>
          <a:p>
            <a:r>
              <a:rPr lang="en-US" dirty="0"/>
              <a:t>Random mini-batch evaluation refers to the process of training a model by splitting the dataset into smaller batches of random samples, instead of using the entire dataset or a fixed subset at each iteration. This is particularly useful in stochastic gradient descent (SGD) and its variants.</a:t>
            </a:r>
          </a:p>
          <a:p>
            <a:r>
              <a:rPr lang="en-US" dirty="0"/>
              <a:t> TASKS</a:t>
            </a:r>
          </a:p>
          <a:p>
            <a:endParaRPr lang="en-US" dirty="0"/>
          </a:p>
          <a:p>
            <a:r>
              <a:rPr lang="en-US" dirty="0"/>
              <a:t>Shuffling Data: Randomly shuffle the dataset to ensure unbiased mini-batches.</a:t>
            </a:r>
          </a:p>
          <a:p>
            <a:r>
              <a:rPr lang="en-US" dirty="0"/>
              <a:t>Mini-Batch Creation: Split the shuffled dataset into smaller, randomly selected batches.</a:t>
            </a:r>
          </a:p>
          <a:p>
            <a:r>
              <a:rPr lang="en-US" dirty="0"/>
              <a:t>Model Training: Train the model using each mini-batch, compute gradients, and update parameters.</a:t>
            </a:r>
          </a:p>
          <a:p>
            <a:r>
              <a:rPr lang="en-US" dirty="0"/>
              <a:t>Model Evaluation: Evaluate the model's performance on a validation set after each batch or epoch.</a:t>
            </a:r>
          </a:p>
          <a:p>
            <a:r>
              <a:rPr lang="en-US" dirty="0"/>
              <a:t>Learning Rate Adjustments: Optionally adjust the learning rate to improve convergence and prevent overshooting.</a:t>
            </a:r>
            <a:br>
              <a:rPr lang="en-IN" dirty="0"/>
            </a:b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5430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45353-9901-73D1-C6AE-8909E7C0D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71" y="147877"/>
            <a:ext cx="1329223" cy="537923"/>
          </a:xfrm>
        </p:spPr>
        <p:txBody>
          <a:bodyPr>
            <a:normAutofit fontScale="90000"/>
          </a:bodyPr>
          <a:lstStyle/>
          <a:p>
            <a:r>
              <a:rPr lang="en-IN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C7458-679B-F189-156E-2AEAD745C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5444" y="214245"/>
            <a:ext cx="8571861" cy="6000135"/>
          </a:xfrm>
        </p:spPr>
        <p:txBody>
          <a:bodyPr>
            <a:normAutofit fontScale="47500" lnSpcReduction="20000"/>
          </a:bodyPr>
          <a:lstStyle/>
          <a:p>
            <a:r>
              <a:rPr lang="en-IN" sz="1800" dirty="0"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lang="en-IN" sz="1800" dirty="0" err="1">
                <a:solidFill>
                  <a:srgbClr val="00627A"/>
                </a:solidFill>
                <a:effectLst/>
                <a:latin typeface="JetBrains Mono"/>
              </a:rPr>
              <a:t>train_model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(model,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train_loader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val_loader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, criterion, optimizer, device,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num_epochs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model.to(device)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train_losses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= []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val_losses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= []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val_accuracies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= []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IN" sz="1800" dirty="0"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"Training started"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IN" sz="18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epoch </a:t>
            </a:r>
            <a:r>
              <a:rPr lang="en-IN" sz="1800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IN" sz="1800" dirty="0"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num_epochs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IN" sz="1800" i="1" dirty="0">
                <a:solidFill>
                  <a:srgbClr val="8C8C8C"/>
                </a:solidFill>
                <a:effectLst/>
                <a:latin typeface="JetBrains Mono"/>
              </a:rPr>
              <a:t># Training phase</a:t>
            </a:r>
            <a:br>
              <a:rPr lang="en-I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IN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model.train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running_loss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  <a:t>0.0</a:t>
            </a:r>
            <a:b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  <a:t>       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total_batches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  <a:t>0  </a:t>
            </a:r>
            <a:r>
              <a:rPr lang="en-IN" sz="1800" i="1" dirty="0">
                <a:solidFill>
                  <a:srgbClr val="8C8C8C"/>
                </a:solidFill>
                <a:effectLst/>
                <a:latin typeface="JetBrains Mono"/>
              </a:rPr>
              <a:t># Track the number of batches</a:t>
            </a:r>
            <a:br>
              <a:rPr lang="en-I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IN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IN" sz="1800" dirty="0"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f"</a:t>
            </a:r>
            <a:r>
              <a:rPr lang="en-IN" sz="1800" dirty="0">
                <a:solidFill>
                  <a:srgbClr val="0037A6"/>
                </a:solidFill>
                <a:effectLst/>
                <a:latin typeface="JetBrains Mono"/>
              </a:rPr>
              <a:t>\</a:t>
            </a:r>
            <a:r>
              <a:rPr lang="en-IN" sz="1800" dirty="0" err="1">
                <a:solidFill>
                  <a:srgbClr val="0037A6"/>
                </a:solidFill>
                <a:effectLst/>
                <a:latin typeface="JetBrains Mono"/>
              </a:rPr>
              <a:t>n</a:t>
            </a:r>
            <a:r>
              <a:rPr lang="en-IN" sz="1800" dirty="0" err="1">
                <a:solidFill>
                  <a:srgbClr val="067D17"/>
                </a:solidFill>
                <a:effectLst/>
                <a:latin typeface="JetBrains Mono"/>
              </a:rPr>
              <a:t>Epoch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lang="en-IN" sz="1800" dirty="0"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epoch+</a:t>
            </a:r>
            <a: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IN" sz="1800" dirty="0"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/</a:t>
            </a:r>
            <a:r>
              <a:rPr lang="en-IN" sz="1800" dirty="0"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num_epochs</a:t>
            </a:r>
            <a:r>
              <a:rPr lang="en-IN" sz="1800" dirty="0"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IN" sz="18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batch_idx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, (inputs, labels) </a:t>
            </a:r>
            <a:r>
              <a:rPr lang="en-IN" sz="1800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IN" sz="1800" dirty="0">
                <a:solidFill>
                  <a:srgbClr val="000080"/>
                </a:solidFill>
                <a:effectLst/>
                <a:latin typeface="JetBrains Mono"/>
              </a:rPr>
              <a:t>enumerate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train_loader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        inputs, labels = inputs.to(device), labels.to(device)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IN" sz="1800" i="1" dirty="0">
                <a:solidFill>
                  <a:srgbClr val="8C8C8C"/>
                </a:solidFill>
                <a:effectLst/>
                <a:latin typeface="JetBrains Mono"/>
              </a:rPr>
              <a:t># Forward pass</a:t>
            </a:r>
            <a:br>
              <a:rPr lang="en-I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IN" sz="1800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outputs = model(inputs)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        loss = criterion(outputs, labels)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IN" sz="1800" i="1" dirty="0">
                <a:solidFill>
                  <a:srgbClr val="8C8C8C"/>
                </a:solidFill>
                <a:effectLst/>
                <a:latin typeface="JetBrains Mono"/>
              </a:rPr>
              <a:t># Backward pass and optimization</a:t>
            </a:r>
            <a:br>
              <a:rPr lang="en-I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IN" sz="1800" i="1" dirty="0"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optimizer.zero_grad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loss.backward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optimizer.step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running_loss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+=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loss.item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total_batches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+= </a:t>
            </a:r>
            <a: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b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  <a:t>       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train_loss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running_loss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/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total_batches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train_losses.append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train_loss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IN" sz="1800" i="1" dirty="0">
                <a:solidFill>
                  <a:srgbClr val="8C8C8C"/>
                </a:solidFill>
                <a:effectLst/>
                <a:latin typeface="JetBrains Mono"/>
              </a:rPr>
              <a:t># Validation phase</a:t>
            </a:r>
            <a:br>
              <a:rPr lang="en-I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IN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model.eval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val_loss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  <a:t>0.0</a:t>
            </a:r>
            <a:b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  <a:t>       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total_batches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  <a:t>0  </a:t>
            </a:r>
            <a:r>
              <a:rPr lang="en-IN" sz="1800" i="1" dirty="0">
                <a:solidFill>
                  <a:srgbClr val="8C8C8C"/>
                </a:solidFill>
                <a:effectLst/>
                <a:latin typeface="JetBrains Mono"/>
              </a:rPr>
              <a:t># Reset for validation</a:t>
            </a:r>
            <a:br>
              <a:rPr lang="en-IN" sz="1800" i="1" dirty="0">
                <a:solidFill>
                  <a:srgbClr val="8C8C8C"/>
                </a:solidFill>
                <a:effectLst/>
                <a:latin typeface="JetBrains Mono"/>
              </a:rPr>
            </a:br>
            <a:br>
              <a:rPr lang="en-I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IN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IN" sz="1800" dirty="0">
                <a:solidFill>
                  <a:srgbClr val="0033B3"/>
                </a:solidFill>
                <a:effectLst/>
                <a:latin typeface="JetBrains Mono"/>
              </a:rPr>
              <a:t>with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torch.no_grad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():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lang="en-IN" sz="18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batch_idx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, (inputs, labels) </a:t>
            </a:r>
            <a:r>
              <a:rPr lang="en-IN" sz="1800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IN" sz="1800" dirty="0">
                <a:solidFill>
                  <a:srgbClr val="000080"/>
                </a:solidFill>
                <a:effectLst/>
                <a:latin typeface="JetBrains Mono"/>
              </a:rPr>
              <a:t>enumerate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val_loader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            inputs, labels = inputs.to(device), labels.to(device)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            outputs = model(inputs)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            loss = criterion(outputs, labels)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val_loss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+=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loss.item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total_batches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+= </a:t>
            </a:r>
            <a: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b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</a:br>
            <a:b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</a:br>
            <a:b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  <a:t>       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val_loss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/=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total_batches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val_losses.append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val_loss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IN" sz="1800" i="1" dirty="0">
                <a:solidFill>
                  <a:srgbClr val="8C8C8C"/>
                </a:solidFill>
                <a:effectLst/>
                <a:latin typeface="JetBrains Mono"/>
              </a:rPr>
              <a:t># Compute validation accuracy</a:t>
            </a:r>
            <a:br>
              <a:rPr lang="en-I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IN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val_accuracy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cm.compute_accuracy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(model,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val_loader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, device)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val_accuracies.append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val_accuracy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IN" sz="1800" i="1" dirty="0">
                <a:solidFill>
                  <a:srgbClr val="8C8C8C"/>
                </a:solidFill>
                <a:effectLst/>
                <a:latin typeface="JetBrains Mono"/>
              </a:rPr>
              <a:t># Print epoch progress</a:t>
            </a:r>
            <a:br>
              <a:rPr lang="en-I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IN" sz="1800" i="1" dirty="0">
                <a:solidFill>
                  <a:srgbClr val="8C8C8C"/>
                </a:solidFill>
                <a:effectLst/>
                <a:latin typeface="JetBrains Mono"/>
              </a:rPr>
              <a:t>        </a:t>
            </a:r>
            <a:r>
              <a:rPr lang="en-IN" sz="1800" dirty="0"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1800" dirty="0" err="1">
                <a:solidFill>
                  <a:srgbClr val="067D17"/>
                </a:solidFill>
                <a:effectLst/>
                <a:latin typeface="JetBrains Mono"/>
              </a:rPr>
              <a:t>f"Epoch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 [</a:t>
            </a:r>
            <a:r>
              <a:rPr lang="en-IN" sz="1800" dirty="0"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epoch + </a:t>
            </a:r>
            <a: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IN" sz="1800" dirty="0"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/</a:t>
            </a:r>
            <a:r>
              <a:rPr lang="en-IN" sz="1800" dirty="0"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num_epochs</a:t>
            </a:r>
            <a:r>
              <a:rPr lang="en-IN" sz="1800" dirty="0"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]:"</a:t>
            </a:r>
            <a:b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              </a:t>
            </a:r>
            <a:r>
              <a:rPr lang="en-IN" sz="1800" dirty="0" err="1">
                <a:solidFill>
                  <a:srgbClr val="067D17"/>
                </a:solidFill>
                <a:effectLst/>
                <a:latin typeface="JetBrains Mono"/>
              </a:rPr>
              <a:t>f"Train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 Loss: </a:t>
            </a:r>
            <a:r>
              <a:rPr lang="en-IN" sz="1800" dirty="0"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train_loss</a:t>
            </a:r>
            <a:r>
              <a:rPr lang="en-IN" sz="1800" dirty="0">
                <a:solidFill>
                  <a:srgbClr val="0037A6"/>
                </a:solidFill>
                <a:effectLst/>
                <a:latin typeface="JetBrains Mono"/>
              </a:rPr>
              <a:t>: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.4f</a:t>
            </a:r>
            <a:r>
              <a:rPr lang="en-IN" sz="1800" dirty="0"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, "</a:t>
            </a:r>
            <a:b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              </a:t>
            </a:r>
            <a:r>
              <a:rPr lang="en-IN" sz="1800" dirty="0" err="1">
                <a:solidFill>
                  <a:srgbClr val="067D17"/>
                </a:solidFill>
                <a:effectLst/>
                <a:latin typeface="JetBrains Mono"/>
              </a:rPr>
              <a:t>f"Validation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 Loss: </a:t>
            </a:r>
            <a:r>
              <a:rPr lang="en-IN" sz="1800" dirty="0"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val_loss</a:t>
            </a:r>
            <a:r>
              <a:rPr lang="en-IN" sz="1800" dirty="0">
                <a:solidFill>
                  <a:srgbClr val="0037A6"/>
                </a:solidFill>
                <a:effectLst/>
                <a:latin typeface="JetBrains Mono"/>
              </a:rPr>
              <a:t>: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.4f</a:t>
            </a:r>
            <a:r>
              <a:rPr lang="en-IN" sz="1800" dirty="0"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, "</a:t>
            </a:r>
            <a:b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              </a:t>
            </a:r>
            <a:r>
              <a:rPr lang="en-IN" sz="1800" dirty="0" err="1">
                <a:solidFill>
                  <a:srgbClr val="067D17"/>
                </a:solidFill>
                <a:effectLst/>
                <a:latin typeface="JetBrains Mono"/>
              </a:rPr>
              <a:t>f"Validation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 Accuracy: </a:t>
            </a:r>
            <a:r>
              <a:rPr lang="en-IN" sz="1800" dirty="0"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val_accuracy</a:t>
            </a:r>
            <a:r>
              <a:rPr lang="en-IN" sz="1800" dirty="0">
                <a:solidFill>
                  <a:srgbClr val="0037A6"/>
                </a:solidFill>
                <a:effectLst/>
                <a:latin typeface="JetBrains Mono"/>
              </a:rPr>
              <a:t>: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.2f</a:t>
            </a:r>
            <a:r>
              <a:rPr lang="en-IN" sz="1800" dirty="0"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%"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cm.plot_loss_accuracy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train_losses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val_losses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val_accuracies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IN" sz="18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model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IN" sz="1800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466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BF53-84F7-9711-8712-AC7557F6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C93FE-8B23-2A35-5BF9-ED391D040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/>
              <a:t>Dataset Overview:</a:t>
            </a:r>
          </a:p>
          <a:p>
            <a:r>
              <a:rPr lang="en-IN" sz="2800" dirty="0"/>
              <a:t> Simple Web Application using </a:t>
            </a:r>
            <a:r>
              <a:rPr lang="en-IN" sz="2800" dirty="0" err="1"/>
              <a:t>Pycharm</a:t>
            </a:r>
            <a:r>
              <a:rPr lang="en-IN" sz="2800" dirty="0"/>
              <a:t> and Flask for Simple Neural Network</a:t>
            </a:r>
          </a:p>
          <a:p>
            <a:r>
              <a:rPr lang="en-IN" sz="2800" dirty="0"/>
              <a:t>Data Loading and Preprocessing</a:t>
            </a:r>
          </a:p>
          <a:p>
            <a:r>
              <a:rPr lang="en-IN" sz="2800" dirty="0"/>
              <a:t>Binary Sequential model </a:t>
            </a:r>
          </a:p>
          <a:p>
            <a:r>
              <a:rPr lang="en-IN" sz="2800" dirty="0"/>
              <a:t>Optimization </a:t>
            </a:r>
            <a:r>
              <a:rPr lang="en-IN" sz="2800" dirty="0" err="1"/>
              <a:t>Techinques</a:t>
            </a:r>
            <a:r>
              <a:rPr lang="en-IN" sz="2800" dirty="0"/>
              <a:t> ADAM,SGD,RMSPROP</a:t>
            </a:r>
          </a:p>
          <a:p>
            <a:r>
              <a:rPr lang="en-IN" sz="2800" dirty="0"/>
              <a:t>Random –mini –batch </a:t>
            </a:r>
            <a:r>
              <a:rPr lang="en-IN" sz="2800" dirty="0" err="1"/>
              <a:t>evalution</a:t>
            </a:r>
            <a:endParaRPr lang="en-IN" sz="2800" dirty="0"/>
          </a:p>
          <a:p>
            <a:r>
              <a:rPr lang="en-IN" sz="2800" dirty="0"/>
              <a:t>CNN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3506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F38F-80C0-0E38-CFB4-B731C89E5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25737-D809-5B86-F8AE-D57FF537F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361B8-991F-48CF-1D8A-52B507485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91" y="2525302"/>
            <a:ext cx="11122152" cy="41945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294CDF-6550-C7E7-916F-19C33128D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930" y="138184"/>
            <a:ext cx="10507825" cy="268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11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2689-55D4-C952-2C1B-050679781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57FB9C-8BE0-8A85-5C63-8D542C530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738375"/>
            <a:ext cx="8908016" cy="40513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7BA183-0117-A6A9-2180-0E2A68D1E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98" y="238415"/>
            <a:ext cx="9783540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79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5C8DB-A055-A21E-F5F8-BE80DA994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74100" cy="1009872"/>
          </a:xfrm>
        </p:spPr>
        <p:txBody>
          <a:bodyPr>
            <a:normAutofit fontScale="90000"/>
          </a:bodyPr>
          <a:lstStyle/>
          <a:p>
            <a:r>
              <a:rPr lang="en-IN" dirty="0"/>
              <a:t>For 100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95A0E-B237-C9D3-DA82-6E5FC510E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47DDC-B010-945A-6424-332EA79B4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08685"/>
            <a:ext cx="10679700" cy="574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66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82B4F-D1B8-E7DD-7E14-F40ECF15A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3F841-E210-9BA3-8F6B-9A05218DE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1800" dirty="0"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lang="en-IN" sz="1800" dirty="0"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():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device =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torch.device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IN" sz="1800" dirty="0" err="1">
                <a:solidFill>
                  <a:srgbClr val="067D17"/>
                </a:solidFill>
                <a:effectLst/>
                <a:latin typeface="JetBrains Mono"/>
              </a:rPr>
              <a:t>cuda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" </a:t>
            </a:r>
            <a:r>
              <a:rPr lang="en-IN" sz="18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torch.cuda.is_available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() </a:t>
            </a:r>
            <a:r>
              <a:rPr lang="en-IN" sz="1800" dirty="0"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IN" sz="1800" dirty="0" err="1">
                <a:solidFill>
                  <a:srgbClr val="067D17"/>
                </a:solidFill>
                <a:effectLst/>
                <a:latin typeface="JetBrains Mono"/>
              </a:rPr>
              <a:t>cpu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path_to_data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IN" sz="1800" dirty="0" err="1">
                <a:solidFill>
                  <a:srgbClr val="067D17"/>
                </a:solidFill>
                <a:effectLst/>
                <a:latin typeface="JetBrains Mono"/>
              </a:rPr>
              <a:t>r'C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:\Users\</a:t>
            </a:r>
            <a:r>
              <a:rPr lang="en-IN" sz="1800" dirty="0" err="1">
                <a:solidFill>
                  <a:srgbClr val="067D17"/>
                </a:solidFill>
                <a:effectLst/>
                <a:latin typeface="JetBrains Mono"/>
              </a:rPr>
              <a:t>rampu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\Downloads\</a:t>
            </a:r>
            <a:r>
              <a:rPr lang="en-IN" sz="1800" dirty="0" err="1">
                <a:solidFill>
                  <a:srgbClr val="067D17"/>
                </a:solidFill>
                <a:effectLst/>
                <a:latin typeface="JetBrains Mono"/>
              </a:rPr>
              <a:t>Imagess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'</a:t>
            </a:r>
            <a:b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train_loader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val_loader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, classes =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pre.load_data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1800" dirty="0" err="1">
                <a:solidFill>
                  <a:srgbClr val="660099"/>
                </a:solidFill>
                <a:effectLst/>
                <a:latin typeface="JetBrains Mono"/>
              </a:rPr>
              <a:t>data_dir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path_to_data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IN" sz="1800" dirty="0" err="1">
                <a:solidFill>
                  <a:srgbClr val="660099"/>
                </a:solidFill>
                <a:effectLst/>
                <a:latin typeface="JetBrains Mono"/>
              </a:rPr>
              <a:t>batch_size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  <a:t>32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IN" sz="1800" dirty="0">
                <a:solidFill>
                  <a:srgbClr val="660099"/>
                </a:solidFill>
                <a:effectLst/>
                <a:latin typeface="JetBrains Mono"/>
              </a:rPr>
              <a:t>augment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IN" sz="1800" dirty="0"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pre.visualize_data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train_loader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, classes, </a:t>
            </a:r>
            <a:r>
              <a:rPr lang="en-IN" sz="1800" dirty="0" err="1">
                <a:solidFill>
                  <a:srgbClr val="660099"/>
                </a:solidFill>
                <a:effectLst/>
                <a:latin typeface="JetBrains Mono"/>
              </a:rPr>
              <a:t>num_samples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num_classes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IN" sz="1800" dirty="0" err="1">
                <a:solidFill>
                  <a:srgbClr val="000080"/>
                </a:solidFill>
                <a:effectLst/>
                <a:latin typeface="JetBrains Mono"/>
              </a:rPr>
              <a:t>len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(classes)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model =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cm.CNN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1800" dirty="0" err="1">
                <a:solidFill>
                  <a:srgbClr val="660099"/>
                </a:solidFill>
                <a:effectLst/>
                <a:latin typeface="JetBrains Mono"/>
              </a:rPr>
              <a:t>num_classes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num_classes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criterion =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nn.CrossEntropyLoss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()  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optimizer =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optim.Adam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model.parameters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lang="en-IN" sz="1800" dirty="0" err="1">
                <a:solidFill>
                  <a:srgbClr val="660099"/>
                </a:solidFill>
                <a:effectLst/>
                <a:latin typeface="JetBrains Mono"/>
              </a:rPr>
              <a:t>lr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  <a:t>0.001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  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IN" sz="1800" dirty="0"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"Training the model"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IN" sz="1800" dirty="0" err="1">
                <a:solidFill>
                  <a:srgbClr val="808080"/>
                </a:solidFill>
                <a:effectLst/>
                <a:latin typeface="JetBrains Mono"/>
              </a:rPr>
              <a:t>trained_model</a:t>
            </a:r>
            <a:r>
              <a:rPr lang="en-IN" sz="1800" dirty="0"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train_model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(model,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train_loader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val_loader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, criterion, optimizer, device, </a:t>
            </a:r>
            <a:r>
              <a:rPr lang="en-IN" sz="1800" dirty="0" err="1">
                <a:solidFill>
                  <a:srgbClr val="660099"/>
                </a:solidFill>
                <a:effectLst/>
                <a:latin typeface="JetBrains Mono"/>
              </a:rPr>
              <a:t>num_epochs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__name__ == 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"__main__"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main()</a:t>
            </a:r>
          </a:p>
          <a:p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IN" sz="1800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6661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5C6DE-9313-CD09-D870-D206683AF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9" y="685800"/>
            <a:ext cx="2627081" cy="390439"/>
          </a:xfrm>
        </p:spPr>
        <p:txBody>
          <a:bodyPr>
            <a:normAutofit fontScale="90000"/>
          </a:bodyPr>
          <a:lstStyle/>
          <a:p>
            <a:r>
              <a:rPr lang="en-IN" dirty="0"/>
              <a:t>Output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FDEACC-FB79-C2C5-DDA9-2EFC8CCC1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4526" y="927722"/>
            <a:ext cx="9277350" cy="1905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AF02F9-E39D-90FC-308A-14F501BEF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03" y="2832722"/>
            <a:ext cx="11248103" cy="290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94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91912-CCEC-DF4F-52FE-21E1B6A66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99" y="264438"/>
            <a:ext cx="3207184" cy="842723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DD6AF-5EE1-6561-6EC2-7B00C4EF6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694" y="1403604"/>
            <a:ext cx="10058400" cy="5189958"/>
          </a:xfrm>
        </p:spPr>
        <p:txBody>
          <a:bodyPr>
            <a:normAutofit/>
          </a:bodyPr>
          <a:lstStyle/>
          <a:p>
            <a:r>
              <a:rPr lang="en-US" dirty="0"/>
              <a:t>In this project, we successfully implemented a </a:t>
            </a:r>
            <a:r>
              <a:rPr lang="en-US" b="1" dirty="0"/>
              <a:t>100 Sports Image Classification</a:t>
            </a:r>
            <a:r>
              <a:rPr lang="en-US" dirty="0"/>
              <a:t> model using a </a:t>
            </a:r>
            <a:r>
              <a:rPr lang="en-US" b="1" dirty="0"/>
              <a:t>Binary Sequential Model</a:t>
            </a:r>
            <a:r>
              <a:rPr lang="en-US" dirty="0"/>
              <a:t> and various </a:t>
            </a:r>
            <a:r>
              <a:rPr lang="en-US" b="1" dirty="0"/>
              <a:t>optimization techniques (Adam, SGD, RMSprop)</a:t>
            </a:r>
            <a:r>
              <a:rPr lang="en-US" dirty="0"/>
              <a:t>. The dataset, consisting of </a:t>
            </a:r>
            <a:r>
              <a:rPr lang="en-US" b="1" dirty="0"/>
              <a:t>14,493 high-quality images across 100 sports</a:t>
            </a:r>
            <a:r>
              <a:rPr lang="en-US" dirty="0"/>
              <a:t>, was carefully processed to ensure a clean and unbiased training environment.</a:t>
            </a:r>
          </a:p>
          <a:p>
            <a:r>
              <a:rPr lang="en-US" dirty="0"/>
              <a:t>Key takeaways: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Data Quality &amp; Preprocessing:</a:t>
            </a:r>
            <a:r>
              <a:rPr lang="en-US" dirty="0"/>
              <a:t> The dataset was well-prepared, ensuring no duplicate or low-quality images, improving model reliability.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Model Architecture:</a:t>
            </a:r>
            <a:r>
              <a:rPr lang="en-US" dirty="0"/>
              <a:t> A </a:t>
            </a:r>
            <a:r>
              <a:rPr lang="en-US" b="1" dirty="0"/>
              <a:t>Binary Sequential Model</a:t>
            </a:r>
            <a:r>
              <a:rPr lang="en-US" dirty="0"/>
              <a:t> was implemented for classification tasks, ensuring efficiency in learning features from the dataset.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Optimization Techniques:</a:t>
            </a:r>
            <a:r>
              <a:rPr lang="en-US" dirty="0"/>
              <a:t> Multiple optimizers (</a:t>
            </a:r>
            <a:r>
              <a:rPr lang="en-US" b="1" dirty="0"/>
              <a:t>Adam, SGD, RMSprop</a:t>
            </a:r>
            <a:r>
              <a:rPr lang="en-US" dirty="0"/>
              <a:t>) were tested to enhance model convergence and generalization.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Mini-Batch Training:</a:t>
            </a:r>
            <a:r>
              <a:rPr lang="en-US" dirty="0"/>
              <a:t> </a:t>
            </a:r>
            <a:r>
              <a:rPr lang="en-US" b="1" dirty="0"/>
              <a:t>Random mini-batch evaluation</a:t>
            </a:r>
            <a:r>
              <a:rPr lang="en-US" dirty="0"/>
              <a:t> was used to balance computational efficiency and model performance, helping prevent overfitting and improving training stability.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Performance Analysis:</a:t>
            </a:r>
            <a:r>
              <a:rPr lang="en-US" dirty="0"/>
              <a:t> The model’s accuracy and loss were evaluated across training, validation, and test datasets to ensure robustness and effectiveness.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264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5E6F1-2E5E-A807-EF31-2E24B54D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02124"/>
                </a:solidFill>
                <a:effectLst/>
                <a:latin typeface="Inter"/>
              </a:rPr>
              <a:t>About Dataset</a:t>
            </a:r>
            <a:br>
              <a:rPr lang="en-IN" b="1" i="0" dirty="0">
                <a:solidFill>
                  <a:srgbClr val="202124"/>
                </a:solidFill>
                <a:effectLst/>
                <a:latin typeface="Inte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7C129-B45A-C25F-12D2-525396AEB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682" y="1403505"/>
            <a:ext cx="8596668" cy="3880773"/>
          </a:xfrm>
        </p:spPr>
        <p:txBody>
          <a:bodyPr>
            <a:noAutofit/>
          </a:bodyPr>
          <a:lstStyle/>
          <a:p>
            <a:r>
              <a:rPr lang="en-IN" b="1" dirty="0"/>
              <a:t>Dataset Overview: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Contains images of 100 different sports.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Images are in 224x224x3 JPG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Dataset is clean, with no duplicate or low-quality images.</a:t>
            </a:r>
          </a:p>
          <a:p>
            <a:r>
              <a:rPr lang="en-IN" b="1" dirty="0"/>
              <a:t>Dataset Split: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Train: 13,493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Test: 500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Validation: 500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Total: 14,493 images</a:t>
            </a:r>
          </a:p>
          <a:p>
            <a:r>
              <a:rPr lang="en-IN" b="1" dirty="0"/>
              <a:t>Data Processing: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Images were collected from internet searches.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Scanned for duplicates to prevent bias in model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CSV file provided with image paths, labels, and dataset splits.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821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41D0-276A-9041-D036-E45B4A3D8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Simple Web Application using </a:t>
            </a:r>
            <a:r>
              <a:rPr lang="en-IN" dirty="0" err="1"/>
              <a:t>Pycharm</a:t>
            </a:r>
            <a:r>
              <a:rPr lang="en-IN" dirty="0"/>
              <a:t> and Flask for Simple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2B04D-6FA6-12ED-80C1-2D8D16BE4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100" b="1" dirty="0"/>
              <a:t>Objective:</a:t>
            </a:r>
          </a:p>
          <a:p>
            <a:pPr marL="0" indent="0">
              <a:buNone/>
            </a:pPr>
            <a:r>
              <a:rPr lang="en-US" dirty="0"/>
              <a:t>Develop a simple web application using Flask and </a:t>
            </a:r>
            <a:r>
              <a:rPr lang="en-US" dirty="0" err="1"/>
              <a:t>PyTorch</a:t>
            </a:r>
            <a:r>
              <a:rPr lang="en-US" dirty="0"/>
              <a:t> to implement a basic neural network for binary classification. The application will take user inputs, process them through a trained neural network model, and return predictions via a web interface.</a:t>
            </a:r>
          </a:p>
          <a:p>
            <a:pPr marL="0" indent="0">
              <a:buNone/>
            </a:pPr>
            <a:r>
              <a:rPr lang="en-US" sz="2100" b="1" dirty="0"/>
              <a:t>Tasks:</a:t>
            </a:r>
          </a:p>
          <a:p>
            <a:pPr marL="0" indent="0">
              <a:buNone/>
            </a:pPr>
            <a:r>
              <a:rPr lang="en-US" dirty="0"/>
              <a:t>1. Build the Neural Network Model</a:t>
            </a:r>
          </a:p>
          <a:p>
            <a:pPr marL="0" indent="0">
              <a:buNone/>
            </a:pPr>
            <a:r>
              <a:rPr lang="en-US" dirty="0"/>
              <a:t>Define a simple feedforward neural network using </a:t>
            </a:r>
            <a:r>
              <a:rPr lang="en-US" dirty="0" err="1"/>
              <a:t>PyTorch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/>
              <a:t>ReLU</a:t>
            </a:r>
            <a:r>
              <a:rPr lang="en-US" dirty="0"/>
              <a:t> activation and Sigmoid for binary classification.</a:t>
            </a:r>
          </a:p>
          <a:p>
            <a:pPr marL="0" indent="0">
              <a:buNone/>
            </a:pPr>
            <a:r>
              <a:rPr lang="en-US" dirty="0"/>
              <a:t>Train the model on the XOR dataset.</a:t>
            </a:r>
          </a:p>
          <a:p>
            <a:pPr marL="0" indent="0">
              <a:buNone/>
            </a:pPr>
            <a:r>
              <a:rPr lang="en-US" dirty="0"/>
              <a:t>2. Develop a Flask Web Application</a:t>
            </a:r>
          </a:p>
          <a:p>
            <a:pPr marL="0" indent="0">
              <a:buNone/>
            </a:pPr>
            <a:r>
              <a:rPr lang="en-US" dirty="0"/>
              <a:t>Create a Flask server to handle HTTP requests.</a:t>
            </a:r>
          </a:p>
          <a:p>
            <a:pPr marL="0" indent="0">
              <a:buNone/>
            </a:pPr>
            <a:r>
              <a:rPr lang="en-US" dirty="0"/>
              <a:t>Implement an API endpoint (/predict) to process user inputs and return predictions.</a:t>
            </a:r>
          </a:p>
          <a:p>
            <a:pPr marL="0" indent="0">
              <a:buNone/>
            </a:pPr>
            <a:r>
              <a:rPr lang="en-US" dirty="0"/>
              <a:t>Load and use the trained model for inference.</a:t>
            </a:r>
          </a:p>
        </p:txBody>
      </p:sp>
    </p:spTree>
    <p:extLst>
      <p:ext uri="{BB962C8B-B14F-4D97-AF65-F5344CB8AC3E}">
        <p14:creationId xmlns:p14="http://schemas.microsoft.com/office/powerpoint/2010/main" val="1468185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AEB57-2AF4-4ACD-81F0-7806B170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6813"/>
            <a:ext cx="8596668" cy="1320800"/>
          </a:xfrm>
        </p:spPr>
        <p:txBody>
          <a:bodyPr/>
          <a:lstStyle/>
          <a:p>
            <a:r>
              <a:rPr lang="en-IN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FC9A5-CF19-72EC-D525-B6E317CF4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1625" y="290052"/>
            <a:ext cx="7936815" cy="65679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180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IN" sz="1800" dirty="0" err="1">
                <a:solidFill>
                  <a:srgbClr val="000000"/>
                </a:solidFill>
                <a:effectLst/>
                <a:latin typeface="JetBrains Mono"/>
              </a:rPr>
              <a:t>SimpleNeuralNetwork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nn.Module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IN" sz="1800" dirty="0"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lang="en-IN" sz="1800" dirty="0"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lang="en-IN" sz="1800" dirty="0" err="1"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lang="en-IN" sz="1800" dirty="0"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1800" dirty="0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IN" sz="1800" dirty="0">
                <a:solidFill>
                  <a:srgbClr val="000080"/>
                </a:solidFill>
                <a:effectLst/>
                <a:latin typeface="JetBrains Mono"/>
              </a:rPr>
              <a:t>super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SimpleNeuralNetwork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IN" sz="1800" dirty="0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lang="en-IN" sz="1800" dirty="0"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lang="en-IN" sz="1800" dirty="0" err="1"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lang="en-IN" sz="1800" dirty="0"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IN" sz="1800" dirty="0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.fc1 =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nn.Linear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IN" sz="1800" dirty="0" err="1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.relu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nn.ReLU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IN" sz="1800" dirty="0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.fc2 =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nn.Linear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IN" sz="1800" dirty="0" err="1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.sigmoid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nn.Sigmoid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IN" sz="1800" dirty="0"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lang="en-IN" sz="1800" dirty="0">
                <a:solidFill>
                  <a:srgbClr val="00627A"/>
                </a:solidFill>
                <a:effectLst/>
                <a:latin typeface="JetBrains Mono"/>
              </a:rPr>
              <a:t>forward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1800" dirty="0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, x):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    x = </a:t>
            </a:r>
            <a:r>
              <a:rPr lang="en-IN" sz="1800" dirty="0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.fc1(x)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    x = </a:t>
            </a:r>
            <a:r>
              <a:rPr lang="en-IN" sz="1800" dirty="0" err="1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.relu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(x)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    x = </a:t>
            </a:r>
            <a:r>
              <a:rPr lang="en-IN" sz="1800" dirty="0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.fc2(x)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    x = </a:t>
            </a:r>
            <a:r>
              <a:rPr lang="en-IN" sz="1800" dirty="0" err="1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.sigmoid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(x)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IN" sz="18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x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lang="en-IN" sz="1800" dirty="0" err="1">
                <a:solidFill>
                  <a:srgbClr val="00627A"/>
                </a:solidFill>
                <a:effectLst/>
                <a:latin typeface="JetBrains Mono"/>
              </a:rPr>
              <a:t>train_neural_network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():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IN" sz="1800" i="1" dirty="0">
                <a:solidFill>
                  <a:srgbClr val="8C8C8C"/>
                </a:solidFill>
                <a:effectLst/>
                <a:latin typeface="JetBrains Mono"/>
              </a:rPr>
              <a:t># Input and output data</a:t>
            </a:r>
            <a:br>
              <a:rPr lang="en-I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IN" sz="18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X =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torch.tensor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([[</a:t>
            </a:r>
            <a: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], [</a:t>
            </a:r>
            <a: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], [</a:t>
            </a:r>
            <a: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], [</a:t>
            </a:r>
            <a: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]], </a:t>
            </a:r>
            <a:r>
              <a:rPr lang="en-IN" sz="1800" dirty="0" err="1">
                <a:solidFill>
                  <a:srgbClr val="660099"/>
                </a:solidFill>
                <a:effectLst/>
                <a:latin typeface="JetBrains Mono"/>
              </a:rPr>
              <a:t>dtype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=torch.float32)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y =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torch.tensor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([[</a:t>
            </a:r>
            <a: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], [</a:t>
            </a:r>
            <a: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], [</a:t>
            </a:r>
            <a: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], [</a:t>
            </a:r>
            <a: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]], </a:t>
            </a:r>
            <a:r>
              <a:rPr lang="en-IN" sz="1800" dirty="0" err="1">
                <a:solidFill>
                  <a:srgbClr val="660099"/>
                </a:solidFill>
                <a:effectLst/>
                <a:latin typeface="JetBrains Mono"/>
              </a:rPr>
              <a:t>dtype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=torch.float32)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IN" sz="1800" i="1" dirty="0">
                <a:solidFill>
                  <a:srgbClr val="8C8C8C"/>
                </a:solidFill>
                <a:effectLst/>
                <a:latin typeface="JetBrains Mono"/>
              </a:rPr>
              <a:t># Model, loss function, and optimizer</a:t>
            </a:r>
            <a:br>
              <a:rPr lang="en-I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IN" sz="18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model =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SimpleNeuralNetwork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criterion =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nn.BCELoss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optimizer =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optim.Adam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model.parameters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lang="en-IN" sz="1800" dirty="0" err="1">
                <a:solidFill>
                  <a:srgbClr val="660099"/>
                </a:solidFill>
                <a:effectLst/>
                <a:latin typeface="JetBrains Mono"/>
              </a:rPr>
              <a:t>lr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  <a:t>0.001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IN" sz="1800" i="1" dirty="0">
                <a:solidFill>
                  <a:srgbClr val="8C8C8C"/>
                </a:solidFill>
                <a:effectLst/>
                <a:latin typeface="JetBrains Mono"/>
              </a:rPr>
              <a:t># Training loop</a:t>
            </a:r>
            <a:br>
              <a:rPr lang="en-IN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IN" sz="18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IN" sz="18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epoch </a:t>
            </a:r>
            <a:r>
              <a:rPr lang="en-IN" sz="1800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IN" sz="1800" dirty="0"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  <a:t>1000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optimizer.zero_grad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    outputs = model(X)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    loss = criterion(outputs, y)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loss.backward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optimizer.step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IN" sz="18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model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lang="en-IN" sz="1800" dirty="0">
                <a:solidFill>
                  <a:srgbClr val="00627A"/>
                </a:solidFill>
                <a:effectLst/>
                <a:latin typeface="JetBrains Mono"/>
              </a:rPr>
              <a:t>predict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(inputs):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model =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train_neural_network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IN" sz="1800" dirty="0">
                <a:solidFill>
                  <a:srgbClr val="0033B3"/>
                </a:solidFill>
                <a:effectLst/>
                <a:latin typeface="JetBrains Mono"/>
              </a:rPr>
              <a:t>with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torch.no_grad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():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input_tensor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torch.tensor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(inputs, </a:t>
            </a:r>
            <a:r>
              <a:rPr lang="en-IN" sz="1800" dirty="0" err="1">
                <a:solidFill>
                  <a:srgbClr val="660099"/>
                </a:solidFill>
                <a:effectLst/>
                <a:latin typeface="JetBrains Mono"/>
              </a:rPr>
              <a:t>dtype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=torch.float32)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    predictions = model(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input_tensor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numpy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IN" sz="1800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predictions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endParaRPr lang="en-IN" sz="1800" dirty="0">
              <a:solidFill>
                <a:srgbClr val="080808"/>
              </a:solidFill>
              <a:effectLst/>
              <a:latin typeface="JetBrains Mono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7800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9FBB-0F63-2755-ABAA-71D0FD73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BB6254-E2B8-CE45-BA6C-70A8BB0FF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329" y="1601342"/>
            <a:ext cx="7802064" cy="3820058"/>
          </a:xfrm>
        </p:spPr>
      </p:pic>
    </p:spTree>
    <p:extLst>
      <p:ext uri="{BB962C8B-B14F-4D97-AF65-F5344CB8AC3E}">
        <p14:creationId xmlns:p14="http://schemas.microsoft.com/office/powerpoint/2010/main" val="2415905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241D6-106B-688D-CFCA-772CEE32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7587"/>
          </a:xfrm>
        </p:spPr>
        <p:txBody>
          <a:bodyPr>
            <a:normAutofit fontScale="90000"/>
          </a:bodyPr>
          <a:lstStyle/>
          <a:p>
            <a:r>
              <a:rPr lang="en-IN" dirty="0"/>
              <a:t>Data Loading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91C24-58A0-F623-C310-AEFB0702D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76" y="1317523"/>
            <a:ext cx="8596668" cy="47730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Objective:</a:t>
            </a:r>
          </a:p>
          <a:p>
            <a:pPr marL="0" indent="0">
              <a:buNone/>
            </a:pPr>
            <a:r>
              <a:rPr lang="en-US" sz="1400" dirty="0"/>
              <a:t>Load and preprocess an image for deep learning applications, including data augmentation techniques to improve model generalization.</a:t>
            </a:r>
          </a:p>
          <a:p>
            <a:pPr marL="0" indent="0">
              <a:buNone/>
            </a:pPr>
            <a:r>
              <a:rPr lang="en-US" sz="1400" b="1" dirty="0"/>
              <a:t>Tasks:</a:t>
            </a:r>
          </a:p>
          <a:p>
            <a:r>
              <a:rPr lang="en-US" sz="1400" b="1" dirty="0"/>
              <a:t>Load Image:</a:t>
            </a:r>
          </a:p>
          <a:p>
            <a:pPr marL="0" indent="0">
              <a:buNone/>
            </a:pPr>
            <a:r>
              <a:rPr lang="en-US" sz="1400" dirty="0"/>
              <a:t>Read an image using the PIL library.</a:t>
            </a:r>
          </a:p>
          <a:p>
            <a:pPr marL="0" indent="0">
              <a:buNone/>
            </a:pPr>
            <a:r>
              <a:rPr lang="en-US" sz="1400" dirty="0"/>
              <a:t>Display the original image with matplotlib.</a:t>
            </a:r>
          </a:p>
          <a:p>
            <a:pPr marL="0" indent="0">
              <a:buNone/>
            </a:pPr>
            <a:r>
              <a:rPr lang="en-US" sz="1400" dirty="0"/>
              <a:t>Print image dimensions (width, height).</a:t>
            </a:r>
          </a:p>
          <a:p>
            <a:r>
              <a:rPr lang="en-US" sz="1400" b="1" dirty="0"/>
              <a:t>Apply Data Augmentation:</a:t>
            </a:r>
          </a:p>
          <a:p>
            <a:pPr marL="0" indent="0">
              <a:buNone/>
            </a:pPr>
            <a:r>
              <a:rPr lang="en-US" sz="1400" b="1" dirty="0"/>
              <a:t>Resize image to 150×150.</a:t>
            </a:r>
          </a:p>
          <a:p>
            <a:pPr marL="0" indent="0">
              <a:buNone/>
            </a:pPr>
            <a:r>
              <a:rPr lang="en-US" sz="1400" b="1" dirty="0"/>
              <a:t>Apply random rotation up to 30 degrees.</a:t>
            </a:r>
          </a:p>
          <a:p>
            <a:pPr marL="0" indent="0">
              <a:buNone/>
            </a:pPr>
            <a:r>
              <a:rPr lang="en-US" sz="1400" b="1" dirty="0"/>
              <a:t>Perform horizontal and vertical flipping.</a:t>
            </a:r>
          </a:p>
          <a:p>
            <a:pPr marL="0" indent="0">
              <a:buNone/>
            </a:pPr>
            <a:r>
              <a:rPr lang="en-US" sz="1400" b="1" dirty="0"/>
              <a:t>Adjust brightness and contrast randomly.</a:t>
            </a:r>
          </a:p>
          <a:p>
            <a:pPr marL="0" indent="0">
              <a:buNone/>
            </a:pPr>
            <a:r>
              <a:rPr lang="en-US" sz="1400" b="1" dirty="0"/>
              <a:t>Visualize Augmented Images:</a:t>
            </a:r>
          </a:p>
          <a:p>
            <a:pPr marL="0" indent="0">
              <a:buNone/>
            </a:pPr>
            <a:r>
              <a:rPr lang="en-US" sz="1400" dirty="0"/>
              <a:t>Generate 9 augmented images.</a:t>
            </a:r>
          </a:p>
          <a:p>
            <a:pPr marL="0" indent="0">
              <a:buNone/>
            </a:pPr>
            <a:r>
              <a:rPr lang="en-US" sz="1400" dirty="0"/>
              <a:t>Display images in a 3×3 grid using matplotlib.</a:t>
            </a:r>
          </a:p>
        </p:txBody>
      </p:sp>
    </p:spTree>
    <p:extLst>
      <p:ext uri="{BB962C8B-B14F-4D97-AF65-F5344CB8AC3E}">
        <p14:creationId xmlns:p14="http://schemas.microsoft.com/office/powerpoint/2010/main" val="2420072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1A18C-6AE1-CED2-3490-22F35BDA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024" y="717755"/>
            <a:ext cx="1269453" cy="550606"/>
          </a:xfrm>
        </p:spPr>
        <p:txBody>
          <a:bodyPr>
            <a:normAutofit fontScale="90000"/>
          </a:bodyPr>
          <a:lstStyle/>
          <a:p>
            <a:r>
              <a:rPr lang="en-IN" dirty="0"/>
              <a:t>Code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67792-3EC0-C07B-DDD8-7568C44C3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0" y="334297"/>
            <a:ext cx="8024215" cy="6420464"/>
          </a:xfrm>
        </p:spPr>
        <p:txBody>
          <a:bodyPr>
            <a:normAutofit fontScale="70000" lnSpcReduction="20000"/>
          </a:bodyPr>
          <a:lstStyle/>
          <a:p>
            <a:r>
              <a:rPr lang="en-IN" sz="1800" dirty="0">
                <a:solidFill>
                  <a:srgbClr val="0033B3"/>
                </a:solidFill>
                <a:effectLst/>
                <a:latin typeface="JetBrains Mono"/>
              </a:rPr>
              <a:t>from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torchvision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IN" sz="1800" dirty="0"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transforms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033B3"/>
                </a:solidFill>
                <a:effectLst/>
                <a:latin typeface="JetBrains Mono"/>
              </a:rPr>
              <a:t>from 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PIL </a:t>
            </a:r>
            <a:r>
              <a:rPr lang="en-IN" sz="1800" dirty="0"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Image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matplotlib.pyplot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IN" sz="1800" dirty="0"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plt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torch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img_path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IN" sz="1800" dirty="0" err="1">
                <a:solidFill>
                  <a:srgbClr val="067D17"/>
                </a:solidFill>
                <a:effectLst/>
                <a:latin typeface="JetBrains Mono"/>
              </a:rPr>
              <a:t>r"C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:\Users\rampu\OneDrive\Desktop\3.2\Deep learning\Skill project\archive\test\baseball\1.jpg"</a:t>
            </a:r>
            <a:b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image =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Image.open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img_path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plt.imshow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(image)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plt.axis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'off'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plt.title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"Original image"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plt.show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image.size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transform =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transforms.ToTensor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image_tensor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= transform(image)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channels, height, width =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image_tensor.shape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1800" dirty="0" err="1">
                <a:solidFill>
                  <a:srgbClr val="067D17"/>
                </a:solidFill>
                <a:effectLst/>
                <a:latin typeface="JetBrains Mono"/>
              </a:rPr>
              <a:t>f"Image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 Size: </a:t>
            </a:r>
            <a:r>
              <a:rPr lang="en-IN" sz="1800" dirty="0"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width</a:t>
            </a:r>
            <a:r>
              <a:rPr lang="en-IN" sz="1800" dirty="0"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*</a:t>
            </a:r>
            <a:r>
              <a:rPr lang="en-IN" sz="1800" dirty="0"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height</a:t>
            </a:r>
            <a:r>
              <a:rPr lang="en-IN" sz="1800" dirty="0"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1800" dirty="0" err="1">
                <a:solidFill>
                  <a:srgbClr val="067D17"/>
                </a:solidFill>
                <a:effectLst/>
                <a:latin typeface="JetBrains Mono"/>
              </a:rPr>
              <a:t>f"Number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 of Channels: </a:t>
            </a:r>
            <a:r>
              <a:rPr lang="en-IN" sz="1800" dirty="0"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channels</a:t>
            </a:r>
            <a:r>
              <a:rPr lang="en-IN" sz="1800" dirty="0"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image_tensor.shape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transform =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transforms.Compose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([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transforms.Resize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((</a:t>
            </a:r>
            <a: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  <a:t>150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  <a:t>150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)),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transforms.RandomRotation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  <a:t>30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transforms.RandomHorizontalFlip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(),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transforms.RandomVerticalFlip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(),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transforms.ColorJitter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1800" dirty="0">
                <a:solidFill>
                  <a:srgbClr val="660099"/>
                </a:solidFill>
                <a:effectLst/>
                <a:latin typeface="JetBrains Mono"/>
              </a:rPr>
              <a:t>brightness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  <a:t>0.2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IN" sz="1800" dirty="0">
                <a:solidFill>
                  <a:srgbClr val="660099"/>
                </a:solidFill>
                <a:effectLst/>
                <a:latin typeface="JetBrains Mono"/>
              </a:rPr>
              <a:t>contrast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  <a:t>0.2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transforms.RandomAffine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1800" dirty="0">
                <a:solidFill>
                  <a:srgbClr val="660099"/>
                </a:solidFill>
                <a:effectLst/>
                <a:latin typeface="JetBrains Mono"/>
              </a:rPr>
              <a:t>degrees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IN" sz="1800" dirty="0">
                <a:solidFill>
                  <a:srgbClr val="660099"/>
                </a:solidFill>
                <a:effectLst/>
                <a:latin typeface="JetBrains Mono"/>
              </a:rPr>
              <a:t>translate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=(</a:t>
            </a:r>
            <a: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  <a:t>0.1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  <a:t>0.1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)),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transforms.ToTensor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])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lang="en-IN" sz="1800" dirty="0" err="1">
                <a:solidFill>
                  <a:srgbClr val="00627A"/>
                </a:solidFill>
                <a:effectLst/>
                <a:latin typeface="JetBrains Mono"/>
              </a:rPr>
              <a:t>show_arg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(image, transform,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num_images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plt.figure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1800" dirty="0" err="1">
                <a:solidFill>
                  <a:srgbClr val="660099"/>
                </a:solidFill>
                <a:effectLst/>
                <a:latin typeface="JetBrains Mono"/>
              </a:rPr>
              <a:t>figsize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=(</a:t>
            </a:r>
            <a: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IN" sz="1800" dirty="0"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i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IN" sz="1800" dirty="0"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lang="en-IN" sz="1800" dirty="0"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num_images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aug_img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= transform(image)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aug_img_np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aug_img.permute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numpy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plt.subplot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,i+</a:t>
            </a:r>
            <a:r>
              <a:rPr lang="en-IN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plt.imshow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aug_img_np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plt.axis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1800" dirty="0">
                <a:solidFill>
                  <a:srgbClr val="067D17"/>
                </a:solidFill>
                <a:effectLst/>
                <a:latin typeface="JetBrains Mono"/>
              </a:rPr>
              <a:t>'off'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plt.tight_layout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plt.show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show_arg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IN" sz="1800" dirty="0" err="1">
                <a:solidFill>
                  <a:srgbClr val="080808"/>
                </a:solidFill>
                <a:effectLst/>
                <a:latin typeface="JetBrains Mono"/>
              </a:rPr>
              <a:t>image,transform</a:t>
            </a:r>
            <a:r>
              <a:rPr lang="en-IN" sz="18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7526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DA82A-605F-0B01-F143-BF0D06E66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29" y="78658"/>
            <a:ext cx="1849557" cy="580103"/>
          </a:xfrm>
        </p:spPr>
        <p:txBody>
          <a:bodyPr>
            <a:normAutofit fontScale="90000"/>
          </a:bodyPr>
          <a:lstStyle/>
          <a:p>
            <a:r>
              <a:rPr lang="en-IN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DFD17-D26F-CBD6-F16A-A78E0B775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501" y="99357"/>
            <a:ext cx="3176911" cy="1782146"/>
          </a:xfrm>
        </p:spPr>
        <p:txBody>
          <a:bodyPr>
            <a:normAutofit/>
          </a:bodyPr>
          <a:lstStyle/>
          <a:p>
            <a:r>
              <a:rPr lang="en-US" dirty="0"/>
              <a:t>(224, 224)</a:t>
            </a:r>
          </a:p>
          <a:p>
            <a:r>
              <a:rPr lang="en-US" dirty="0"/>
              <a:t>Image Size: 224*224</a:t>
            </a:r>
          </a:p>
          <a:p>
            <a:r>
              <a:rPr lang="en-US" dirty="0"/>
              <a:t>Number of Channels: 3</a:t>
            </a:r>
          </a:p>
          <a:p>
            <a:r>
              <a:rPr lang="en-US" dirty="0" err="1"/>
              <a:t>torch.Size</a:t>
            </a:r>
            <a:r>
              <a:rPr lang="en-US" dirty="0"/>
              <a:t>([3, 224, 224])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4EAA14-3FA6-F835-9A8A-D350B4510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413" y="1891335"/>
            <a:ext cx="7506748" cy="488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19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529</TotalTime>
  <Words>3262</Words>
  <Application>Microsoft Office PowerPoint</Application>
  <PresentationFormat>Widescreen</PresentationFormat>
  <Paragraphs>102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Courier New</vt:lpstr>
      <vt:lpstr>Inter</vt:lpstr>
      <vt:lpstr>JetBrains Mono</vt:lpstr>
      <vt:lpstr>Rockwell</vt:lpstr>
      <vt:lpstr>Rockwell Condensed</vt:lpstr>
      <vt:lpstr>Wingdings</vt:lpstr>
      <vt:lpstr>zeitung</vt:lpstr>
      <vt:lpstr>Wood Type</vt:lpstr>
      <vt:lpstr>Skill project presentation on Sports Image Classification </vt:lpstr>
      <vt:lpstr>INDEX</vt:lpstr>
      <vt:lpstr>About Dataset </vt:lpstr>
      <vt:lpstr>Simple Web Application using Pycharm and Flask for Simple Neural Network</vt:lpstr>
      <vt:lpstr>Code</vt:lpstr>
      <vt:lpstr>Output</vt:lpstr>
      <vt:lpstr>Data Loading and Preprocessing</vt:lpstr>
      <vt:lpstr>Code </vt:lpstr>
      <vt:lpstr>output</vt:lpstr>
      <vt:lpstr>PowerPoint Presentation</vt:lpstr>
      <vt:lpstr>Blurred          CROPPED          draw rectangle</vt:lpstr>
      <vt:lpstr>Binary Sequential model </vt:lpstr>
      <vt:lpstr>Code</vt:lpstr>
      <vt:lpstr>output</vt:lpstr>
      <vt:lpstr>PowerPoint Presentation</vt:lpstr>
      <vt:lpstr>Optimization Techinques ADAM,SGD,RMSPROP</vt:lpstr>
      <vt:lpstr>output</vt:lpstr>
      <vt:lpstr>Random –mini –batch evalution</vt:lpstr>
      <vt:lpstr>CODE</vt:lpstr>
      <vt:lpstr>PowerPoint Presentation</vt:lpstr>
      <vt:lpstr>PowerPoint Presentation</vt:lpstr>
      <vt:lpstr>For 100 classes</vt:lpstr>
      <vt:lpstr>CNN</vt:lpstr>
      <vt:lpstr>Output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2200032160 Tarun</dc:creator>
  <cp:lastModifiedBy>2200032160 Tarun</cp:lastModifiedBy>
  <cp:revision>5</cp:revision>
  <dcterms:created xsi:type="dcterms:W3CDTF">2025-02-28T03:53:59Z</dcterms:created>
  <dcterms:modified xsi:type="dcterms:W3CDTF">2025-03-14T11:30:23Z</dcterms:modified>
</cp:coreProperties>
</file>