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4"/>
  </p:notesMasterIdLst>
  <p:handoutMasterIdLst>
    <p:handoutMasterId r:id="rId15"/>
  </p:handoutMasterIdLst>
  <p:sldIdLst>
    <p:sldId id="595" r:id="rId2"/>
    <p:sldId id="596" r:id="rId3"/>
    <p:sldId id="597" r:id="rId4"/>
    <p:sldId id="598" r:id="rId5"/>
    <p:sldId id="599" r:id="rId6"/>
    <p:sldId id="600" r:id="rId7"/>
    <p:sldId id="605" r:id="rId8"/>
    <p:sldId id="601" r:id="rId9"/>
    <p:sldId id="602" r:id="rId10"/>
    <p:sldId id="603" r:id="rId11"/>
    <p:sldId id="604" r:id="rId12"/>
    <p:sldId id="48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Bashta" initials="JB" lastIdx="5" clrIdx="0">
    <p:extLst>
      <p:ext uri="{19B8F6BF-5375-455C-9EA6-DF929625EA0E}">
        <p15:presenceInfo xmlns:p15="http://schemas.microsoft.com/office/powerpoint/2012/main" userId="5eda73a45141f5a9" providerId="Windows Live"/>
      </p:ext>
    </p:extLst>
  </p:cmAuthor>
  <p:cmAuthor id="2" name="Thilak" initials="T" lastIdx="7" clrIdx="1">
    <p:extLst>
      <p:ext uri="{19B8F6BF-5375-455C-9EA6-DF929625EA0E}">
        <p15:presenceInfo xmlns:p15="http://schemas.microsoft.com/office/powerpoint/2012/main" userId="Thilak" providerId="None"/>
      </p:ext>
    </p:extLst>
  </p:cmAuthor>
  <p:cmAuthor id="3" name="dino bravin" initials="db" lastIdx="31" clrIdx="2">
    <p:extLst>
      <p:ext uri="{19B8F6BF-5375-455C-9EA6-DF929625EA0E}">
        <p15:presenceInfo xmlns:p15="http://schemas.microsoft.com/office/powerpoint/2012/main" userId="6732b4308b23d3c4" providerId="Windows Live"/>
      </p:ext>
    </p:extLst>
  </p:cmAuthor>
  <p:cmAuthor id="4" name="Thilak Laksiri" initials="TL" lastIdx="10" clrIdx="3">
    <p:extLst>
      <p:ext uri="{19B8F6BF-5375-455C-9EA6-DF929625EA0E}">
        <p15:presenceInfo xmlns:p15="http://schemas.microsoft.com/office/powerpoint/2012/main" userId="3453c10aa9b03e75" providerId="Windows Live"/>
      </p:ext>
    </p:extLst>
  </p:cmAuthor>
  <p:cmAuthor id="5" name="Omid" initials="O" lastIdx="2" clrIdx="4">
    <p:extLst>
      <p:ext uri="{19B8F6BF-5375-455C-9EA6-DF929625EA0E}">
        <p15:presenceInfo xmlns:p15="http://schemas.microsoft.com/office/powerpoint/2012/main" userId="Om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66FF33"/>
    <a:srgbClr val="FFFFFF"/>
    <a:srgbClr val="C5C5C5"/>
    <a:srgbClr val="797979"/>
    <a:srgbClr val="2194FF"/>
    <a:srgbClr val="123B61"/>
    <a:srgbClr val="0067C5"/>
    <a:srgbClr val="AD9F12"/>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61" autoAdjust="0"/>
  </p:normalViewPr>
  <p:slideViewPr>
    <p:cSldViewPr snapToGrid="0" snapToObjects="1">
      <p:cViewPr varScale="1">
        <p:scale>
          <a:sx n="110" d="100"/>
          <a:sy n="110" d="100"/>
        </p:scale>
        <p:origin x="614" y="19"/>
      </p:cViewPr>
      <p:guideLst>
        <p:guide orient="horz" pos="1620"/>
        <p:guide pos="2880"/>
      </p:guideLst>
    </p:cSldViewPr>
  </p:slideViewPr>
  <p:outlineViewPr>
    <p:cViewPr>
      <p:scale>
        <a:sx n="33" d="100"/>
        <a:sy n="33" d="100"/>
      </p:scale>
      <p:origin x="0" y="720"/>
    </p:cViewPr>
  </p:outlineViewPr>
  <p:notesTextViewPr>
    <p:cViewPr>
      <p:scale>
        <a:sx n="100" d="100"/>
        <a:sy n="100" d="100"/>
      </p:scale>
      <p:origin x="0" y="0"/>
    </p:cViewPr>
  </p:notesTextViewPr>
  <p:sorterViewPr>
    <p:cViewPr>
      <p:scale>
        <a:sx n="135" d="100"/>
        <a:sy n="135" d="100"/>
      </p:scale>
      <p:origin x="0" y="0"/>
    </p:cViewPr>
  </p:sorterViewPr>
  <p:notesViewPr>
    <p:cSldViewPr snapToGrid="0" snapToObjects="1" showGuides="1">
      <p:cViewPr varScale="1">
        <p:scale>
          <a:sx n="73" d="100"/>
          <a:sy n="73" d="100"/>
        </p:scale>
        <p:origin x="405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8AAB2AD-D4DB-E248-A892-AAF8EBA51D56}" type="datetimeFigureOut">
              <a:rPr lang="en-US"/>
              <a:pPr>
                <a:defRPr/>
              </a:pPr>
              <a:t>5/24/2020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726FAEC-A31C-F348-BCB8-AA237E60E269}" type="slidenum">
              <a:rPr lang="en-US"/>
              <a:pPr>
                <a:defRPr/>
              </a:pPr>
              <a:t>‹#›</a:t>
            </a:fld>
            <a:endParaRPr lang="en-US" dirty="0"/>
          </a:p>
        </p:txBody>
      </p:sp>
    </p:spTree>
    <p:extLst>
      <p:ext uri="{BB962C8B-B14F-4D97-AF65-F5344CB8AC3E}">
        <p14:creationId xmlns:p14="http://schemas.microsoft.com/office/powerpoint/2010/main" val="1207779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4FBAAC04-016F-9C41-AC76-85AB1232E103}" type="datetimeFigureOut">
              <a:rPr lang="en-US"/>
              <a:pPr>
                <a:defRPr/>
              </a:pPr>
              <a:t>5/24/2020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1794F344-94C8-4E41-B262-FCC2288FA662}" type="slidenum">
              <a:rPr lang="en-US"/>
              <a:pPr>
                <a:defRPr/>
              </a:pPr>
              <a:t>‹#›</a:t>
            </a:fld>
            <a:endParaRPr lang="en-US" dirty="0"/>
          </a:p>
        </p:txBody>
      </p:sp>
    </p:spTree>
    <p:extLst>
      <p:ext uri="{BB962C8B-B14F-4D97-AF65-F5344CB8AC3E}">
        <p14:creationId xmlns:p14="http://schemas.microsoft.com/office/powerpoint/2010/main" val="23858015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794F344-94C8-4E41-B262-FCC2288FA662}" type="slidenum">
              <a:rPr lang="en-US" smtClean="0"/>
              <a:pPr>
                <a:defRPr/>
              </a:pPr>
              <a:t>1</a:t>
            </a:fld>
            <a:endParaRPr lang="en-US" dirty="0"/>
          </a:p>
        </p:txBody>
      </p:sp>
    </p:spTree>
    <p:extLst>
      <p:ext uri="{BB962C8B-B14F-4D97-AF65-F5344CB8AC3E}">
        <p14:creationId xmlns:p14="http://schemas.microsoft.com/office/powerpoint/2010/main" val="396761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4941232"/>
            <a:ext cx="9144000" cy="202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 y="4866915"/>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822961" y="4941231"/>
            <a:ext cx="1854203" cy="177451"/>
          </a:xfrm>
          <a:prstGeom prst="rect">
            <a:avLst/>
          </a:prstGeom>
        </p:spPr>
        <p:txBody>
          <a:bodyPr vert="horz" lIns="91440" tIns="45720" rIns="91440" bIns="45720" rtlCol="0" anchor="ctr"/>
          <a:lstStyle>
            <a:lvl1pPr algn="l">
              <a:defRPr sz="675">
                <a:solidFill>
                  <a:srgbClr val="FFFFFF"/>
                </a:solidFill>
              </a:defRPr>
            </a:lvl1pPr>
          </a:lstStyle>
          <a:p>
            <a:fld id="{D06BDB1D-2F6D-4F72-82B2-5BC18A5110CE}" type="datetime1">
              <a:rPr lang="en-US" smtClean="0"/>
              <a:t>5/24/2020</a:t>
            </a:fld>
            <a:endParaRPr lang="en-US" dirty="0"/>
          </a:p>
        </p:txBody>
      </p:sp>
      <p:sp>
        <p:nvSpPr>
          <p:cNvPr id="13" name="Footer Placeholder 4"/>
          <p:cNvSpPr>
            <a:spLocks noGrp="1"/>
          </p:cNvSpPr>
          <p:nvPr>
            <p:ph type="ftr" sz="quarter" idx="3"/>
          </p:nvPr>
        </p:nvSpPr>
        <p:spPr>
          <a:xfrm>
            <a:off x="2764639" y="4941231"/>
            <a:ext cx="3617103" cy="177451"/>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7425344" y="4941231"/>
            <a:ext cx="984019" cy="177451"/>
          </a:xfrm>
          <a:prstGeom prst="rect">
            <a:avLst/>
          </a:prstGeom>
        </p:spPr>
        <p:txBody>
          <a:bodyPr vert="horz" lIns="91440" tIns="45720" rIns="91440" bIns="45720" rtlCol="0" anchor="ctr"/>
          <a:lstStyle>
            <a:lvl1pPr algn="r">
              <a:defRPr sz="788">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03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6F646-2CE8-431C-97D9-7574BB1BDB44}"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902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4941232"/>
            <a:ext cx="9144000" cy="202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 y="4866915"/>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Date Placeholder 3"/>
          <p:cNvSpPr>
            <a:spLocks noGrp="1"/>
          </p:cNvSpPr>
          <p:nvPr>
            <p:ph type="dt" sz="half" idx="2"/>
          </p:nvPr>
        </p:nvSpPr>
        <p:spPr>
          <a:xfrm>
            <a:off x="822961" y="4941231"/>
            <a:ext cx="1854203" cy="177451"/>
          </a:xfrm>
          <a:prstGeom prst="rect">
            <a:avLst/>
          </a:prstGeom>
        </p:spPr>
        <p:txBody>
          <a:bodyPr vert="horz" lIns="91440" tIns="45720" rIns="91440" bIns="45720" rtlCol="0" anchor="ctr"/>
          <a:lstStyle>
            <a:lvl1pPr algn="l">
              <a:defRPr sz="675">
                <a:solidFill>
                  <a:srgbClr val="FFFFFF"/>
                </a:solidFill>
              </a:defRPr>
            </a:lvl1pPr>
          </a:lstStyle>
          <a:p>
            <a:fld id="{B168657E-D312-4B23-827D-6BC93ADF5E60}" type="datetime1">
              <a:rPr lang="en-US" smtClean="0"/>
              <a:t>5/24/2020</a:t>
            </a:fld>
            <a:endParaRPr lang="en-US" dirty="0"/>
          </a:p>
        </p:txBody>
      </p:sp>
      <p:sp>
        <p:nvSpPr>
          <p:cNvPr id="12" name="Footer Placeholder 4"/>
          <p:cNvSpPr>
            <a:spLocks noGrp="1"/>
          </p:cNvSpPr>
          <p:nvPr>
            <p:ph type="ftr" sz="quarter" idx="3"/>
          </p:nvPr>
        </p:nvSpPr>
        <p:spPr>
          <a:xfrm>
            <a:off x="2764639" y="4941231"/>
            <a:ext cx="3617103" cy="177451"/>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13" name="Slide Number Placeholder 5"/>
          <p:cNvSpPr>
            <a:spLocks noGrp="1"/>
          </p:cNvSpPr>
          <p:nvPr>
            <p:ph type="sldNum" sz="quarter" idx="4"/>
          </p:nvPr>
        </p:nvSpPr>
        <p:spPr>
          <a:xfrm>
            <a:off x="7425344" y="4941231"/>
            <a:ext cx="984019" cy="177451"/>
          </a:xfrm>
          <a:prstGeom prst="rect">
            <a:avLst/>
          </a:prstGeom>
        </p:spPr>
        <p:txBody>
          <a:bodyPr vert="horz" lIns="91440" tIns="45720" rIns="91440" bIns="45720" rtlCol="0" anchor="ctr"/>
          <a:lstStyle>
            <a:lvl1pPr algn="r">
              <a:defRPr sz="788">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1174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p:cNvSpPr/>
          <p:nvPr/>
        </p:nvSpPr>
        <p:spPr>
          <a:xfrm>
            <a:off x="0" y="0"/>
            <a:ext cx="9156700" cy="5143500"/>
          </a:xfrm>
          <a:prstGeom prst="rect">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3" name="Picture 1"/>
          <p:cNvPicPr>
            <a:picLocks noChangeAspect="1"/>
          </p:cNvPicPr>
          <p:nvPr userDrawn="1"/>
        </p:nvPicPr>
        <p:blipFill>
          <a:blip r:embed="rId2"/>
          <a:stretch>
            <a:fillRect/>
          </a:stretch>
        </p:blipFill>
        <p:spPr bwMode="auto">
          <a:xfrm>
            <a:off x="2750591" y="1915885"/>
            <a:ext cx="3655518" cy="1042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742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2518229" y="115446"/>
            <a:ext cx="6513206" cy="652463"/>
          </a:xfrm>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394342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3171" y="1192174"/>
            <a:ext cx="4342629" cy="37088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684484" y="1192175"/>
            <a:ext cx="4251249" cy="3708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371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4920343"/>
            <a:ext cx="1854203" cy="198340"/>
          </a:xfrm>
        </p:spPr>
        <p:txBody>
          <a:bodyPr/>
          <a:lstStyle/>
          <a:p>
            <a:fld id="{947D99EF-BF1F-4916-8C9F-F004EA7107D4}" type="datetime1">
              <a:rPr lang="en-US" smtClean="0"/>
              <a:t>5/24/2020</a:t>
            </a:fld>
            <a:endParaRPr lang="en-US" dirty="0"/>
          </a:p>
        </p:txBody>
      </p:sp>
      <p:sp>
        <p:nvSpPr>
          <p:cNvPr id="5" name="Footer Placeholder 4"/>
          <p:cNvSpPr>
            <a:spLocks noGrp="1"/>
          </p:cNvSpPr>
          <p:nvPr>
            <p:ph type="ftr" sz="quarter" idx="11"/>
          </p:nvPr>
        </p:nvSpPr>
        <p:spPr>
          <a:xfrm>
            <a:off x="2764639" y="4920343"/>
            <a:ext cx="3617103" cy="198340"/>
          </a:xfrm>
        </p:spPr>
        <p:txBody>
          <a:bodyPr/>
          <a:lstStyle/>
          <a:p>
            <a:endParaRPr lang="en-US" dirty="0"/>
          </a:p>
        </p:txBody>
      </p:sp>
      <p:sp>
        <p:nvSpPr>
          <p:cNvPr id="6" name="Slide Number Placeholder 5"/>
          <p:cNvSpPr>
            <a:spLocks noGrp="1"/>
          </p:cNvSpPr>
          <p:nvPr>
            <p:ph type="sldNum" sz="quarter" idx="12"/>
          </p:nvPr>
        </p:nvSpPr>
        <p:spPr>
          <a:xfrm>
            <a:off x="7425344" y="4920343"/>
            <a:ext cx="984019" cy="19834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360503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4941232"/>
            <a:ext cx="9144000" cy="202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 y="4866915"/>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822961" y="4941231"/>
            <a:ext cx="1854203" cy="177451"/>
          </a:xfrm>
          <a:prstGeom prst="rect">
            <a:avLst/>
          </a:prstGeom>
        </p:spPr>
        <p:txBody>
          <a:bodyPr vert="horz" lIns="91440" tIns="45720" rIns="91440" bIns="45720" rtlCol="0" anchor="ctr"/>
          <a:lstStyle>
            <a:lvl1pPr algn="l">
              <a:defRPr sz="675">
                <a:solidFill>
                  <a:srgbClr val="FFFFFF"/>
                </a:solidFill>
              </a:defRPr>
            </a:lvl1pPr>
          </a:lstStyle>
          <a:p>
            <a:fld id="{9F50A4FB-7EEE-4D90-A2C8-3A42B04FCA93}" type="datetime1">
              <a:rPr lang="en-US" smtClean="0"/>
              <a:t>5/24/2020</a:t>
            </a:fld>
            <a:endParaRPr lang="en-US" dirty="0"/>
          </a:p>
        </p:txBody>
      </p:sp>
      <p:sp>
        <p:nvSpPr>
          <p:cNvPr id="13" name="Footer Placeholder 4"/>
          <p:cNvSpPr>
            <a:spLocks noGrp="1"/>
          </p:cNvSpPr>
          <p:nvPr>
            <p:ph type="ftr" sz="quarter" idx="3"/>
          </p:nvPr>
        </p:nvSpPr>
        <p:spPr>
          <a:xfrm>
            <a:off x="2764639" y="4941231"/>
            <a:ext cx="3617103" cy="177451"/>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7425344" y="4941231"/>
            <a:ext cx="984019" cy="177451"/>
          </a:xfrm>
          <a:prstGeom prst="rect">
            <a:avLst/>
          </a:prstGeom>
        </p:spPr>
        <p:txBody>
          <a:bodyPr vert="horz" lIns="91440" tIns="45720" rIns="91440" bIns="45720" rtlCol="0" anchor="ctr"/>
          <a:lstStyle>
            <a:lvl1pPr algn="r">
              <a:defRPr sz="788">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965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489200" y="214953"/>
            <a:ext cx="5877560" cy="612361"/>
          </a:xfrm>
        </p:spPr>
        <p:txBody>
          <a:bodyPr/>
          <a:lstStyle>
            <a:lvl1pPr algn="r">
              <a:defRPr/>
            </a:lvl1pPr>
          </a:lstStyle>
          <a:p>
            <a:r>
              <a:rPr lang="en-US"/>
              <a:t>Click to edit Master title style</a:t>
            </a:r>
            <a:endParaRPr lang="en-US" dirty="0"/>
          </a:p>
        </p:txBody>
      </p:sp>
      <p:sp>
        <p:nvSpPr>
          <p:cNvPr id="3" name="Content Placeholder 2"/>
          <p:cNvSpPr>
            <a:spLocks noGrp="1"/>
          </p:cNvSpPr>
          <p:nvPr>
            <p:ph sz="half" idx="1"/>
          </p:nvPr>
        </p:nvSpPr>
        <p:spPr>
          <a:xfrm>
            <a:off x="822959" y="1037771"/>
            <a:ext cx="3703320" cy="33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37771"/>
            <a:ext cx="3703320" cy="33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01417-61F5-4EAB-BA2F-6798AABD2BFB}"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098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677164" y="214953"/>
            <a:ext cx="5689596" cy="619618"/>
          </a:xfrm>
        </p:spPr>
        <p:txBody>
          <a:bodyPr/>
          <a:lstStyle>
            <a:lvl1pPr algn="r">
              <a:defRPr/>
            </a:lvl1pPr>
          </a:lstStyle>
          <a:p>
            <a:r>
              <a:rPr lang="en-US"/>
              <a:t>Click to edit Master title style</a:t>
            </a:r>
            <a:endParaRPr lang="en-US" dirty="0"/>
          </a:p>
        </p:txBody>
      </p:sp>
      <p:sp>
        <p:nvSpPr>
          <p:cNvPr id="3" name="Text Placeholder 2"/>
          <p:cNvSpPr>
            <a:spLocks noGrp="1"/>
          </p:cNvSpPr>
          <p:nvPr>
            <p:ph type="body" idx="1"/>
          </p:nvPr>
        </p:nvSpPr>
        <p:spPr>
          <a:xfrm>
            <a:off x="822960" y="957943"/>
            <a:ext cx="3703320" cy="426596"/>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384539"/>
            <a:ext cx="3703320" cy="3085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957943"/>
            <a:ext cx="3703320" cy="451636"/>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66740-B273-45CF-81AA-6FFE7B38CDBB}" type="datetime1">
              <a:rPr lang="en-US" smtClean="0"/>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770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EC82C-8F00-4BE4-8BD3-327B4A829E1D}" type="datetime1">
              <a:rPr lang="en-US" smtClean="0"/>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674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37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C9A138E-7347-439A-8C87-A81157AD7D32}" type="datetime1">
              <a:rPr lang="en-US" smtClean="0"/>
              <a:t>5/24/2020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1873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E20515C-3F31-4D68-B07F-2C587BB742FB}"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475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941232"/>
            <a:ext cx="9144000" cy="202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4866915"/>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77164" y="214953"/>
            <a:ext cx="5689596" cy="5639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037771"/>
            <a:ext cx="7543800" cy="336405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941231"/>
            <a:ext cx="1854203" cy="177451"/>
          </a:xfrm>
          <a:prstGeom prst="rect">
            <a:avLst/>
          </a:prstGeom>
        </p:spPr>
        <p:txBody>
          <a:bodyPr vert="horz" lIns="91440" tIns="45720" rIns="91440" bIns="45720" rtlCol="0" anchor="ctr"/>
          <a:lstStyle>
            <a:lvl1pPr algn="l">
              <a:defRPr sz="675">
                <a:solidFill>
                  <a:srgbClr val="FFFFFF"/>
                </a:solidFill>
              </a:defRPr>
            </a:lvl1pPr>
          </a:lstStyle>
          <a:p>
            <a:fld id="{FCA1C999-87ED-4AA8-B1C1-AFA84F4D4FCF}" type="datetime1">
              <a:rPr lang="en-US" smtClean="0"/>
              <a:t>5/24/2020</a:t>
            </a:fld>
            <a:endParaRPr lang="en-US" dirty="0"/>
          </a:p>
        </p:txBody>
      </p:sp>
      <p:sp>
        <p:nvSpPr>
          <p:cNvPr id="5" name="Footer Placeholder 4"/>
          <p:cNvSpPr>
            <a:spLocks noGrp="1"/>
          </p:cNvSpPr>
          <p:nvPr>
            <p:ph type="ftr" sz="quarter" idx="3"/>
          </p:nvPr>
        </p:nvSpPr>
        <p:spPr>
          <a:xfrm>
            <a:off x="2764639" y="4941231"/>
            <a:ext cx="3617103" cy="177451"/>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941231"/>
            <a:ext cx="984019" cy="177451"/>
          </a:xfrm>
          <a:prstGeom prst="rect">
            <a:avLst/>
          </a:prstGeom>
        </p:spPr>
        <p:txBody>
          <a:bodyPr vert="horz" lIns="91440" tIns="45720" rIns="91440" bIns="45720" rtlCol="0" anchor="ctr"/>
          <a:lstStyle>
            <a:lvl1pPr algn="r">
              <a:defRPr sz="788">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822961" y="94052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p:cNvPicPr>
          <p:nvPr userDrawn="1"/>
        </p:nvPicPr>
        <p:blipFill>
          <a:blip r:embed="rId16"/>
          <a:stretch>
            <a:fillRect/>
          </a:stretch>
        </p:blipFill>
        <p:spPr bwMode="auto">
          <a:xfrm>
            <a:off x="598034" y="271795"/>
            <a:ext cx="1676400" cy="478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914201"/>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5" r:id="rId12"/>
    <p:sldLayoutId id="2147484082" r:id="rId13"/>
    <p:sldLayoutId id="2147484083" r:id="rId14"/>
  </p:sldLayoutIdLst>
  <p:hf sldNum="0" hd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449572-5F5F-405B-BF2A-C1A689DA3C6E}"/>
              </a:ext>
            </a:extLst>
          </p:cNvPr>
          <p:cNvSpPr>
            <a:spLocks noGrp="1"/>
          </p:cNvSpPr>
          <p:nvPr>
            <p:ph idx="1"/>
          </p:nvPr>
        </p:nvSpPr>
        <p:spPr>
          <a:xfrm>
            <a:off x="507492" y="1037770"/>
            <a:ext cx="7859268" cy="3771974"/>
          </a:xfrm>
        </p:spPr>
        <p:txBody>
          <a:bodyPr>
            <a:normAutofit/>
          </a:bodyPr>
          <a:lstStyle/>
          <a:p>
            <a:r>
              <a:rPr lang="en-AU" sz="1800" b="1" u="sng" dirty="0"/>
              <a:t>Introduction</a:t>
            </a:r>
            <a:r>
              <a:rPr lang="en-AU" sz="2100" b="1" u="sng" dirty="0"/>
              <a:t>:</a:t>
            </a:r>
          </a:p>
          <a:p>
            <a:r>
              <a:rPr lang="en-AU" sz="1400" dirty="0"/>
              <a:t>It is important as a Data Analyst to first understand the data on which analysis is carried on and ensure the data is tidy in order to obtain and make the right analysis.</a:t>
            </a:r>
          </a:p>
          <a:p>
            <a:r>
              <a:rPr lang="en-AU" sz="1400" dirty="0"/>
              <a:t>In this project a few basic sanity checks is applied to ensure the data is tidy and used a basic visualisation techniques to understand the trends and behaviour of the data series. </a:t>
            </a:r>
          </a:p>
          <a:p>
            <a:r>
              <a:rPr lang="en-AU" sz="1400" dirty="0"/>
              <a:t>This is an exploratory analysis of a Product data set which records the time and different products sold at a location, the attributes are as follows:</a:t>
            </a:r>
            <a:endParaRPr lang="en-AU" dirty="0">
              <a:solidFill>
                <a:schemeClr val="bg1">
                  <a:lumMod val="85000"/>
                </a:schemeClr>
              </a:solidFill>
            </a:endParaRPr>
          </a:p>
          <a:p>
            <a:pPr lvl="1">
              <a:lnSpc>
                <a:spcPct val="70000"/>
              </a:lnSpc>
              <a:buFont typeface="Arial" panose="020B0604020202020204" pitchFamily="34" charset="0"/>
              <a:buChar char="•"/>
            </a:pPr>
            <a:r>
              <a:rPr lang="en-AU" b="1" dirty="0"/>
              <a:t>Date_w </a:t>
            </a:r>
            <a:r>
              <a:rPr lang="en-AU" dirty="0"/>
              <a:t>– Date at which the product was sold.</a:t>
            </a:r>
          </a:p>
          <a:p>
            <a:pPr lvl="1">
              <a:lnSpc>
                <a:spcPct val="70000"/>
              </a:lnSpc>
              <a:buFont typeface="Arial" panose="020B0604020202020204" pitchFamily="34" charset="0"/>
              <a:buChar char="•"/>
            </a:pPr>
            <a:r>
              <a:rPr lang="en-AU" b="1" dirty="0"/>
              <a:t>Price</a:t>
            </a:r>
            <a:r>
              <a:rPr lang="en-AU" dirty="0"/>
              <a:t> – Price of the product sold.</a:t>
            </a:r>
          </a:p>
          <a:p>
            <a:pPr lvl="1">
              <a:lnSpc>
                <a:spcPct val="70000"/>
              </a:lnSpc>
              <a:buFont typeface="Arial" panose="020B0604020202020204" pitchFamily="34" charset="0"/>
              <a:buChar char="•"/>
            </a:pPr>
            <a:r>
              <a:rPr lang="en-AU" b="1" dirty="0"/>
              <a:t>Total_vol </a:t>
            </a:r>
            <a:r>
              <a:rPr lang="en-AU" dirty="0"/>
              <a:t>– Volume of the products sold.</a:t>
            </a:r>
          </a:p>
          <a:p>
            <a:pPr lvl="1">
              <a:lnSpc>
                <a:spcPct val="70000"/>
              </a:lnSpc>
              <a:buFont typeface="Arial" panose="020B0604020202020204" pitchFamily="34" charset="0"/>
              <a:buChar char="•"/>
            </a:pPr>
            <a:r>
              <a:rPr lang="en-AU" b="1" dirty="0"/>
              <a:t>Bags_s, Bags_t, Bags_l, Bags_lx </a:t>
            </a:r>
            <a:r>
              <a:rPr lang="en-AU" dirty="0"/>
              <a:t>– Measurements of the bag.</a:t>
            </a:r>
          </a:p>
          <a:p>
            <a:pPr lvl="1">
              <a:lnSpc>
                <a:spcPct val="70000"/>
              </a:lnSpc>
              <a:buFont typeface="Arial" panose="020B0604020202020204" pitchFamily="34" charset="0"/>
              <a:buChar char="•"/>
            </a:pPr>
            <a:r>
              <a:rPr lang="en-AU" b="1" dirty="0"/>
              <a:t>Plu_1, Plu_2, Plu_3 </a:t>
            </a:r>
            <a:r>
              <a:rPr lang="en-AU" dirty="0"/>
              <a:t>- Look-up codes (</a:t>
            </a:r>
            <a:r>
              <a:rPr lang="en-US" dirty="0"/>
              <a:t>numbers that uniquely identify a produce).</a:t>
            </a:r>
            <a:endParaRPr lang="en-AU" dirty="0"/>
          </a:p>
          <a:p>
            <a:pPr lvl="1">
              <a:lnSpc>
                <a:spcPct val="70000"/>
              </a:lnSpc>
              <a:buFont typeface="Arial" panose="020B0604020202020204" pitchFamily="34" charset="0"/>
              <a:buChar char="•"/>
            </a:pPr>
            <a:r>
              <a:rPr lang="en-AU" b="1" dirty="0"/>
              <a:t>Type</a:t>
            </a:r>
            <a:r>
              <a:rPr lang="en-AU" dirty="0"/>
              <a:t> – Type of the product.</a:t>
            </a:r>
          </a:p>
          <a:p>
            <a:pPr lvl="1">
              <a:lnSpc>
                <a:spcPct val="70000"/>
              </a:lnSpc>
              <a:buFont typeface="Arial" panose="020B0604020202020204" pitchFamily="34" charset="0"/>
              <a:buChar char="•"/>
            </a:pPr>
            <a:r>
              <a:rPr lang="en-AU" b="1" dirty="0"/>
              <a:t>Year</a:t>
            </a:r>
            <a:r>
              <a:rPr lang="en-AU" dirty="0"/>
              <a:t> – The year in which the product was sold.</a:t>
            </a:r>
          </a:p>
          <a:p>
            <a:pPr lvl="1">
              <a:lnSpc>
                <a:spcPct val="70000"/>
              </a:lnSpc>
              <a:buFont typeface="Arial" panose="020B0604020202020204" pitchFamily="34" charset="0"/>
              <a:buChar char="•"/>
            </a:pPr>
            <a:r>
              <a:rPr lang="en-AU" b="1" dirty="0"/>
              <a:t>Location</a:t>
            </a:r>
            <a:r>
              <a:rPr lang="en-AU" dirty="0"/>
              <a:t> – The location of the product sold.</a:t>
            </a:r>
          </a:p>
        </p:txBody>
      </p:sp>
      <p:sp>
        <p:nvSpPr>
          <p:cNvPr id="6" name="Title 5">
            <a:extLst>
              <a:ext uri="{FF2B5EF4-FFF2-40B4-BE49-F238E27FC236}">
                <a16:creationId xmlns:a16="http://schemas.microsoft.com/office/drawing/2014/main" id="{9639DE4B-5478-4B8F-9AA0-D99A13BAA223}"/>
              </a:ext>
            </a:extLst>
          </p:cNvPr>
          <p:cNvSpPr>
            <a:spLocks noGrp="1"/>
          </p:cNvSpPr>
          <p:nvPr>
            <p:ph type="title"/>
          </p:nvPr>
        </p:nvSpPr>
        <p:spPr>
          <a:xfrm>
            <a:off x="2386584" y="214953"/>
            <a:ext cx="5980176" cy="563915"/>
          </a:xfrm>
        </p:spPr>
        <p:txBody>
          <a:bodyPr>
            <a:normAutofit/>
          </a:bodyPr>
          <a:lstStyle/>
          <a:p>
            <a:r>
              <a:rPr lang="en-AU" dirty="0"/>
              <a:t>Product Data Analysis</a:t>
            </a:r>
          </a:p>
        </p:txBody>
      </p:sp>
      <p:sp>
        <p:nvSpPr>
          <p:cNvPr id="7" name="Footer Placeholder 12">
            <a:extLst>
              <a:ext uri="{FF2B5EF4-FFF2-40B4-BE49-F238E27FC236}">
                <a16:creationId xmlns:a16="http://schemas.microsoft.com/office/drawing/2014/main" id="{0C9FB071-9A4B-4EEE-9639-4CE5A3EF8F2F}"/>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5" name="Footer Placeholder 4">
            <a:extLst>
              <a:ext uri="{FF2B5EF4-FFF2-40B4-BE49-F238E27FC236}">
                <a16:creationId xmlns:a16="http://schemas.microsoft.com/office/drawing/2014/main" id="{785660E6-8042-4582-B051-A2D8B155C522}"/>
              </a:ext>
            </a:extLst>
          </p:cNvPr>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217197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78D83A-E133-4788-B925-AE1FF8686A5E}"/>
              </a:ext>
            </a:extLst>
          </p:cNvPr>
          <p:cNvSpPr txBox="1"/>
          <p:nvPr/>
        </p:nvSpPr>
        <p:spPr>
          <a:xfrm>
            <a:off x="6007100" y="1027718"/>
            <a:ext cx="3060700" cy="3323987"/>
          </a:xfrm>
          <a:prstGeom prst="rect">
            <a:avLst/>
          </a:prstGeom>
          <a:noFill/>
        </p:spPr>
        <p:txBody>
          <a:bodyPr wrap="square" rtlCol="0">
            <a:spAutoFit/>
          </a:bodyPr>
          <a:lstStyle/>
          <a:p>
            <a:r>
              <a:rPr lang="en-IN" b="1" u="sng" dirty="0"/>
              <a:t>Map</a:t>
            </a:r>
          </a:p>
          <a:p>
            <a:r>
              <a:rPr lang="en-IN" sz="1600" dirty="0"/>
              <a:t>The map with the markers is a representation of the locations.</a:t>
            </a:r>
          </a:p>
          <a:p>
            <a:r>
              <a:rPr lang="en-IN" sz="1600" dirty="0"/>
              <a:t>The different colour represents the different price of the ‘Bags_t’ and types which are:</a:t>
            </a:r>
          </a:p>
          <a:p>
            <a:pPr marL="742950" lvl="1" indent="-285750">
              <a:buFont typeface="Arial" panose="020B0604020202020204" pitchFamily="34" charset="0"/>
              <a:buChar char="•"/>
            </a:pPr>
            <a:r>
              <a:rPr lang="en-IN" sz="1400" dirty="0"/>
              <a:t>Green = 0 – 200000</a:t>
            </a:r>
          </a:p>
          <a:p>
            <a:pPr marL="742950" lvl="1" indent="-285750">
              <a:buFont typeface="Arial" panose="020B0604020202020204" pitchFamily="34" charset="0"/>
              <a:buChar char="•"/>
            </a:pPr>
            <a:r>
              <a:rPr lang="en-IN" sz="1400" dirty="0"/>
              <a:t>Blue = 200001 – 400000</a:t>
            </a:r>
          </a:p>
          <a:p>
            <a:pPr marL="742950" lvl="1" indent="-285750">
              <a:buFont typeface="Arial" panose="020B0604020202020204" pitchFamily="34" charset="0"/>
              <a:buChar char="•"/>
            </a:pPr>
            <a:r>
              <a:rPr lang="en-IN" sz="1400" dirty="0"/>
              <a:t>Orange = 400001 – 600000</a:t>
            </a:r>
          </a:p>
          <a:p>
            <a:pPr marL="742950" lvl="1" indent="-285750">
              <a:buFont typeface="Arial" panose="020B0604020202020204" pitchFamily="34" charset="0"/>
              <a:buChar char="•"/>
            </a:pPr>
            <a:r>
              <a:rPr lang="en-IN" sz="1400" dirty="0"/>
              <a:t>Red = 600001 – 800000</a:t>
            </a:r>
          </a:p>
          <a:p>
            <a:pPr marL="742950" lvl="1" indent="-285750">
              <a:buFont typeface="Arial" panose="020B0604020202020204" pitchFamily="34" charset="0"/>
              <a:buChar char="•"/>
            </a:pPr>
            <a:r>
              <a:rPr lang="en-IN" sz="1400" dirty="0"/>
              <a:t>Black = Otherwise</a:t>
            </a:r>
          </a:p>
          <a:p>
            <a:pPr lvl="1"/>
            <a:endParaRPr lang="en-IN" sz="1400" dirty="0"/>
          </a:p>
          <a:p>
            <a:r>
              <a:rPr lang="en-IN" sz="1400" dirty="0"/>
              <a:t>It can be seen that most of the places have sales between 0-200000.</a:t>
            </a:r>
          </a:p>
        </p:txBody>
      </p:sp>
      <p:pic>
        <p:nvPicPr>
          <p:cNvPr id="6" name="Picture 5">
            <a:extLst>
              <a:ext uri="{FF2B5EF4-FFF2-40B4-BE49-F238E27FC236}">
                <a16:creationId xmlns:a16="http://schemas.microsoft.com/office/drawing/2014/main" id="{E33AA878-7C9F-418E-B864-282C4DCC9E00}"/>
              </a:ext>
            </a:extLst>
          </p:cNvPr>
          <p:cNvPicPr>
            <a:picLocks noChangeAspect="1"/>
          </p:cNvPicPr>
          <p:nvPr/>
        </p:nvPicPr>
        <p:blipFill>
          <a:blip r:embed="rId2"/>
          <a:stretch>
            <a:fillRect/>
          </a:stretch>
        </p:blipFill>
        <p:spPr>
          <a:xfrm>
            <a:off x="0" y="1027718"/>
            <a:ext cx="6007100" cy="3338542"/>
          </a:xfrm>
          <a:prstGeom prst="rect">
            <a:avLst/>
          </a:prstGeom>
          <a:ln>
            <a:solidFill>
              <a:schemeClr val="tx1">
                <a:lumMod val="65000"/>
                <a:lumOff val="35000"/>
              </a:schemeClr>
            </a:solidFill>
          </a:ln>
        </p:spPr>
      </p:pic>
      <p:sp>
        <p:nvSpPr>
          <p:cNvPr id="8" name="Footer Placeholder 12">
            <a:extLst>
              <a:ext uri="{FF2B5EF4-FFF2-40B4-BE49-F238E27FC236}">
                <a16:creationId xmlns:a16="http://schemas.microsoft.com/office/drawing/2014/main" id="{C206255E-D10E-44CE-927B-5029D0B6864B}"/>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9" name="Footer Placeholder 8">
            <a:extLst>
              <a:ext uri="{FF2B5EF4-FFF2-40B4-BE49-F238E27FC236}">
                <a16:creationId xmlns:a16="http://schemas.microsoft.com/office/drawing/2014/main" id="{E97277ED-53CF-4202-BF34-3B32D5D62561}"/>
              </a:ext>
            </a:extLst>
          </p:cNvPr>
          <p:cNvSpPr>
            <a:spLocks noGrp="1"/>
          </p:cNvSpPr>
          <p:nvPr>
            <p:ph type="ftr" sz="quarter" idx="11"/>
          </p:nvPr>
        </p:nvSpPr>
        <p:spPr/>
        <p:txBody>
          <a:bodyPr/>
          <a:lstStyle/>
          <a:p>
            <a:r>
              <a:rPr lang="en-US" sz="1600" dirty="0"/>
              <a:t>10</a:t>
            </a:r>
          </a:p>
        </p:txBody>
      </p:sp>
    </p:spTree>
    <p:extLst>
      <p:ext uri="{BB962C8B-B14F-4D97-AF65-F5344CB8AC3E}">
        <p14:creationId xmlns:p14="http://schemas.microsoft.com/office/powerpoint/2010/main" val="35378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D3347-F3BA-49B8-A42C-1F05F7CF33FE}"/>
              </a:ext>
            </a:extLst>
          </p:cNvPr>
          <p:cNvSpPr>
            <a:spLocks noGrp="1"/>
          </p:cNvSpPr>
          <p:nvPr>
            <p:ph idx="1"/>
          </p:nvPr>
        </p:nvSpPr>
        <p:spPr>
          <a:xfrm>
            <a:off x="438150" y="1037771"/>
            <a:ext cx="7928610" cy="3364050"/>
          </a:xfrm>
        </p:spPr>
        <p:txBody>
          <a:bodyPr>
            <a:normAutofit/>
          </a:bodyPr>
          <a:lstStyle/>
          <a:p>
            <a:r>
              <a:rPr lang="en-IN" sz="1800" b="1" u="sng" dirty="0">
                <a:solidFill>
                  <a:schemeClr val="tx1"/>
                </a:solidFill>
              </a:rPr>
              <a:t>Conclusion</a:t>
            </a:r>
            <a:r>
              <a:rPr lang="en-IN" b="1" u="sng" dirty="0"/>
              <a:t>:</a:t>
            </a:r>
          </a:p>
          <a:p>
            <a:pPr>
              <a:buFont typeface="Arial" panose="020B0604020202020204" pitchFamily="34" charset="0"/>
              <a:buChar char="•"/>
            </a:pPr>
            <a:r>
              <a:rPr lang="en-IN" sz="1400" dirty="0">
                <a:solidFill>
                  <a:schemeClr val="tx1"/>
                </a:solidFill>
              </a:rPr>
              <a:t> From the Analysis it can be concluded that the ‘Bags_t’ was the highest sold product.</a:t>
            </a:r>
          </a:p>
          <a:p>
            <a:pPr>
              <a:buFont typeface="Arial" panose="020B0604020202020204" pitchFamily="34" charset="0"/>
              <a:buChar char="•"/>
            </a:pPr>
            <a:r>
              <a:rPr lang="en-IN" sz="1400" dirty="0">
                <a:solidFill>
                  <a:schemeClr val="tx1"/>
                </a:solidFill>
              </a:rPr>
              <a:t>There is high sales during the months February, March and April and low during the months October and November. </a:t>
            </a:r>
          </a:p>
          <a:p>
            <a:pPr>
              <a:buFont typeface="Arial" panose="020B0604020202020204" pitchFamily="34" charset="0"/>
              <a:buChar char="•"/>
            </a:pPr>
            <a:r>
              <a:rPr lang="en-IN" sz="1400" dirty="0">
                <a:solidFill>
                  <a:schemeClr val="tx1"/>
                </a:solidFill>
              </a:rPr>
              <a:t>The ‘Type C’ has high price than the ‘Type A’ .</a:t>
            </a:r>
          </a:p>
          <a:p>
            <a:pPr>
              <a:buFont typeface="Arial" panose="020B0604020202020204" pitchFamily="34" charset="0"/>
              <a:buChar char="•"/>
            </a:pPr>
            <a:r>
              <a:rPr lang="en-IN" sz="1400" dirty="0">
                <a:solidFill>
                  <a:schemeClr val="tx1"/>
                </a:solidFill>
              </a:rPr>
              <a:t>The sales in all the locations are same throughout the years when totalled and only WestTexNewMexico is reduced the sale in 2018 but same as others in 2019.</a:t>
            </a:r>
          </a:p>
          <a:p>
            <a:r>
              <a:rPr lang="en-IN" sz="1800" b="1" u="sng" dirty="0">
                <a:solidFill>
                  <a:schemeClr val="tx1"/>
                </a:solidFill>
              </a:rPr>
              <a:t>Further Analysis: </a:t>
            </a:r>
          </a:p>
          <a:p>
            <a:r>
              <a:rPr lang="en-IN" sz="1600" dirty="0">
                <a:solidFill>
                  <a:schemeClr val="tx1"/>
                </a:solidFill>
              </a:rPr>
              <a:t>The relation between the ‘Bags_s’ and  ‘Bags_t’ can be further analysed, followed by the analysis of the decreasing trend </a:t>
            </a:r>
            <a:r>
              <a:rPr lang="en-IN" sz="1600">
                <a:solidFill>
                  <a:schemeClr val="tx1"/>
                </a:solidFill>
              </a:rPr>
              <a:t>of ‘Plu2’ </a:t>
            </a:r>
            <a:r>
              <a:rPr lang="en-IN" sz="1600" dirty="0">
                <a:solidFill>
                  <a:schemeClr val="tx1"/>
                </a:solidFill>
              </a:rPr>
              <a:t>even though all the other variables are showing an upward trend. </a:t>
            </a:r>
          </a:p>
        </p:txBody>
      </p:sp>
      <p:sp>
        <p:nvSpPr>
          <p:cNvPr id="5" name="Footer Placeholder 12">
            <a:extLst>
              <a:ext uri="{FF2B5EF4-FFF2-40B4-BE49-F238E27FC236}">
                <a16:creationId xmlns:a16="http://schemas.microsoft.com/office/drawing/2014/main" id="{F8B533F0-456D-4423-BD64-7681F1DA19D5}"/>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6" name="Footer Placeholder 5">
            <a:extLst>
              <a:ext uri="{FF2B5EF4-FFF2-40B4-BE49-F238E27FC236}">
                <a16:creationId xmlns:a16="http://schemas.microsoft.com/office/drawing/2014/main" id="{C006ED98-9F7E-48DB-8822-4E8D14B9BD93}"/>
              </a:ext>
            </a:extLst>
          </p:cNvPr>
          <p:cNvSpPr>
            <a:spLocks noGrp="1"/>
          </p:cNvSpPr>
          <p:nvPr>
            <p:ph type="ftr" sz="quarter" idx="11"/>
          </p:nvPr>
        </p:nvSpPr>
        <p:spPr/>
        <p:txBody>
          <a:bodyPr/>
          <a:lstStyle/>
          <a:p>
            <a:r>
              <a:rPr lang="en-US" sz="1600" dirty="0"/>
              <a:t>11</a:t>
            </a:r>
          </a:p>
        </p:txBody>
      </p:sp>
    </p:spTree>
    <p:extLst>
      <p:ext uri="{BB962C8B-B14F-4D97-AF65-F5344CB8AC3E}">
        <p14:creationId xmlns:p14="http://schemas.microsoft.com/office/powerpoint/2010/main" val="206515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301547" y="4096011"/>
            <a:ext cx="2540906" cy="523220"/>
          </a:xfrm>
          <a:prstGeom prst="rect">
            <a:avLst/>
          </a:prstGeom>
          <a:noFill/>
        </p:spPr>
        <p:txBody>
          <a:bodyPr wrap="square" rtlCol="0">
            <a:spAutoFit/>
          </a:bodyPr>
          <a:lstStyle/>
          <a:p>
            <a:pPr algn="ctr"/>
            <a:r>
              <a:rPr lang="en-AU" sz="2800" dirty="0">
                <a:solidFill>
                  <a:schemeClr val="bg1"/>
                </a:solidFill>
                <a:latin typeface="Walkway Bold"/>
              </a:rPr>
              <a:t>Thank You</a:t>
            </a:r>
          </a:p>
        </p:txBody>
      </p:sp>
      <p:sp>
        <p:nvSpPr>
          <p:cNvPr id="3" name="Footer Placeholder 12">
            <a:extLst>
              <a:ext uri="{FF2B5EF4-FFF2-40B4-BE49-F238E27FC236}">
                <a16:creationId xmlns:a16="http://schemas.microsoft.com/office/drawing/2014/main" id="{5FDD1F49-616B-47B7-8719-4E4732322F98}"/>
              </a:ext>
            </a:extLst>
          </p:cNvPr>
          <p:cNvSpPr txBox="1">
            <a:spLocks/>
          </p:cNvSpPr>
          <p:nvPr/>
        </p:nvSpPr>
        <p:spPr>
          <a:xfrm>
            <a:off x="7959436" y="4700154"/>
            <a:ext cx="1911929" cy="443346"/>
          </a:xfrm>
          <a:prstGeom prst="rect">
            <a:avLst/>
          </a:prstGeom>
          <a:no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1">
                    <a:lumMod val="40000"/>
                    <a:lumOff val="60000"/>
                  </a:schemeClr>
                </a:solidFill>
              </a:rPr>
              <a:t>Tarun.S.Sarode </a:t>
            </a:r>
          </a:p>
        </p:txBody>
      </p:sp>
    </p:spTree>
    <p:extLst>
      <p:ext uri="{BB962C8B-B14F-4D97-AF65-F5344CB8AC3E}">
        <p14:creationId xmlns:p14="http://schemas.microsoft.com/office/powerpoint/2010/main" val="187279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AA030-C63B-43BD-94E1-4F725DFD666F}"/>
              </a:ext>
            </a:extLst>
          </p:cNvPr>
          <p:cNvSpPr>
            <a:spLocks noGrp="1"/>
          </p:cNvSpPr>
          <p:nvPr>
            <p:ph idx="1"/>
          </p:nvPr>
        </p:nvSpPr>
        <p:spPr>
          <a:xfrm>
            <a:off x="512064" y="1037771"/>
            <a:ext cx="7854696" cy="3364050"/>
          </a:xfrm>
        </p:spPr>
        <p:txBody>
          <a:bodyPr/>
          <a:lstStyle/>
          <a:p>
            <a:r>
              <a:rPr lang="en-IN" sz="1800" b="1" u="sng" dirty="0"/>
              <a:t>Methodology</a:t>
            </a:r>
            <a:r>
              <a:rPr lang="en-IN" sz="1400" u="sng" dirty="0"/>
              <a:t>:</a:t>
            </a:r>
          </a:p>
          <a:p>
            <a:endParaRPr lang="en-IN" sz="1400" u="sng" dirty="0"/>
          </a:p>
          <a:p>
            <a:pPr lvl="1">
              <a:buFont typeface="Arial" panose="020B0604020202020204" pitchFamily="34" charset="0"/>
              <a:buChar char="•"/>
            </a:pPr>
            <a:r>
              <a:rPr lang="en-IN" sz="1600" dirty="0"/>
              <a:t>To analyse the ‘Product_a’ data set, the statistical tool Python(Jupiter) is used.</a:t>
            </a:r>
          </a:p>
          <a:p>
            <a:pPr lvl="1">
              <a:buFont typeface="Arial" panose="020B0604020202020204" pitchFamily="34" charset="0"/>
              <a:buChar char="•"/>
            </a:pPr>
            <a:r>
              <a:rPr lang="en-IN" sz="1600" dirty="0"/>
              <a:t>The libraries such as pandas, numpy, seaborn, geopandas, geopy,  plotly, googlegeocoder, folium etc, were used in the analysis.</a:t>
            </a:r>
          </a:p>
          <a:p>
            <a:pPr lvl="1">
              <a:buFont typeface="Arial" panose="020B0604020202020204" pitchFamily="34" charset="0"/>
              <a:buChar char="•"/>
            </a:pPr>
            <a:r>
              <a:rPr lang="en-IN" sz="1600" dirty="0"/>
              <a:t>The statistical methods such as Mean, Median, SD, Variance etc, are used to understand and infer information about the data set.</a:t>
            </a:r>
          </a:p>
          <a:p>
            <a:pPr lvl="1">
              <a:buFont typeface="Arial" panose="020B0604020202020204" pitchFamily="34" charset="0"/>
              <a:buChar char="•"/>
            </a:pPr>
            <a:r>
              <a:rPr lang="en-IN" sz="1600" dirty="0"/>
              <a:t>The visualisations such as Time series, Heatmap, bar graph etc, are used for analysis.</a:t>
            </a:r>
            <a:endParaRPr lang="en-IN" dirty="0"/>
          </a:p>
          <a:p>
            <a:pPr>
              <a:buFont typeface="Arial" panose="020B0604020202020204" pitchFamily="34" charset="0"/>
              <a:buChar char="•"/>
            </a:pPr>
            <a:endParaRPr lang="en-IN" dirty="0"/>
          </a:p>
          <a:p>
            <a:endParaRPr lang="en-IN" dirty="0"/>
          </a:p>
        </p:txBody>
      </p:sp>
      <p:sp>
        <p:nvSpPr>
          <p:cNvPr id="6" name="Footer Placeholder 12">
            <a:extLst>
              <a:ext uri="{FF2B5EF4-FFF2-40B4-BE49-F238E27FC236}">
                <a16:creationId xmlns:a16="http://schemas.microsoft.com/office/drawing/2014/main" id="{E377310E-0721-456A-ABA3-8CCF35B6704A}"/>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7" name="Footer Placeholder 6">
            <a:extLst>
              <a:ext uri="{FF2B5EF4-FFF2-40B4-BE49-F238E27FC236}">
                <a16:creationId xmlns:a16="http://schemas.microsoft.com/office/drawing/2014/main" id="{3F768772-86B1-4368-B145-8EB14B9C6430}"/>
              </a:ext>
            </a:extLst>
          </p:cNvPr>
          <p:cNvSpPr>
            <a:spLocks noGrp="1"/>
          </p:cNvSpPr>
          <p:nvPr>
            <p:ph type="ftr" sz="quarter" idx="11"/>
          </p:nvPr>
        </p:nvSpPr>
        <p:spPr/>
        <p:txBody>
          <a:bodyPr/>
          <a:lstStyle/>
          <a:p>
            <a:r>
              <a:rPr lang="en-US" sz="1600" dirty="0"/>
              <a:t>2</a:t>
            </a:r>
          </a:p>
        </p:txBody>
      </p:sp>
    </p:spTree>
    <p:extLst>
      <p:ext uri="{BB962C8B-B14F-4D97-AF65-F5344CB8AC3E}">
        <p14:creationId xmlns:p14="http://schemas.microsoft.com/office/powerpoint/2010/main" val="185014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C0A59-9055-4D4F-A350-A12732E3E09E}"/>
              </a:ext>
            </a:extLst>
          </p:cNvPr>
          <p:cNvSpPr>
            <a:spLocks noGrp="1"/>
          </p:cNvSpPr>
          <p:nvPr>
            <p:ph idx="1"/>
          </p:nvPr>
        </p:nvSpPr>
        <p:spPr>
          <a:xfrm>
            <a:off x="393192" y="1037771"/>
            <a:ext cx="7973568" cy="361261"/>
          </a:xfrm>
        </p:spPr>
        <p:txBody>
          <a:bodyPr>
            <a:normAutofit lnSpcReduction="10000"/>
          </a:bodyPr>
          <a:lstStyle/>
          <a:p>
            <a:r>
              <a:rPr lang="en-IN" sz="1800" b="1" dirty="0"/>
              <a:t>Analysis:</a:t>
            </a:r>
          </a:p>
          <a:p>
            <a:endParaRPr lang="en-IN" sz="1600" dirty="0"/>
          </a:p>
        </p:txBody>
      </p:sp>
      <p:pic>
        <p:nvPicPr>
          <p:cNvPr id="5" name="Picture 4">
            <a:extLst>
              <a:ext uri="{FF2B5EF4-FFF2-40B4-BE49-F238E27FC236}">
                <a16:creationId xmlns:a16="http://schemas.microsoft.com/office/drawing/2014/main" id="{D3638713-D797-45EC-9366-805C2542FA39}"/>
              </a:ext>
            </a:extLst>
          </p:cNvPr>
          <p:cNvPicPr>
            <a:picLocks noChangeAspect="1"/>
          </p:cNvPicPr>
          <p:nvPr/>
        </p:nvPicPr>
        <p:blipFill>
          <a:blip r:embed="rId2"/>
          <a:stretch>
            <a:fillRect/>
          </a:stretch>
        </p:blipFill>
        <p:spPr>
          <a:xfrm>
            <a:off x="393192" y="1399032"/>
            <a:ext cx="8229600" cy="2036619"/>
          </a:xfrm>
          <a:prstGeom prst="rect">
            <a:avLst/>
          </a:prstGeom>
        </p:spPr>
      </p:pic>
      <p:sp>
        <p:nvSpPr>
          <p:cNvPr id="7" name="TextBox 6">
            <a:extLst>
              <a:ext uri="{FF2B5EF4-FFF2-40B4-BE49-F238E27FC236}">
                <a16:creationId xmlns:a16="http://schemas.microsoft.com/office/drawing/2014/main" id="{743CCCCE-6364-4AA1-82CF-C73B7BEBFE13}"/>
              </a:ext>
            </a:extLst>
          </p:cNvPr>
          <p:cNvSpPr txBox="1"/>
          <p:nvPr/>
        </p:nvSpPr>
        <p:spPr>
          <a:xfrm>
            <a:off x="393192" y="3435651"/>
            <a:ext cx="8484108" cy="1477328"/>
          </a:xfrm>
          <a:prstGeom prst="rect">
            <a:avLst/>
          </a:prstGeom>
          <a:noFill/>
        </p:spPr>
        <p:txBody>
          <a:bodyPr wrap="square" rtlCol="0">
            <a:spAutoFit/>
          </a:bodyPr>
          <a:lstStyle/>
          <a:p>
            <a:r>
              <a:rPr lang="en-IN" sz="1400" dirty="0"/>
              <a:t>From the statistical output it can be observed that the dataset has 18249 entries.</a:t>
            </a:r>
          </a:p>
          <a:p>
            <a:r>
              <a:rPr lang="en-IN" sz="1400" dirty="0"/>
              <a:t>Total volume has the highest values from all the other and is less significant here. The highest mean is for ‘Plu2’ followed by ‘Plu1’. The SD is highest for ‘Bags_t’ and the lowest for  ‘Plu3’. The Maximum values are form ‘Plu1’, ‘Plu2’ and ‘Bags_t’. The highest variance is between ‘Bags_t’ and implies the data are widely spread. The skewness is highest for ‘Bags_lx’ which implies the values are just similar which is also evident from kurtosis and the lowest for ‘Plu1’.</a:t>
            </a:r>
            <a:r>
              <a:rPr lang="en-IN" sz="2000" dirty="0"/>
              <a:t>    </a:t>
            </a:r>
          </a:p>
        </p:txBody>
      </p:sp>
      <p:sp>
        <p:nvSpPr>
          <p:cNvPr id="9" name="Footer Placeholder 12">
            <a:extLst>
              <a:ext uri="{FF2B5EF4-FFF2-40B4-BE49-F238E27FC236}">
                <a16:creationId xmlns:a16="http://schemas.microsoft.com/office/drawing/2014/main" id="{F6360280-F196-4EC8-8E55-098538B7DE44}"/>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10" name="Footer Placeholder 9">
            <a:extLst>
              <a:ext uri="{FF2B5EF4-FFF2-40B4-BE49-F238E27FC236}">
                <a16:creationId xmlns:a16="http://schemas.microsoft.com/office/drawing/2014/main" id="{DF8D6079-911C-40BA-8393-AA1281F83014}"/>
              </a:ext>
            </a:extLst>
          </p:cNvPr>
          <p:cNvSpPr>
            <a:spLocks noGrp="1"/>
          </p:cNvSpPr>
          <p:nvPr>
            <p:ph type="ftr" sz="quarter" idx="11"/>
          </p:nvPr>
        </p:nvSpPr>
        <p:spPr/>
        <p:txBody>
          <a:bodyPr/>
          <a:lstStyle/>
          <a:p>
            <a:r>
              <a:rPr lang="en-US" sz="1600" dirty="0"/>
              <a:t>3</a:t>
            </a:r>
          </a:p>
        </p:txBody>
      </p:sp>
    </p:spTree>
    <p:extLst>
      <p:ext uri="{BB962C8B-B14F-4D97-AF65-F5344CB8AC3E}">
        <p14:creationId xmlns:p14="http://schemas.microsoft.com/office/powerpoint/2010/main" val="27777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DA676C-AAC7-4D17-A991-2F63FF3D9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68" y="1027081"/>
            <a:ext cx="4137658" cy="37712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3ECBB6B-1F2B-42B9-8666-326681F933B6}"/>
              </a:ext>
            </a:extLst>
          </p:cNvPr>
          <p:cNvSpPr/>
          <p:nvPr/>
        </p:nvSpPr>
        <p:spPr>
          <a:xfrm>
            <a:off x="2338052" y="3251383"/>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F8D4BB6A-0E2F-40EE-B29F-DE066E3EC962}"/>
              </a:ext>
            </a:extLst>
          </p:cNvPr>
          <p:cNvSpPr/>
          <p:nvPr/>
        </p:nvSpPr>
        <p:spPr>
          <a:xfrm>
            <a:off x="2661835" y="2912700"/>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169849F4-F2BC-4179-82A6-6412E94E347D}"/>
              </a:ext>
            </a:extLst>
          </p:cNvPr>
          <p:cNvSpPr/>
          <p:nvPr/>
        </p:nvSpPr>
        <p:spPr>
          <a:xfrm>
            <a:off x="1330724" y="1434936"/>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203D37C7-201D-4419-A4B0-E04960725A20}"/>
              </a:ext>
            </a:extLst>
          </p:cNvPr>
          <p:cNvSpPr/>
          <p:nvPr/>
        </p:nvSpPr>
        <p:spPr>
          <a:xfrm>
            <a:off x="958186" y="1820271"/>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F0DF39E0-CCA2-4FEF-9C49-2CCE1ABB34D3}"/>
              </a:ext>
            </a:extLst>
          </p:cNvPr>
          <p:cNvSpPr/>
          <p:nvPr/>
        </p:nvSpPr>
        <p:spPr>
          <a:xfrm>
            <a:off x="2661835" y="1434936"/>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364809FA-662F-4C78-A8C1-0855FF0B0ABA}"/>
              </a:ext>
            </a:extLst>
          </p:cNvPr>
          <p:cNvSpPr/>
          <p:nvPr/>
        </p:nvSpPr>
        <p:spPr>
          <a:xfrm>
            <a:off x="956252" y="3251383"/>
            <a:ext cx="320040" cy="3291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52BC77D-468B-4B26-8082-FB7D6B14D21C}"/>
              </a:ext>
            </a:extLst>
          </p:cNvPr>
          <p:cNvSpPr txBox="1"/>
          <p:nvPr/>
        </p:nvSpPr>
        <p:spPr>
          <a:xfrm>
            <a:off x="4876800" y="1011674"/>
            <a:ext cx="3558540" cy="3662541"/>
          </a:xfrm>
          <a:prstGeom prst="rect">
            <a:avLst/>
          </a:prstGeom>
          <a:noFill/>
        </p:spPr>
        <p:txBody>
          <a:bodyPr wrap="square" rtlCol="0">
            <a:spAutoFit/>
          </a:bodyPr>
          <a:lstStyle/>
          <a:p>
            <a:r>
              <a:rPr lang="en-IN" b="1" u="sng" dirty="0"/>
              <a:t>Correlation Matrix.</a:t>
            </a:r>
          </a:p>
          <a:p>
            <a:endParaRPr lang="en-IN" dirty="0"/>
          </a:p>
          <a:p>
            <a:r>
              <a:rPr lang="en-IN" sz="1600" dirty="0"/>
              <a:t>From the heatmap calculated using Pearson method  </a:t>
            </a:r>
          </a:p>
          <a:p>
            <a:endParaRPr lang="en-IN" dirty="0"/>
          </a:p>
          <a:p>
            <a:r>
              <a:rPr lang="en-IN" sz="1600" dirty="0"/>
              <a:t>The positive correlation is highest between</a:t>
            </a:r>
          </a:p>
          <a:p>
            <a:pPr marL="285750" indent="-285750">
              <a:buFont typeface="Arial" panose="020B0604020202020204" pitchFamily="34" charset="0"/>
              <a:buChar char="•"/>
            </a:pPr>
            <a:r>
              <a:rPr lang="en-IN" sz="1600" dirty="0"/>
              <a:t>1</a:t>
            </a:r>
            <a:r>
              <a:rPr lang="en-IN" sz="1600" baseline="30000" dirty="0"/>
              <a:t>st</a:t>
            </a:r>
            <a:r>
              <a:rPr lang="en-IN" sz="1600" dirty="0"/>
              <a:t> - Bags_t and  Bags_s.</a:t>
            </a:r>
          </a:p>
          <a:p>
            <a:pPr marL="285750" indent="-285750">
              <a:buFont typeface="Arial" panose="020B0604020202020204" pitchFamily="34" charset="0"/>
              <a:buChar char="•"/>
            </a:pPr>
            <a:r>
              <a:rPr lang="en-IN" sz="1600" dirty="0"/>
              <a:t>2</a:t>
            </a:r>
            <a:r>
              <a:rPr lang="en-IN" sz="1600" baseline="30000" dirty="0"/>
              <a:t>nd</a:t>
            </a:r>
            <a:r>
              <a:rPr lang="en-IN" sz="1600" dirty="0"/>
              <a:t> - Total volume and Plu1.</a:t>
            </a:r>
          </a:p>
          <a:p>
            <a:pPr marL="285750" indent="-285750">
              <a:buFont typeface="Arial" panose="020B0604020202020204" pitchFamily="34" charset="0"/>
              <a:buChar char="•"/>
            </a:pPr>
            <a:r>
              <a:rPr lang="en-IN" sz="1600" dirty="0"/>
              <a:t>3</a:t>
            </a:r>
            <a:r>
              <a:rPr lang="en-IN" sz="1600" baseline="30000" dirty="0"/>
              <a:t>rd</a:t>
            </a:r>
            <a:r>
              <a:rPr lang="en-IN" sz="1600" dirty="0"/>
              <a:t> – Total volume and bags_s.</a:t>
            </a:r>
          </a:p>
          <a:p>
            <a:endParaRPr lang="en-IN" sz="1600" dirty="0"/>
          </a:p>
          <a:p>
            <a:r>
              <a:rPr lang="en-IN" sz="1600" dirty="0"/>
              <a:t>There is no positive relation between price or any other variable. </a:t>
            </a:r>
          </a:p>
          <a:p>
            <a:pPr marL="285750" indent="-285750">
              <a:buFont typeface="Arial" panose="020B0604020202020204" pitchFamily="34" charset="0"/>
              <a:buChar char="•"/>
            </a:pPr>
            <a:endParaRPr lang="en-IN" dirty="0"/>
          </a:p>
        </p:txBody>
      </p:sp>
      <p:sp>
        <p:nvSpPr>
          <p:cNvPr id="17" name="Footer Placeholder 12">
            <a:extLst>
              <a:ext uri="{FF2B5EF4-FFF2-40B4-BE49-F238E27FC236}">
                <a16:creationId xmlns:a16="http://schemas.microsoft.com/office/drawing/2014/main" id="{1511EA8C-24EF-4393-A95E-D31FEEAD685E}"/>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15" name="Footer Placeholder 14">
            <a:extLst>
              <a:ext uri="{FF2B5EF4-FFF2-40B4-BE49-F238E27FC236}">
                <a16:creationId xmlns:a16="http://schemas.microsoft.com/office/drawing/2014/main" id="{57377263-19AE-4B5F-8F11-0363BE89CCEC}"/>
              </a:ext>
            </a:extLst>
          </p:cNvPr>
          <p:cNvSpPr>
            <a:spLocks noGrp="1"/>
          </p:cNvSpPr>
          <p:nvPr>
            <p:ph type="ftr" sz="quarter" idx="11"/>
          </p:nvPr>
        </p:nvSpPr>
        <p:spPr/>
        <p:txBody>
          <a:bodyPr/>
          <a:lstStyle/>
          <a:p>
            <a:r>
              <a:rPr lang="en-US" sz="1600" dirty="0"/>
              <a:t>4</a:t>
            </a:r>
          </a:p>
        </p:txBody>
      </p:sp>
    </p:spTree>
    <p:extLst>
      <p:ext uri="{BB962C8B-B14F-4D97-AF65-F5344CB8AC3E}">
        <p14:creationId xmlns:p14="http://schemas.microsoft.com/office/powerpoint/2010/main" val="393521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46B004-30CE-4157-A140-D19342981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946150"/>
            <a:ext cx="4940300" cy="3898900"/>
          </a:xfrm>
          <a:prstGeom prst="rect">
            <a:avLst/>
          </a:prstGeom>
          <a:noFill/>
          <a:ln>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653405-E69F-4910-84F3-5CA09FB65D9A}"/>
              </a:ext>
            </a:extLst>
          </p:cNvPr>
          <p:cNvSpPr txBox="1"/>
          <p:nvPr/>
        </p:nvSpPr>
        <p:spPr>
          <a:xfrm>
            <a:off x="5166360" y="1013460"/>
            <a:ext cx="3741420" cy="3108543"/>
          </a:xfrm>
          <a:prstGeom prst="rect">
            <a:avLst/>
          </a:prstGeom>
          <a:noFill/>
        </p:spPr>
        <p:txBody>
          <a:bodyPr wrap="square" rtlCol="0">
            <a:spAutoFit/>
          </a:bodyPr>
          <a:lstStyle/>
          <a:p>
            <a:r>
              <a:rPr lang="en-IN" b="1" u="sng" dirty="0"/>
              <a:t>Pair plot</a:t>
            </a:r>
          </a:p>
          <a:p>
            <a:endParaRPr lang="en-IN" dirty="0"/>
          </a:p>
          <a:p>
            <a:r>
              <a:rPr lang="en-IN" sz="1600" dirty="0"/>
              <a:t>It is a visualization of the correlation matrix.</a:t>
            </a:r>
          </a:p>
          <a:p>
            <a:endParaRPr lang="en-IN" sz="1600" dirty="0"/>
          </a:p>
          <a:p>
            <a:r>
              <a:rPr lang="en-IN" sz="1600" dirty="0"/>
              <a:t>From the pair plot it can be confirmed that there is a highly positive relation between ‘Bags_t’ and ‘Bags_s’ followed by ‘Plu1’ and ‘Totol volume’.</a:t>
            </a:r>
          </a:p>
          <a:p>
            <a:endParaRPr lang="en-IN" sz="1600" dirty="0"/>
          </a:p>
          <a:p>
            <a:r>
              <a:rPr lang="en-IN" sz="1600" dirty="0"/>
              <a:t>The histogram shows that all the variables are right skewed except price and year.</a:t>
            </a:r>
          </a:p>
        </p:txBody>
      </p:sp>
      <p:sp>
        <p:nvSpPr>
          <p:cNvPr id="10" name="Footer Placeholder 12">
            <a:extLst>
              <a:ext uri="{FF2B5EF4-FFF2-40B4-BE49-F238E27FC236}">
                <a16:creationId xmlns:a16="http://schemas.microsoft.com/office/drawing/2014/main" id="{E16AE93D-0613-4D33-9698-CCA1E0557966}"/>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9" name="Footer Placeholder 8">
            <a:extLst>
              <a:ext uri="{FF2B5EF4-FFF2-40B4-BE49-F238E27FC236}">
                <a16:creationId xmlns:a16="http://schemas.microsoft.com/office/drawing/2014/main" id="{3BB7E1B5-D417-4844-A1E1-3A11D20DFF77}"/>
              </a:ext>
            </a:extLst>
          </p:cNvPr>
          <p:cNvSpPr>
            <a:spLocks noGrp="1"/>
          </p:cNvSpPr>
          <p:nvPr>
            <p:ph type="ftr" sz="quarter" idx="11"/>
          </p:nvPr>
        </p:nvSpPr>
        <p:spPr/>
        <p:txBody>
          <a:bodyPr/>
          <a:lstStyle/>
          <a:p>
            <a:r>
              <a:rPr lang="en-US" sz="1600" dirty="0"/>
              <a:t>5</a:t>
            </a:r>
          </a:p>
        </p:txBody>
      </p:sp>
    </p:spTree>
    <p:extLst>
      <p:ext uri="{BB962C8B-B14F-4D97-AF65-F5344CB8AC3E}">
        <p14:creationId xmlns:p14="http://schemas.microsoft.com/office/powerpoint/2010/main" val="87045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0258E5-0D85-40AE-9B78-4E2BA9E80C6C}"/>
              </a:ext>
            </a:extLst>
          </p:cNvPr>
          <p:cNvPicPr>
            <a:picLocks noChangeAspect="1"/>
          </p:cNvPicPr>
          <p:nvPr/>
        </p:nvPicPr>
        <p:blipFill rotWithShape="1">
          <a:blip r:embed="rId2"/>
          <a:srcRect l="1875" t="5367"/>
          <a:stretch/>
        </p:blipFill>
        <p:spPr>
          <a:xfrm>
            <a:off x="0" y="977900"/>
            <a:ext cx="4572000" cy="1859168"/>
          </a:xfrm>
          <a:prstGeom prst="rect">
            <a:avLst/>
          </a:prstGeom>
          <a:ln>
            <a:solidFill>
              <a:schemeClr val="tx1">
                <a:lumMod val="65000"/>
                <a:lumOff val="35000"/>
              </a:schemeClr>
            </a:solidFill>
          </a:ln>
        </p:spPr>
      </p:pic>
      <p:pic>
        <p:nvPicPr>
          <p:cNvPr id="6" name="Picture 5">
            <a:extLst>
              <a:ext uri="{FF2B5EF4-FFF2-40B4-BE49-F238E27FC236}">
                <a16:creationId xmlns:a16="http://schemas.microsoft.com/office/drawing/2014/main" id="{9EF0D474-9008-443E-953E-98F22C8A3E13}"/>
              </a:ext>
            </a:extLst>
          </p:cNvPr>
          <p:cNvPicPr>
            <a:picLocks noChangeAspect="1"/>
          </p:cNvPicPr>
          <p:nvPr/>
        </p:nvPicPr>
        <p:blipFill rotWithShape="1">
          <a:blip r:embed="rId3"/>
          <a:srcRect l="1666" t="4237"/>
          <a:stretch/>
        </p:blipFill>
        <p:spPr>
          <a:xfrm>
            <a:off x="0" y="2932318"/>
            <a:ext cx="4572000" cy="1864803"/>
          </a:xfrm>
          <a:prstGeom prst="rect">
            <a:avLst/>
          </a:prstGeom>
          <a:ln>
            <a:solidFill>
              <a:schemeClr val="tx1">
                <a:lumMod val="65000"/>
                <a:lumOff val="35000"/>
              </a:schemeClr>
            </a:solidFill>
          </a:ln>
        </p:spPr>
      </p:pic>
      <p:sp>
        <p:nvSpPr>
          <p:cNvPr id="8" name="TextBox 7">
            <a:extLst>
              <a:ext uri="{FF2B5EF4-FFF2-40B4-BE49-F238E27FC236}">
                <a16:creationId xmlns:a16="http://schemas.microsoft.com/office/drawing/2014/main" id="{35CA2DD6-D2C3-4ABC-A42E-9096C1F40153}"/>
              </a:ext>
            </a:extLst>
          </p:cNvPr>
          <p:cNvSpPr txBox="1"/>
          <p:nvPr/>
        </p:nvSpPr>
        <p:spPr>
          <a:xfrm>
            <a:off x="4625340" y="977900"/>
            <a:ext cx="4213860" cy="1354217"/>
          </a:xfrm>
          <a:prstGeom prst="rect">
            <a:avLst/>
          </a:prstGeom>
          <a:noFill/>
        </p:spPr>
        <p:txBody>
          <a:bodyPr wrap="square" rtlCol="0">
            <a:spAutoFit/>
          </a:bodyPr>
          <a:lstStyle/>
          <a:p>
            <a:r>
              <a:rPr lang="en-IN" b="1" u="sng" dirty="0"/>
              <a:t>Price</a:t>
            </a:r>
          </a:p>
          <a:p>
            <a:r>
              <a:rPr lang="en-IN" sz="1600" dirty="0"/>
              <a:t>From the timeseries plot of Price it can be seen that there is always a rise of prices between the months of August and October and low between February and April. It has a positive increase.</a:t>
            </a:r>
          </a:p>
        </p:txBody>
      </p:sp>
      <p:sp>
        <p:nvSpPr>
          <p:cNvPr id="9" name="TextBox 8">
            <a:extLst>
              <a:ext uri="{FF2B5EF4-FFF2-40B4-BE49-F238E27FC236}">
                <a16:creationId xmlns:a16="http://schemas.microsoft.com/office/drawing/2014/main" id="{E0A3A41D-6C40-4D18-A570-86414BA33D3D}"/>
              </a:ext>
            </a:extLst>
          </p:cNvPr>
          <p:cNvSpPr txBox="1"/>
          <p:nvPr/>
        </p:nvSpPr>
        <p:spPr>
          <a:xfrm>
            <a:off x="4625340" y="2932318"/>
            <a:ext cx="4091940" cy="1600438"/>
          </a:xfrm>
          <a:prstGeom prst="rect">
            <a:avLst/>
          </a:prstGeom>
          <a:noFill/>
        </p:spPr>
        <p:txBody>
          <a:bodyPr wrap="square" rtlCol="0">
            <a:spAutoFit/>
          </a:bodyPr>
          <a:lstStyle/>
          <a:p>
            <a:r>
              <a:rPr lang="en-IN" b="1" u="sng" dirty="0"/>
              <a:t>Total Volume</a:t>
            </a:r>
          </a:p>
          <a:p>
            <a:r>
              <a:rPr lang="en-IN" sz="1600" dirty="0"/>
              <a:t>It can be observed that there is a high and sudden increase during February and the lowest has been in the October and November. It also shows very slight increase through the years. </a:t>
            </a:r>
          </a:p>
        </p:txBody>
      </p:sp>
      <p:sp>
        <p:nvSpPr>
          <p:cNvPr id="11" name="Footer Placeholder 12">
            <a:extLst>
              <a:ext uri="{FF2B5EF4-FFF2-40B4-BE49-F238E27FC236}">
                <a16:creationId xmlns:a16="http://schemas.microsoft.com/office/drawing/2014/main" id="{0E24C64C-CA3F-4C7D-A49E-F5D260A85EBE}"/>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12" name="Footer Placeholder 11">
            <a:extLst>
              <a:ext uri="{FF2B5EF4-FFF2-40B4-BE49-F238E27FC236}">
                <a16:creationId xmlns:a16="http://schemas.microsoft.com/office/drawing/2014/main" id="{14E03D4B-1D8E-400F-B919-1A6EB7D6FE12}"/>
              </a:ext>
            </a:extLst>
          </p:cNvPr>
          <p:cNvSpPr>
            <a:spLocks noGrp="1"/>
          </p:cNvSpPr>
          <p:nvPr>
            <p:ph type="ftr" sz="quarter" idx="11"/>
          </p:nvPr>
        </p:nvSpPr>
        <p:spPr/>
        <p:txBody>
          <a:bodyPr/>
          <a:lstStyle/>
          <a:p>
            <a:r>
              <a:rPr lang="en-US" sz="1600" dirty="0"/>
              <a:t>6</a:t>
            </a:r>
          </a:p>
        </p:txBody>
      </p:sp>
    </p:spTree>
    <p:extLst>
      <p:ext uri="{BB962C8B-B14F-4D97-AF65-F5344CB8AC3E}">
        <p14:creationId xmlns:p14="http://schemas.microsoft.com/office/powerpoint/2010/main" val="186879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08C43E-B824-46F1-8C10-F44EA05A1B92}"/>
              </a:ext>
            </a:extLst>
          </p:cNvPr>
          <p:cNvPicPr>
            <a:picLocks noChangeAspect="1"/>
          </p:cNvPicPr>
          <p:nvPr/>
        </p:nvPicPr>
        <p:blipFill rotWithShape="1">
          <a:blip r:embed="rId2"/>
          <a:srcRect l="1750" t="5677" r="1166"/>
          <a:stretch/>
        </p:blipFill>
        <p:spPr>
          <a:xfrm>
            <a:off x="0" y="990600"/>
            <a:ext cx="4724400" cy="1902906"/>
          </a:xfrm>
          <a:prstGeom prst="rect">
            <a:avLst/>
          </a:prstGeom>
          <a:ln>
            <a:solidFill>
              <a:schemeClr val="tx1">
                <a:lumMod val="65000"/>
                <a:lumOff val="35000"/>
              </a:schemeClr>
            </a:solidFill>
          </a:ln>
        </p:spPr>
      </p:pic>
      <p:pic>
        <p:nvPicPr>
          <p:cNvPr id="5" name="Picture 4">
            <a:extLst>
              <a:ext uri="{FF2B5EF4-FFF2-40B4-BE49-F238E27FC236}">
                <a16:creationId xmlns:a16="http://schemas.microsoft.com/office/drawing/2014/main" id="{0C4402BE-9338-4F13-8505-EED94D11E6FD}"/>
              </a:ext>
            </a:extLst>
          </p:cNvPr>
          <p:cNvPicPr>
            <a:picLocks noChangeAspect="1"/>
          </p:cNvPicPr>
          <p:nvPr/>
        </p:nvPicPr>
        <p:blipFill rotWithShape="1">
          <a:blip r:embed="rId3"/>
          <a:srcRect l="1917" t="5176" r="1583" b="3214"/>
          <a:stretch/>
        </p:blipFill>
        <p:spPr>
          <a:xfrm>
            <a:off x="0" y="2946394"/>
            <a:ext cx="4724400" cy="1905264"/>
          </a:xfrm>
          <a:prstGeom prst="rect">
            <a:avLst/>
          </a:prstGeom>
          <a:ln>
            <a:solidFill>
              <a:schemeClr val="tx1">
                <a:lumMod val="65000"/>
                <a:lumOff val="35000"/>
              </a:schemeClr>
            </a:solidFill>
          </a:ln>
        </p:spPr>
      </p:pic>
      <p:sp>
        <p:nvSpPr>
          <p:cNvPr id="6" name="TextBox 5">
            <a:extLst>
              <a:ext uri="{FF2B5EF4-FFF2-40B4-BE49-F238E27FC236}">
                <a16:creationId xmlns:a16="http://schemas.microsoft.com/office/drawing/2014/main" id="{830DEFE5-073D-4B68-B135-1994A3817DC0}"/>
              </a:ext>
            </a:extLst>
          </p:cNvPr>
          <p:cNvSpPr txBox="1"/>
          <p:nvPr/>
        </p:nvSpPr>
        <p:spPr>
          <a:xfrm>
            <a:off x="4777740" y="990600"/>
            <a:ext cx="4137660" cy="1600438"/>
          </a:xfrm>
          <a:prstGeom prst="rect">
            <a:avLst/>
          </a:prstGeom>
          <a:noFill/>
        </p:spPr>
        <p:txBody>
          <a:bodyPr wrap="square" rtlCol="0">
            <a:spAutoFit/>
          </a:bodyPr>
          <a:lstStyle/>
          <a:p>
            <a:r>
              <a:rPr lang="en-IN" b="1" u="sng" dirty="0"/>
              <a:t>Plu2</a:t>
            </a:r>
          </a:p>
          <a:p>
            <a:r>
              <a:rPr lang="en-IN" sz="1600" dirty="0"/>
              <a:t>From the time series it can be seen that the there is sudden increase in February and lowest during October and November and has the same behaviour of  Total volume but it has been slightly decreasing trend.</a:t>
            </a:r>
          </a:p>
        </p:txBody>
      </p:sp>
      <p:sp>
        <p:nvSpPr>
          <p:cNvPr id="7" name="TextBox 6">
            <a:extLst>
              <a:ext uri="{FF2B5EF4-FFF2-40B4-BE49-F238E27FC236}">
                <a16:creationId xmlns:a16="http://schemas.microsoft.com/office/drawing/2014/main" id="{2370C407-5E56-491A-8433-194C53B6B69F}"/>
              </a:ext>
            </a:extLst>
          </p:cNvPr>
          <p:cNvSpPr txBox="1"/>
          <p:nvPr/>
        </p:nvSpPr>
        <p:spPr>
          <a:xfrm>
            <a:off x="4861560" y="2946394"/>
            <a:ext cx="4137660" cy="1107996"/>
          </a:xfrm>
          <a:prstGeom prst="rect">
            <a:avLst/>
          </a:prstGeom>
          <a:noFill/>
        </p:spPr>
        <p:txBody>
          <a:bodyPr wrap="square" rtlCol="0">
            <a:spAutoFit/>
          </a:bodyPr>
          <a:lstStyle/>
          <a:p>
            <a:r>
              <a:rPr lang="en-IN" b="1" u="sng" dirty="0"/>
              <a:t>Bags_t</a:t>
            </a:r>
          </a:p>
          <a:p>
            <a:r>
              <a:rPr lang="en-IN" sz="1600" dirty="0"/>
              <a:t>From the plot it can be seen that there is a increasing trend with the highest being in February and lowest in October and November. </a:t>
            </a:r>
          </a:p>
        </p:txBody>
      </p:sp>
      <p:sp>
        <p:nvSpPr>
          <p:cNvPr id="9" name="Footer Placeholder 12">
            <a:extLst>
              <a:ext uri="{FF2B5EF4-FFF2-40B4-BE49-F238E27FC236}">
                <a16:creationId xmlns:a16="http://schemas.microsoft.com/office/drawing/2014/main" id="{7AE0D2D0-1797-4AB8-936E-21075A44553E}"/>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10" name="Footer Placeholder 9">
            <a:extLst>
              <a:ext uri="{FF2B5EF4-FFF2-40B4-BE49-F238E27FC236}">
                <a16:creationId xmlns:a16="http://schemas.microsoft.com/office/drawing/2014/main" id="{A59E6DF2-BFF4-46D0-88EC-DA29AC562806}"/>
              </a:ext>
            </a:extLst>
          </p:cNvPr>
          <p:cNvSpPr>
            <a:spLocks noGrp="1"/>
          </p:cNvSpPr>
          <p:nvPr>
            <p:ph type="ftr" sz="quarter" idx="11"/>
          </p:nvPr>
        </p:nvSpPr>
        <p:spPr/>
        <p:txBody>
          <a:bodyPr/>
          <a:lstStyle/>
          <a:p>
            <a:r>
              <a:rPr lang="en-US" sz="1600" dirty="0"/>
              <a:t>7</a:t>
            </a:r>
          </a:p>
        </p:txBody>
      </p:sp>
    </p:spTree>
    <p:extLst>
      <p:ext uri="{BB962C8B-B14F-4D97-AF65-F5344CB8AC3E}">
        <p14:creationId xmlns:p14="http://schemas.microsoft.com/office/powerpoint/2010/main" val="94247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D9FE97C-ED0E-472B-BD2E-855851089932}"/>
              </a:ext>
            </a:extLst>
          </p:cNvPr>
          <p:cNvPicPr>
            <a:picLocks noChangeAspect="1"/>
          </p:cNvPicPr>
          <p:nvPr/>
        </p:nvPicPr>
        <p:blipFill rotWithShape="1">
          <a:blip r:embed="rId2"/>
          <a:srcRect l="1417" t="1580" r="1000" b="1754"/>
          <a:stretch/>
        </p:blipFill>
        <p:spPr>
          <a:xfrm>
            <a:off x="0" y="998219"/>
            <a:ext cx="8039100" cy="3800389"/>
          </a:xfrm>
          <a:prstGeom prst="rect">
            <a:avLst/>
          </a:prstGeom>
        </p:spPr>
      </p:pic>
      <p:cxnSp>
        <p:nvCxnSpPr>
          <p:cNvPr id="15" name="Straight Arrow Connector 14">
            <a:extLst>
              <a:ext uri="{FF2B5EF4-FFF2-40B4-BE49-F238E27FC236}">
                <a16:creationId xmlns:a16="http://schemas.microsoft.com/office/drawing/2014/main" id="{82462265-801C-46FE-BCB0-6476AD240317}"/>
              </a:ext>
            </a:extLst>
          </p:cNvPr>
          <p:cNvCxnSpPr>
            <a:cxnSpLocks/>
          </p:cNvCxnSpPr>
          <p:nvPr/>
        </p:nvCxnSpPr>
        <p:spPr>
          <a:xfrm>
            <a:off x="6964680" y="1262380"/>
            <a:ext cx="0" cy="386254"/>
          </a:xfrm>
          <a:prstGeom prst="straightConnector1">
            <a:avLst/>
          </a:prstGeom>
          <a:ln>
            <a:solidFill>
              <a:schemeClr val="tx1"/>
            </a:solidFill>
            <a:headEnd type="none" w="med" len="med"/>
            <a:tailEnd type="triangle"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36B68-0D4E-45BF-9A34-95F71D256D4F}"/>
              </a:ext>
            </a:extLst>
          </p:cNvPr>
          <p:cNvSpPr txBox="1"/>
          <p:nvPr/>
        </p:nvSpPr>
        <p:spPr>
          <a:xfrm>
            <a:off x="7118350" y="2165350"/>
            <a:ext cx="1835150" cy="2523768"/>
          </a:xfrm>
          <a:prstGeom prst="rect">
            <a:avLst/>
          </a:prstGeom>
          <a:noFill/>
        </p:spPr>
        <p:txBody>
          <a:bodyPr wrap="square" rtlCol="0">
            <a:spAutoFit/>
          </a:bodyPr>
          <a:lstStyle/>
          <a:p>
            <a:r>
              <a:rPr lang="en-IN" b="1" u="sng" dirty="0"/>
              <a:t>Bar chart</a:t>
            </a:r>
          </a:p>
          <a:p>
            <a:r>
              <a:rPr lang="en-IN" sz="1400" dirty="0"/>
              <a:t>From the chart it can be seen that the transactions carried on during the four years are the same in all the locations and only WestTexNewMexico has reduced in the year 2018.</a:t>
            </a:r>
          </a:p>
        </p:txBody>
      </p:sp>
      <p:sp>
        <p:nvSpPr>
          <p:cNvPr id="25" name="Footer Placeholder 12">
            <a:extLst>
              <a:ext uri="{FF2B5EF4-FFF2-40B4-BE49-F238E27FC236}">
                <a16:creationId xmlns:a16="http://schemas.microsoft.com/office/drawing/2014/main" id="{0ADBFFB1-9A8A-4042-ACD1-9D50A9FBAABA}"/>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26" name="Footer Placeholder 25">
            <a:extLst>
              <a:ext uri="{FF2B5EF4-FFF2-40B4-BE49-F238E27FC236}">
                <a16:creationId xmlns:a16="http://schemas.microsoft.com/office/drawing/2014/main" id="{62A85F51-89DC-4C2B-B486-F0A7543A30A8}"/>
              </a:ext>
            </a:extLst>
          </p:cNvPr>
          <p:cNvSpPr>
            <a:spLocks noGrp="1"/>
          </p:cNvSpPr>
          <p:nvPr>
            <p:ph type="ftr" sz="quarter" idx="11"/>
          </p:nvPr>
        </p:nvSpPr>
        <p:spPr/>
        <p:txBody>
          <a:bodyPr/>
          <a:lstStyle/>
          <a:p>
            <a:r>
              <a:rPr lang="en-US" sz="1600" dirty="0"/>
              <a:t>8</a:t>
            </a:r>
          </a:p>
        </p:txBody>
      </p:sp>
    </p:spTree>
    <p:extLst>
      <p:ext uri="{BB962C8B-B14F-4D97-AF65-F5344CB8AC3E}">
        <p14:creationId xmlns:p14="http://schemas.microsoft.com/office/powerpoint/2010/main" val="156546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C6D36-F717-4E79-A2D4-937BEDC35ACA}"/>
              </a:ext>
            </a:extLst>
          </p:cNvPr>
          <p:cNvPicPr>
            <a:picLocks noChangeAspect="1"/>
          </p:cNvPicPr>
          <p:nvPr/>
        </p:nvPicPr>
        <p:blipFill>
          <a:blip r:embed="rId2"/>
          <a:stretch>
            <a:fillRect/>
          </a:stretch>
        </p:blipFill>
        <p:spPr>
          <a:xfrm>
            <a:off x="0" y="956783"/>
            <a:ext cx="4046220" cy="1955969"/>
          </a:xfrm>
          <a:prstGeom prst="rect">
            <a:avLst/>
          </a:prstGeom>
          <a:ln>
            <a:solidFill>
              <a:schemeClr val="tx1">
                <a:lumMod val="65000"/>
                <a:lumOff val="35000"/>
              </a:schemeClr>
            </a:solidFill>
          </a:ln>
        </p:spPr>
      </p:pic>
      <p:pic>
        <p:nvPicPr>
          <p:cNvPr id="6" name="Picture 5">
            <a:extLst>
              <a:ext uri="{FF2B5EF4-FFF2-40B4-BE49-F238E27FC236}">
                <a16:creationId xmlns:a16="http://schemas.microsoft.com/office/drawing/2014/main" id="{E16B6286-70A2-4999-888D-8F78C7BFCA5B}"/>
              </a:ext>
            </a:extLst>
          </p:cNvPr>
          <p:cNvPicPr>
            <a:picLocks noChangeAspect="1"/>
          </p:cNvPicPr>
          <p:nvPr/>
        </p:nvPicPr>
        <p:blipFill rotWithShape="1">
          <a:blip r:embed="rId3"/>
          <a:srcRect t="1546"/>
          <a:stretch/>
        </p:blipFill>
        <p:spPr>
          <a:xfrm>
            <a:off x="1" y="2912752"/>
            <a:ext cx="4046219" cy="1875957"/>
          </a:xfrm>
          <a:prstGeom prst="rect">
            <a:avLst/>
          </a:prstGeom>
          <a:ln>
            <a:solidFill>
              <a:schemeClr val="tx1">
                <a:lumMod val="50000"/>
                <a:lumOff val="50000"/>
              </a:schemeClr>
            </a:solidFill>
          </a:ln>
        </p:spPr>
      </p:pic>
      <p:sp>
        <p:nvSpPr>
          <p:cNvPr id="7" name="TextBox 6">
            <a:extLst>
              <a:ext uri="{FF2B5EF4-FFF2-40B4-BE49-F238E27FC236}">
                <a16:creationId xmlns:a16="http://schemas.microsoft.com/office/drawing/2014/main" id="{B9E3766C-B9E8-42A3-B5CE-E8F9C9D76E74}"/>
              </a:ext>
            </a:extLst>
          </p:cNvPr>
          <p:cNvSpPr txBox="1"/>
          <p:nvPr/>
        </p:nvSpPr>
        <p:spPr>
          <a:xfrm>
            <a:off x="4114800" y="1022350"/>
            <a:ext cx="4343400" cy="861774"/>
          </a:xfrm>
          <a:prstGeom prst="rect">
            <a:avLst/>
          </a:prstGeom>
          <a:noFill/>
        </p:spPr>
        <p:txBody>
          <a:bodyPr wrap="square" rtlCol="0">
            <a:spAutoFit/>
          </a:bodyPr>
          <a:lstStyle/>
          <a:p>
            <a:r>
              <a:rPr lang="en-IN" b="1" u="sng" dirty="0"/>
              <a:t>Bar chart of Type and Year</a:t>
            </a:r>
          </a:p>
          <a:p>
            <a:r>
              <a:rPr lang="en-IN" sz="1600" dirty="0"/>
              <a:t>There has been no change in the two types of bags sold and are same through the four years.</a:t>
            </a:r>
          </a:p>
        </p:txBody>
      </p:sp>
      <p:sp>
        <p:nvSpPr>
          <p:cNvPr id="8" name="TextBox 7">
            <a:extLst>
              <a:ext uri="{FF2B5EF4-FFF2-40B4-BE49-F238E27FC236}">
                <a16:creationId xmlns:a16="http://schemas.microsoft.com/office/drawing/2014/main" id="{D646D964-E09A-4E29-BC52-CE4B249FFE0C}"/>
              </a:ext>
            </a:extLst>
          </p:cNvPr>
          <p:cNvSpPr txBox="1"/>
          <p:nvPr/>
        </p:nvSpPr>
        <p:spPr>
          <a:xfrm>
            <a:off x="4197350" y="2912752"/>
            <a:ext cx="4343400" cy="1138773"/>
          </a:xfrm>
          <a:prstGeom prst="rect">
            <a:avLst/>
          </a:prstGeom>
          <a:noFill/>
        </p:spPr>
        <p:txBody>
          <a:bodyPr wrap="square" rtlCol="0">
            <a:spAutoFit/>
          </a:bodyPr>
          <a:lstStyle/>
          <a:p>
            <a:r>
              <a:rPr lang="en-IN" b="1" u="sng" dirty="0"/>
              <a:t>Bar chart of Type and Mean Price</a:t>
            </a:r>
          </a:p>
          <a:p>
            <a:r>
              <a:rPr lang="en-IN" sz="1600" dirty="0"/>
              <a:t>It can be clearly seen that the ‘Type C’ has a higher price than the ‘Type A’.</a:t>
            </a:r>
          </a:p>
          <a:p>
            <a:endParaRPr lang="en-IN" dirty="0"/>
          </a:p>
        </p:txBody>
      </p:sp>
      <p:sp>
        <p:nvSpPr>
          <p:cNvPr id="10" name="Footer Placeholder 12">
            <a:extLst>
              <a:ext uri="{FF2B5EF4-FFF2-40B4-BE49-F238E27FC236}">
                <a16:creationId xmlns:a16="http://schemas.microsoft.com/office/drawing/2014/main" id="{7E152D47-63ED-475C-901B-FCF59EDB8568}"/>
              </a:ext>
            </a:extLst>
          </p:cNvPr>
          <p:cNvSpPr txBox="1">
            <a:spLocks/>
          </p:cNvSpPr>
          <p:nvPr/>
        </p:nvSpPr>
        <p:spPr>
          <a:xfrm>
            <a:off x="7606145" y="4558146"/>
            <a:ext cx="1898073" cy="369332"/>
          </a:xfrm>
          <a:prstGeom prst="rect">
            <a:avLst/>
          </a:prstGeom>
          <a:noFill/>
        </p:spPr>
        <p:txBody>
          <a:bodyPr vert="horz" lIns="91440" tIns="45720" rIns="91440" bIns="45720" rtlCol="0" anchor="ctr"/>
          <a:lstStyle>
            <a:defPPr>
              <a:defRPr lang="en-US"/>
            </a:defPPr>
            <a:lvl1pPr marL="0" algn="ctr" defTabSz="457200" rtl="0" eaLnBrk="1" latinLnBrk="0" hangingPunct="1">
              <a:defRPr sz="675"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1">
                    <a:lumMod val="40000"/>
                    <a:lumOff val="60000"/>
                  </a:schemeClr>
                </a:solidFill>
              </a:rPr>
              <a:t>Tarun.s.sarode </a:t>
            </a:r>
          </a:p>
        </p:txBody>
      </p:sp>
      <p:sp>
        <p:nvSpPr>
          <p:cNvPr id="11" name="Footer Placeholder 10">
            <a:extLst>
              <a:ext uri="{FF2B5EF4-FFF2-40B4-BE49-F238E27FC236}">
                <a16:creationId xmlns:a16="http://schemas.microsoft.com/office/drawing/2014/main" id="{A4230A05-F0FA-44D3-AE15-B189DF682342}"/>
              </a:ext>
            </a:extLst>
          </p:cNvPr>
          <p:cNvSpPr>
            <a:spLocks noGrp="1"/>
          </p:cNvSpPr>
          <p:nvPr>
            <p:ph type="ftr" sz="quarter" idx="11"/>
          </p:nvPr>
        </p:nvSpPr>
        <p:spPr/>
        <p:txBody>
          <a:bodyPr/>
          <a:lstStyle/>
          <a:p>
            <a:r>
              <a:rPr lang="en-US" sz="1600" dirty="0"/>
              <a:t>9</a:t>
            </a:r>
          </a:p>
        </p:txBody>
      </p:sp>
    </p:spTree>
    <p:extLst>
      <p:ext uri="{BB962C8B-B14F-4D97-AF65-F5344CB8AC3E}">
        <p14:creationId xmlns:p14="http://schemas.microsoft.com/office/powerpoint/2010/main" val="14981587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5878886B-CA7E-4B41-B488-C79BD2A635DA}" vid="{00802207-7659-4A55-8BE6-965C189A80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DD1Page</Template>
  <TotalTime>1068</TotalTime>
  <Words>1050</Words>
  <Application>Microsoft Office PowerPoint</Application>
  <PresentationFormat>On-screen Show (16:9)</PresentationFormat>
  <Paragraphs>95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Walkway Bold</vt:lpstr>
      <vt:lpstr>Retrospect</vt:lpstr>
      <vt:lpstr>Product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Axicor Pty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 Product Data Analysis</dc:title>
  <dc:subject/>
  <dc:creator>SATISH KUMAR S V</dc:creator>
  <cp:keywords/>
  <dc:description/>
  <cp:lastModifiedBy>SATISH KUMAR S V</cp:lastModifiedBy>
  <cp:revision>52</cp:revision>
  <cp:lastPrinted>2012-10-14T07:11:33Z</cp:lastPrinted>
  <dcterms:created xsi:type="dcterms:W3CDTF">2020-05-23T03:31:46Z</dcterms:created>
  <dcterms:modified xsi:type="dcterms:W3CDTF">2020-05-23T21:21:48Z</dcterms:modified>
  <cp:category/>
</cp:coreProperties>
</file>