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0" r:id="rId4"/>
    <p:sldId id="280" r:id="rId5"/>
    <p:sldId id="274" r:id="rId6"/>
    <p:sldId id="276" r:id="rId7"/>
    <p:sldId id="281" r:id="rId8"/>
    <p:sldId id="261" r:id="rId9"/>
    <p:sldId id="277" r:id="rId10"/>
    <p:sldId id="266" r:id="rId11"/>
  </p:sldIdLst>
  <p:sldSz cx="18288000" cy="10287000"/>
  <p:notesSz cx="6858000" cy="9144000"/>
  <p:embeddedFontLst>
    <p:embeddedFont>
      <p:font typeface="Fira Sans Bold" panose="020B0803050000020004" charset="0"/>
      <p:regular r:id="rId13"/>
      <p:bold r:id="rId14"/>
    </p:embeddedFont>
    <p:embeddedFont>
      <p:font typeface="Fira Sans Light" panose="020B0403050000020004" pitchFamily="34" charset="0"/>
      <p:regular r:id="rId15"/>
      <p:italic r:id="rId16"/>
    </p:embeddedFont>
    <p:embeddedFont>
      <p:font typeface="Fira Sans Medium" panose="020B06030500000200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2" d="100"/>
          <a:sy n="52" d="100"/>
        </p:scale>
        <p:origin x="57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C66C9-E56E-44BD-B6D9-E3C7570BBDE7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A3449-70B9-4BA7-9C74-F39A090F33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6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A3449-70B9-4BA7-9C74-F39A090F33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3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66800" y="2421145"/>
            <a:ext cx="10202605" cy="1792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99"/>
              </a:lnSpc>
            </a:pPr>
            <a:r>
              <a:rPr lang="en-US" sz="11999" dirty="0" err="1">
                <a:solidFill>
                  <a:srgbClr val="000000"/>
                </a:solidFill>
                <a:latin typeface="Fira Sans Bold"/>
              </a:rPr>
              <a:t>UniBuddy</a:t>
            </a:r>
            <a:endParaRPr lang="en-US" sz="11999" dirty="0">
              <a:solidFill>
                <a:srgbClr val="000000"/>
              </a:solidFill>
              <a:latin typeface="Fira Sans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3D1B4D5-F3E5-D25C-F1E1-7417B496444C}"/>
              </a:ext>
            </a:extLst>
          </p:cNvPr>
          <p:cNvSpPr txBox="1"/>
          <p:nvPr/>
        </p:nvSpPr>
        <p:spPr>
          <a:xfrm>
            <a:off x="1142463" y="4102688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00" dirty="0">
                <a:solidFill>
                  <a:srgbClr val="000000"/>
                </a:solidFill>
                <a:latin typeface="Fira Sans Light"/>
              </a:rPr>
              <a:t>Deepak </a:t>
            </a:r>
            <a:r>
              <a:rPr lang="en-US" sz="3500" dirty="0" err="1">
                <a:solidFill>
                  <a:srgbClr val="000000"/>
                </a:solidFill>
                <a:latin typeface="Fira Sans Light"/>
              </a:rPr>
              <a:t>Ayyasamy</a:t>
            </a:r>
            <a:endParaRPr lang="en-US" sz="3500" dirty="0">
              <a:solidFill>
                <a:srgbClr val="000000"/>
              </a:solidFill>
              <a:latin typeface="Fira Sans Light"/>
            </a:endParaRPr>
          </a:p>
          <a:p>
            <a:pPr>
              <a:lnSpc>
                <a:spcPts val="5039"/>
              </a:lnSpc>
            </a:pPr>
            <a:r>
              <a:rPr lang="en-US" sz="3500" dirty="0">
                <a:solidFill>
                  <a:srgbClr val="000000"/>
                </a:solidFill>
                <a:latin typeface="Fira Sans Light"/>
              </a:rPr>
              <a:t>Tarun Siga</a:t>
            </a:r>
          </a:p>
          <a:p>
            <a:pPr>
              <a:lnSpc>
                <a:spcPts val="5039"/>
              </a:lnSpc>
            </a:pPr>
            <a:r>
              <a:rPr lang="en-US" sz="3500" dirty="0">
                <a:solidFill>
                  <a:srgbClr val="000000"/>
                </a:solidFill>
                <a:latin typeface="Fira Sans Light"/>
              </a:rPr>
              <a:t>Sai Karthik </a:t>
            </a:r>
            <a:r>
              <a:rPr lang="en-US" sz="3500" dirty="0" err="1">
                <a:solidFill>
                  <a:srgbClr val="000000"/>
                </a:solidFill>
                <a:latin typeface="Fira Sans Light"/>
              </a:rPr>
              <a:t>Naladala</a:t>
            </a:r>
            <a:endParaRPr lang="en-US" sz="3500" dirty="0">
              <a:solidFill>
                <a:srgbClr val="000000"/>
              </a:solidFill>
              <a:latin typeface="Fira Sans Light"/>
            </a:endParaRPr>
          </a:p>
          <a:p>
            <a:endParaRPr lang="en-US" sz="3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110578" y="-783398"/>
            <a:ext cx="13031070" cy="112849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9144000" y="4977601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410200" y="3904979"/>
            <a:ext cx="6113968" cy="954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6000" spc="-60" dirty="0">
                <a:solidFill>
                  <a:srgbClr val="F4F4F4"/>
                </a:solidFill>
                <a:latin typeface="Fira Sans Medium"/>
              </a:rPr>
              <a:t>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13 Best AI Virtual Assistants to Lead Tech Innovations - LiveChatAI.com">
            <a:extLst>
              <a:ext uri="{FF2B5EF4-FFF2-40B4-BE49-F238E27FC236}">
                <a16:creationId xmlns:a16="http://schemas.microsoft.com/office/drawing/2014/main" id="{C59FDF6D-6BAE-8450-0780-F9078B837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8"/>
          <a:stretch/>
        </p:blipFill>
        <p:spPr bwMode="auto">
          <a:xfrm>
            <a:off x="-1492486" y="10"/>
            <a:ext cx="14504463" cy="102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87528" y="0"/>
            <a:ext cx="10600467" cy="10287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9"/>
          <p:cNvSpPr txBox="1"/>
          <p:nvPr/>
        </p:nvSpPr>
        <p:spPr>
          <a:xfrm>
            <a:off x="10744200" y="547687"/>
            <a:ext cx="6934199" cy="2849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84" dirty="0">
                <a:latin typeface="Fira Sans Bold" panose="020B0803050000020004" pitchFamily="34" charset="0"/>
                <a:ea typeface="+mj-ea"/>
                <a:cs typeface="+mj-cs"/>
              </a:rPr>
              <a:t>Offering 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11678" y="3397555"/>
            <a:ext cx="7086599" cy="561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9749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latin typeface="Fira Sans Light" panose="020B0403050000020004" pitchFamily="34" charset="0"/>
              </a:rPr>
              <a:t>UniBuddy</a:t>
            </a:r>
            <a:r>
              <a:rPr lang="en-US" sz="2600" dirty="0">
                <a:latin typeface="Fira Sans Light" panose="020B0403050000020004" pitchFamily="34" charset="0"/>
              </a:rPr>
              <a:t> is an AI personal assistant services tailored specifically for students in the US. </a:t>
            </a:r>
          </a:p>
          <a:p>
            <a:pPr marL="539749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Fira Sans Light" panose="020B0403050000020004" pitchFamily="34" charset="0"/>
              </a:rPr>
              <a:t>This service encompasses a comprehensive approach to academic support, including study skills, time management, and emotional assistance.</a:t>
            </a:r>
          </a:p>
          <a:p>
            <a:pPr marL="539749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latin typeface="Fira Sans Light" panose="020B0403050000020004" pitchFamily="34" charset="0"/>
              </a:rPr>
              <a:t>UniBuddy</a:t>
            </a:r>
            <a:r>
              <a:rPr lang="en-US" sz="2600" dirty="0">
                <a:latin typeface="Fira Sans Light" panose="020B0403050000020004" pitchFamily="34" charset="0"/>
              </a:rPr>
              <a:t> aims to bridge the gap between students and academic success by providing holistic guidance and personalized assistance to navigate through their educational journey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C3E9D0-9465-0050-B873-5C8C8ADE6E5E}"/>
              </a:ext>
            </a:extLst>
          </p:cNvPr>
          <p:cNvSpPr txBox="1"/>
          <p:nvPr/>
        </p:nvSpPr>
        <p:spPr>
          <a:xfrm>
            <a:off x="1104900" y="1028700"/>
            <a:ext cx="11772900" cy="140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480"/>
              </a:lnSpc>
            </a:pPr>
            <a:r>
              <a:rPr lang="en-US" sz="6000" spc="-84" dirty="0">
                <a:latin typeface="Fira Sans Bold" panose="020B0803050000020004" pitchFamily="34" charset="0"/>
                <a:ea typeface="+mj-ea"/>
                <a:cs typeface="+mj-cs"/>
              </a:rPr>
              <a:t>Concept Diagram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855848"/>
            <a:ext cx="13716000" cy="78395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C3E9D0-9465-0050-B873-5C8C8ADE6E5E}"/>
              </a:ext>
            </a:extLst>
          </p:cNvPr>
          <p:cNvSpPr txBox="1"/>
          <p:nvPr/>
        </p:nvSpPr>
        <p:spPr>
          <a:xfrm>
            <a:off x="1104900" y="1028700"/>
            <a:ext cx="11772900" cy="140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480"/>
              </a:lnSpc>
            </a:pPr>
            <a:r>
              <a:rPr lang="en-US" sz="6000" spc="-84" dirty="0">
                <a:latin typeface="Fira Sans Bold" panose="020B0803050000020004" pitchFamily="34" charset="0"/>
                <a:ea typeface="+mj-ea"/>
                <a:cs typeface="+mj-cs"/>
              </a:rPr>
              <a:t>Model Diagram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48100"/>
            <a:ext cx="1128772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4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787C2-7CAB-AC64-D29E-3275A89C3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C3E9D0-9465-0050-B873-5C8C8ADE6E5E}"/>
              </a:ext>
            </a:extLst>
          </p:cNvPr>
          <p:cNvSpPr txBox="1"/>
          <p:nvPr/>
        </p:nvSpPr>
        <p:spPr>
          <a:xfrm>
            <a:off x="1104900" y="1028700"/>
            <a:ext cx="11772900" cy="140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480"/>
              </a:lnSpc>
            </a:pPr>
            <a:r>
              <a:rPr lang="en-US" sz="6000" spc="-84" dirty="0">
                <a:latin typeface="Fira Sans Bold" panose="020B0803050000020004" pitchFamily="34" charset="0"/>
                <a:ea typeface="+mj-ea"/>
                <a:cs typeface="+mj-cs"/>
              </a:rPr>
              <a:t>Data Cleaning &amp; Preparation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1070265" y="3771900"/>
            <a:ext cx="9902536" cy="561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9749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Fira Sans Light" panose="020B0403050000020004" pitchFamily="34" charset="0"/>
              </a:rPr>
              <a:t>Relevant pdf files are downloaded and index files, synopsis </a:t>
            </a:r>
            <a:r>
              <a:rPr lang="en-US" sz="2600" dirty="0" err="1">
                <a:latin typeface="Fira Sans Light" panose="020B0403050000020004" pitchFamily="34" charset="0"/>
              </a:rPr>
              <a:t>etc</a:t>
            </a:r>
            <a:r>
              <a:rPr lang="en-US" sz="2600" dirty="0">
                <a:latin typeface="Fira Sans Light" panose="020B0403050000020004" pitchFamily="34" charset="0"/>
              </a:rPr>
              <a:t> are removed to prevent irrelevant information feeding into embedding model.</a:t>
            </a:r>
          </a:p>
          <a:p>
            <a:pPr marL="539749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Fira Sans Light" panose="020B0403050000020004" pitchFamily="34" charset="0"/>
              </a:rPr>
              <a:t>Convert documents into chunks to make sure text content can fit into LLM prompt for LLM fine-tuning.</a:t>
            </a:r>
          </a:p>
        </p:txBody>
      </p:sp>
      <p:pic>
        <p:nvPicPr>
          <p:cNvPr id="3" name="Picture 2" descr="A computer screen with icons around it&#10;&#10;Description automatically generated">
            <a:extLst>
              <a:ext uri="{FF2B5EF4-FFF2-40B4-BE49-F238E27FC236}">
                <a16:creationId xmlns:a16="http://schemas.microsoft.com/office/drawing/2014/main" id="{DE406D93-78D7-60F6-8B7B-FD9D231A7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67" y="2095500"/>
            <a:ext cx="7025033" cy="42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7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47E4F-4E46-13BF-AFA5-7A6053FBD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C3E9D0-9465-0050-B873-5C8C8ADE6E5E}"/>
              </a:ext>
            </a:extLst>
          </p:cNvPr>
          <p:cNvSpPr txBox="1"/>
          <p:nvPr/>
        </p:nvSpPr>
        <p:spPr>
          <a:xfrm>
            <a:off x="1104900" y="1028700"/>
            <a:ext cx="11772900" cy="140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480"/>
              </a:lnSpc>
            </a:pPr>
            <a:r>
              <a:rPr lang="en-US" sz="6000" spc="-84" dirty="0" err="1">
                <a:latin typeface="Fira Sans Bold" panose="020B0803050000020004" pitchFamily="34" charset="0"/>
                <a:ea typeface="+mj-ea"/>
                <a:cs typeface="+mj-cs"/>
              </a:rPr>
              <a:t>Embeddings</a:t>
            </a:r>
            <a:endParaRPr lang="en-US" sz="6000" spc="-84" dirty="0">
              <a:latin typeface="Fira Sans Bold" panose="020B0803050000020004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265" y="3771900"/>
            <a:ext cx="8226135" cy="561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9749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Fira Sans Light" panose="020B0403050000020004" pitchFamily="34" charset="0"/>
              </a:rPr>
              <a:t>Create </a:t>
            </a:r>
            <a:r>
              <a:rPr lang="en-US" sz="2600" dirty="0" err="1">
                <a:latin typeface="Fira Sans Light" panose="020B0403050000020004" pitchFamily="34" charset="0"/>
              </a:rPr>
              <a:t>embeddings</a:t>
            </a:r>
            <a:r>
              <a:rPr lang="en-US" sz="2600" dirty="0">
                <a:latin typeface="Fira Sans Light" panose="020B0403050000020004" pitchFamily="34" charset="0"/>
              </a:rPr>
              <a:t> from text chunks using appropriate </a:t>
            </a:r>
            <a:r>
              <a:rPr lang="en-US" sz="2600" dirty="0" err="1">
                <a:latin typeface="Fira Sans Light" panose="020B0403050000020004" pitchFamily="34" charset="0"/>
              </a:rPr>
              <a:t>embeddings</a:t>
            </a:r>
            <a:r>
              <a:rPr lang="en-US" sz="2600" dirty="0">
                <a:latin typeface="Fira Sans Light" panose="020B0403050000020004" pitchFamily="34" charset="0"/>
              </a:rPr>
              <a:t> models. </a:t>
            </a:r>
          </a:p>
          <a:p>
            <a:pPr marL="539749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Fira Sans Light" panose="020B0403050000020004" pitchFamily="34" charset="0"/>
              </a:rPr>
              <a:t>“instructor-large” is used here based on its rating on </a:t>
            </a:r>
            <a:r>
              <a:rPr lang="en-US" sz="2600" dirty="0" err="1">
                <a:latin typeface="Fira Sans Light" panose="020B0403050000020004" pitchFamily="34" charset="0"/>
              </a:rPr>
              <a:t>embeddings</a:t>
            </a:r>
            <a:r>
              <a:rPr lang="en-US" sz="2600" dirty="0">
                <a:latin typeface="Fira Sans Light" panose="020B0403050000020004" pitchFamily="34" charset="0"/>
              </a:rPr>
              <a:t> of large files.</a:t>
            </a:r>
          </a:p>
          <a:p>
            <a:pPr marL="539749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Fira Sans Light" panose="020B0403050000020004" pitchFamily="34" charset="0"/>
              </a:rPr>
              <a:t>Created </a:t>
            </a:r>
            <a:r>
              <a:rPr lang="en-US" sz="2600" dirty="0" err="1">
                <a:latin typeface="Fira Sans Light" panose="020B0403050000020004" pitchFamily="34" charset="0"/>
              </a:rPr>
              <a:t>embeddings</a:t>
            </a:r>
            <a:r>
              <a:rPr lang="en-US" sz="2600" dirty="0">
                <a:latin typeface="Fira Sans Light" panose="020B0403050000020004" pitchFamily="34" charset="0"/>
              </a:rPr>
              <a:t> are stored in a vector database for similarity search. Chroma DB is used for storing created </a:t>
            </a:r>
            <a:r>
              <a:rPr lang="en-US" sz="2600" dirty="0" err="1">
                <a:latin typeface="Fira Sans Light" panose="020B0403050000020004" pitchFamily="34" charset="0"/>
              </a:rPr>
              <a:t>embeddings</a:t>
            </a:r>
            <a:r>
              <a:rPr lang="en-US" sz="2600" dirty="0">
                <a:latin typeface="Fira Sans Light" panose="020B0403050000020004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1485900"/>
            <a:ext cx="5867400" cy="83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3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47E4F-4E46-13BF-AFA5-7A6053FBD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C3E9D0-9465-0050-B873-5C8C8ADE6E5E}"/>
              </a:ext>
            </a:extLst>
          </p:cNvPr>
          <p:cNvSpPr txBox="1"/>
          <p:nvPr/>
        </p:nvSpPr>
        <p:spPr>
          <a:xfrm>
            <a:off x="1104900" y="1028700"/>
            <a:ext cx="11772900" cy="140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480"/>
              </a:lnSpc>
            </a:pPr>
            <a:r>
              <a:rPr lang="en-US" sz="6000" spc="-84" dirty="0">
                <a:latin typeface="Fira Sans Bold" panose="020B0803050000020004" pitchFamily="34" charset="0"/>
                <a:ea typeface="+mj-ea"/>
                <a:cs typeface="+mj-cs"/>
              </a:rPr>
              <a:t>LLM implementation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0265" y="3771900"/>
            <a:ext cx="8149935" cy="561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9749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Fira Sans Light" panose="020B0403050000020004" pitchFamily="34" charset="0"/>
              </a:rPr>
              <a:t>Design retrieval prompt template to extract relevant responses from the LLM.</a:t>
            </a:r>
          </a:p>
          <a:p>
            <a:pPr marL="539749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Fira Sans Light" panose="020B0403050000020004" pitchFamily="34" charset="0"/>
              </a:rPr>
              <a:t>Once the user sends a query, the variables are fit in the prompt template and sent for inference.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2857500"/>
            <a:ext cx="824467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C3E9D0-9465-0050-B873-5C8C8ADE6E5E}"/>
              </a:ext>
            </a:extLst>
          </p:cNvPr>
          <p:cNvSpPr txBox="1"/>
          <p:nvPr/>
        </p:nvSpPr>
        <p:spPr>
          <a:xfrm>
            <a:off x="1104900" y="1028700"/>
            <a:ext cx="11772900" cy="140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480"/>
              </a:lnSpc>
            </a:pPr>
            <a:r>
              <a:rPr lang="en-US" sz="6000" spc="-84" dirty="0">
                <a:latin typeface="Fira Sans Bold" panose="020B0803050000020004" pitchFamily="34" charset="0"/>
                <a:ea typeface="+mj-ea"/>
                <a:cs typeface="+mj-cs"/>
              </a:rPr>
              <a:t>Initial 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3009901"/>
            <a:ext cx="7162799" cy="4476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09900"/>
            <a:ext cx="7162798" cy="44767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635E4-5786-7E47-D22F-E0ADCED9A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EC3E9D0-9465-0050-B873-5C8C8ADE6E5E}"/>
              </a:ext>
            </a:extLst>
          </p:cNvPr>
          <p:cNvSpPr txBox="1"/>
          <p:nvPr/>
        </p:nvSpPr>
        <p:spPr>
          <a:xfrm>
            <a:off x="1104900" y="1028700"/>
            <a:ext cx="11772900" cy="140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480"/>
              </a:lnSpc>
            </a:pPr>
            <a:r>
              <a:rPr lang="en-US" sz="6000" spc="-84" dirty="0">
                <a:latin typeface="Fira Sans Bold" panose="020B0803050000020004" pitchFamily="34" charset="0"/>
                <a:ea typeface="+mj-ea"/>
                <a:cs typeface="+mj-cs"/>
              </a:rPr>
              <a:t>Future improvements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0265" y="3771900"/>
            <a:ext cx="8149935" cy="561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9749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Fira Sans Light" panose="020B0403050000020004" pitchFamily="34" charset="0"/>
              </a:rPr>
              <a:t>Design personalization using user-specific information gathering.</a:t>
            </a:r>
          </a:p>
          <a:p>
            <a:pPr marL="539749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Fira Sans Light" panose="020B0403050000020004" pitchFamily="34" charset="0"/>
              </a:rPr>
              <a:t>Implement real-time RAG fine-tuning by updating data chunks and keeping up the vector database.</a:t>
            </a:r>
          </a:p>
          <a:p>
            <a:pPr marL="539749"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Fira Sans Light" panose="020B0403050000020004" pitchFamily="34" charset="0"/>
              </a:rPr>
              <a:t>Build new features into product like customized recommendations.</a:t>
            </a:r>
          </a:p>
        </p:txBody>
      </p:sp>
      <p:pic>
        <p:nvPicPr>
          <p:cNvPr id="3" name="Picture 2" descr="A person standing on a pie chart with a megaphone and a computer monitor&#10;&#10;Description automatically generated">
            <a:extLst>
              <a:ext uri="{FF2B5EF4-FFF2-40B4-BE49-F238E27FC236}">
                <a16:creationId xmlns:a16="http://schemas.microsoft.com/office/drawing/2014/main" id="{7DC2C97D-96A0-8771-845D-610A6C1B9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720716"/>
            <a:ext cx="75438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4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240</Words>
  <Application>Microsoft Office PowerPoint</Application>
  <PresentationFormat>Custom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Fira Sans Bold</vt:lpstr>
      <vt:lpstr>Aptos</vt:lpstr>
      <vt:lpstr>Fira Sans Light</vt:lpstr>
      <vt:lpstr>Fira Sans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Green Light Green White Corporate Geometric Company Internal Deck Business Presentation</dc:title>
  <cp:lastModifiedBy>Tarun Siga</cp:lastModifiedBy>
  <cp:revision>29</cp:revision>
  <dcterms:created xsi:type="dcterms:W3CDTF">2006-08-16T00:00:00Z</dcterms:created>
  <dcterms:modified xsi:type="dcterms:W3CDTF">2024-03-18T23:24:21Z</dcterms:modified>
  <dc:identifier>DAF-cC9h6Fg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2024-03-03T09:27:28Z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f540285d-9a6a-41b2-9fca-0dc51e12890a</vt:lpwstr>
  </property>
  <property fmtid="{D5CDD505-2E9C-101B-9397-08002B2CF9AE}" pid="7" name="MSIP_Label_defa4170-0d19-0005-0004-bc88714345d2_ActionId">
    <vt:lpwstr>83ac33fa-a98f-4636-aded-aca9e936a045</vt:lpwstr>
  </property>
  <property fmtid="{D5CDD505-2E9C-101B-9397-08002B2CF9AE}" pid="8" name="MSIP_Label_defa4170-0d19-0005-0004-bc88714345d2_ContentBits">
    <vt:lpwstr>0</vt:lpwstr>
  </property>
</Properties>
</file>