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ajjatarun.teja.lv\Downloads\work_order%20-%20Modifie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ajjatarun.teja.lv\Downloads\work_order%20-%20Modifie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ajjatarun.teja.lv\Downloads\work_order%20-%20Modified.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[work_order - Modified.xlsx]Case Studies!PivotTable13</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Services</a:t>
            </a:r>
            <a:r>
              <a:rPr lang="en-US" baseline="0"/>
              <a:t> Vs Payment Modes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'Case Studies'!$B$40</c:f>
              <c:strCache>
                <c:ptCount val="1"/>
                <c:pt idx="0">
                  <c:v>Total</c:v>
                </c:pt>
              </c:strCache>
            </c:strRef>
          </c:tx>
          <c:spPr>
            <a:solidFill>
              <a:schemeClr val="accent1"/>
            </a:solidFill>
            <a:ln>
              <a:noFill/>
            </a:ln>
            <a:effectLst/>
          </c:spPr>
          <c:invertIfNegative val="0"/>
          <c:cat>
            <c:strRef>
              <c:f>'Case Studies'!$A$41:$A$46</c:f>
              <c:strCache>
                <c:ptCount val="5"/>
                <c:pt idx="0">
                  <c:v>Account</c:v>
                </c:pt>
                <c:pt idx="1">
                  <c:v>C.O.D.</c:v>
                </c:pt>
                <c:pt idx="2">
                  <c:v>P.O.</c:v>
                </c:pt>
                <c:pt idx="3">
                  <c:v>Warranty</c:v>
                </c:pt>
                <c:pt idx="4">
                  <c:v>Credit</c:v>
                </c:pt>
              </c:strCache>
            </c:strRef>
          </c:cat>
          <c:val>
            <c:numRef>
              <c:f>'Case Studies'!$B$41:$B$46</c:f>
              <c:numCache>
                <c:formatCode>General</c:formatCode>
                <c:ptCount val="5"/>
                <c:pt idx="0">
                  <c:v>441</c:v>
                </c:pt>
                <c:pt idx="1">
                  <c:v>381</c:v>
                </c:pt>
                <c:pt idx="2">
                  <c:v>132</c:v>
                </c:pt>
                <c:pt idx="3">
                  <c:v>41</c:v>
                </c:pt>
                <c:pt idx="4">
                  <c:v>5</c:v>
                </c:pt>
              </c:numCache>
            </c:numRef>
          </c:val>
          <c:extLst>
            <c:ext xmlns:c16="http://schemas.microsoft.com/office/drawing/2014/chart" uri="{C3380CC4-5D6E-409C-BE32-E72D297353CC}">
              <c16:uniqueId val="{00000000-E571-4B2C-B07D-D0F8DD65F499}"/>
            </c:ext>
          </c:extLst>
        </c:ser>
        <c:dLbls>
          <c:showLegendKey val="0"/>
          <c:showVal val="0"/>
          <c:showCatName val="0"/>
          <c:showSerName val="0"/>
          <c:showPercent val="0"/>
          <c:showBubbleSize val="0"/>
        </c:dLbls>
        <c:gapWidth val="219"/>
        <c:overlap val="-27"/>
        <c:axId val="766174304"/>
        <c:axId val="766174784"/>
      </c:barChart>
      <c:catAx>
        <c:axId val="766174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6174784"/>
        <c:crosses val="autoZero"/>
        <c:auto val="1"/>
        <c:lblAlgn val="ctr"/>
        <c:lblOffset val="100"/>
        <c:noMultiLvlLbl val="0"/>
      </c:catAx>
      <c:valAx>
        <c:axId val="766174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61743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[work_order - Modified.xlsx]Case Studies!PivotTable15</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'Case Studies'!$B$52:$B$53</c:f>
              <c:strCache>
                <c:ptCount val="1"/>
                <c:pt idx="0">
                  <c:v>Assess</c:v>
                </c:pt>
              </c:strCache>
            </c:strRef>
          </c:tx>
          <c:spPr>
            <a:solidFill>
              <a:schemeClr val="accent1"/>
            </a:solidFill>
            <a:ln>
              <a:noFill/>
            </a:ln>
            <a:effectLst/>
          </c:spPr>
          <c:invertIfNegative val="0"/>
          <c:cat>
            <c:strRef>
              <c:f>'Case Studies'!$A$54:$A$59</c:f>
              <c:strCache>
                <c:ptCount val="5"/>
                <c:pt idx="0">
                  <c:v>Account</c:v>
                </c:pt>
                <c:pt idx="1">
                  <c:v>C.O.D.</c:v>
                </c:pt>
                <c:pt idx="2">
                  <c:v>P.O.</c:v>
                </c:pt>
                <c:pt idx="3">
                  <c:v>Warranty</c:v>
                </c:pt>
                <c:pt idx="4">
                  <c:v>Credit</c:v>
                </c:pt>
              </c:strCache>
            </c:strRef>
          </c:cat>
          <c:val>
            <c:numRef>
              <c:f>'Case Studies'!$B$54:$B$59</c:f>
              <c:numCache>
                <c:formatCode>General</c:formatCode>
                <c:ptCount val="5"/>
                <c:pt idx="0">
                  <c:v>178</c:v>
                </c:pt>
                <c:pt idx="1">
                  <c:v>148</c:v>
                </c:pt>
                <c:pt idx="2">
                  <c:v>66</c:v>
                </c:pt>
                <c:pt idx="3">
                  <c:v>13</c:v>
                </c:pt>
                <c:pt idx="4">
                  <c:v>2</c:v>
                </c:pt>
              </c:numCache>
            </c:numRef>
          </c:val>
          <c:extLst>
            <c:ext xmlns:c16="http://schemas.microsoft.com/office/drawing/2014/chart" uri="{C3380CC4-5D6E-409C-BE32-E72D297353CC}">
              <c16:uniqueId val="{00000000-4C41-43DE-8557-8B86099E9BB0}"/>
            </c:ext>
          </c:extLst>
        </c:ser>
        <c:ser>
          <c:idx val="1"/>
          <c:order val="1"/>
          <c:tx>
            <c:strRef>
              <c:f>'Case Studies'!$C$52:$C$53</c:f>
              <c:strCache>
                <c:ptCount val="1"/>
                <c:pt idx="0">
                  <c:v>Deliver</c:v>
                </c:pt>
              </c:strCache>
            </c:strRef>
          </c:tx>
          <c:spPr>
            <a:solidFill>
              <a:schemeClr val="accent2"/>
            </a:solidFill>
            <a:ln>
              <a:noFill/>
            </a:ln>
            <a:effectLst/>
          </c:spPr>
          <c:invertIfNegative val="0"/>
          <c:cat>
            <c:strRef>
              <c:f>'Case Studies'!$A$54:$A$59</c:f>
              <c:strCache>
                <c:ptCount val="5"/>
                <c:pt idx="0">
                  <c:v>Account</c:v>
                </c:pt>
                <c:pt idx="1">
                  <c:v>C.O.D.</c:v>
                </c:pt>
                <c:pt idx="2">
                  <c:v>P.O.</c:v>
                </c:pt>
                <c:pt idx="3">
                  <c:v>Warranty</c:v>
                </c:pt>
                <c:pt idx="4">
                  <c:v>Credit</c:v>
                </c:pt>
              </c:strCache>
            </c:strRef>
          </c:cat>
          <c:val>
            <c:numRef>
              <c:f>'Case Studies'!$C$54:$C$59</c:f>
              <c:numCache>
                <c:formatCode>General</c:formatCode>
                <c:ptCount val="5"/>
                <c:pt idx="0">
                  <c:v>100</c:v>
                </c:pt>
                <c:pt idx="1">
                  <c:v>60</c:v>
                </c:pt>
                <c:pt idx="2">
                  <c:v>20</c:v>
                </c:pt>
                <c:pt idx="3">
                  <c:v>10</c:v>
                </c:pt>
              </c:numCache>
            </c:numRef>
          </c:val>
          <c:extLst>
            <c:ext xmlns:c16="http://schemas.microsoft.com/office/drawing/2014/chart" uri="{C3380CC4-5D6E-409C-BE32-E72D297353CC}">
              <c16:uniqueId val="{00000001-4C41-43DE-8557-8B86099E9BB0}"/>
            </c:ext>
          </c:extLst>
        </c:ser>
        <c:ser>
          <c:idx val="2"/>
          <c:order val="2"/>
          <c:tx>
            <c:strRef>
              <c:f>'Case Studies'!$D$52:$D$53</c:f>
              <c:strCache>
                <c:ptCount val="1"/>
                <c:pt idx="0">
                  <c:v>Install</c:v>
                </c:pt>
              </c:strCache>
            </c:strRef>
          </c:tx>
          <c:spPr>
            <a:solidFill>
              <a:schemeClr val="accent3"/>
            </a:solidFill>
            <a:ln>
              <a:noFill/>
            </a:ln>
            <a:effectLst/>
          </c:spPr>
          <c:invertIfNegative val="0"/>
          <c:cat>
            <c:strRef>
              <c:f>'Case Studies'!$A$54:$A$59</c:f>
              <c:strCache>
                <c:ptCount val="5"/>
                <c:pt idx="0">
                  <c:v>Account</c:v>
                </c:pt>
                <c:pt idx="1">
                  <c:v>C.O.D.</c:v>
                </c:pt>
                <c:pt idx="2">
                  <c:v>P.O.</c:v>
                </c:pt>
                <c:pt idx="3">
                  <c:v>Warranty</c:v>
                </c:pt>
                <c:pt idx="4">
                  <c:v>Credit</c:v>
                </c:pt>
              </c:strCache>
            </c:strRef>
          </c:cat>
          <c:val>
            <c:numRef>
              <c:f>'Case Studies'!$D$54:$D$59</c:f>
              <c:numCache>
                <c:formatCode>General</c:formatCode>
                <c:ptCount val="5"/>
                <c:pt idx="0">
                  <c:v>24</c:v>
                </c:pt>
                <c:pt idx="1">
                  <c:v>25</c:v>
                </c:pt>
                <c:pt idx="2">
                  <c:v>9</c:v>
                </c:pt>
                <c:pt idx="3">
                  <c:v>5</c:v>
                </c:pt>
              </c:numCache>
            </c:numRef>
          </c:val>
          <c:extLst>
            <c:ext xmlns:c16="http://schemas.microsoft.com/office/drawing/2014/chart" uri="{C3380CC4-5D6E-409C-BE32-E72D297353CC}">
              <c16:uniqueId val="{00000002-4C41-43DE-8557-8B86099E9BB0}"/>
            </c:ext>
          </c:extLst>
        </c:ser>
        <c:ser>
          <c:idx val="3"/>
          <c:order val="3"/>
          <c:tx>
            <c:strRef>
              <c:f>'Case Studies'!$E$52:$E$53</c:f>
              <c:strCache>
                <c:ptCount val="1"/>
                <c:pt idx="0">
                  <c:v>Repair</c:v>
                </c:pt>
              </c:strCache>
            </c:strRef>
          </c:tx>
          <c:spPr>
            <a:solidFill>
              <a:schemeClr val="accent4"/>
            </a:solidFill>
            <a:ln>
              <a:noFill/>
            </a:ln>
            <a:effectLst/>
          </c:spPr>
          <c:invertIfNegative val="0"/>
          <c:cat>
            <c:strRef>
              <c:f>'Case Studies'!$A$54:$A$59</c:f>
              <c:strCache>
                <c:ptCount val="5"/>
                <c:pt idx="0">
                  <c:v>Account</c:v>
                </c:pt>
                <c:pt idx="1">
                  <c:v>C.O.D.</c:v>
                </c:pt>
                <c:pt idx="2">
                  <c:v>P.O.</c:v>
                </c:pt>
                <c:pt idx="3">
                  <c:v>Warranty</c:v>
                </c:pt>
                <c:pt idx="4">
                  <c:v>Credit</c:v>
                </c:pt>
              </c:strCache>
            </c:strRef>
          </c:cat>
          <c:val>
            <c:numRef>
              <c:f>'Case Studies'!$E$54:$E$59</c:f>
              <c:numCache>
                <c:formatCode>General</c:formatCode>
                <c:ptCount val="5"/>
                <c:pt idx="0">
                  <c:v>24</c:v>
                </c:pt>
                <c:pt idx="1">
                  <c:v>51</c:v>
                </c:pt>
                <c:pt idx="2">
                  <c:v>6</c:v>
                </c:pt>
                <c:pt idx="3">
                  <c:v>4</c:v>
                </c:pt>
                <c:pt idx="4">
                  <c:v>1</c:v>
                </c:pt>
              </c:numCache>
            </c:numRef>
          </c:val>
          <c:extLst>
            <c:ext xmlns:c16="http://schemas.microsoft.com/office/drawing/2014/chart" uri="{C3380CC4-5D6E-409C-BE32-E72D297353CC}">
              <c16:uniqueId val="{00000003-4C41-43DE-8557-8B86099E9BB0}"/>
            </c:ext>
          </c:extLst>
        </c:ser>
        <c:ser>
          <c:idx val="4"/>
          <c:order val="4"/>
          <c:tx>
            <c:strRef>
              <c:f>'Case Studies'!$F$52:$F$53</c:f>
              <c:strCache>
                <c:ptCount val="1"/>
                <c:pt idx="0">
                  <c:v>Replace</c:v>
                </c:pt>
              </c:strCache>
            </c:strRef>
          </c:tx>
          <c:spPr>
            <a:solidFill>
              <a:schemeClr val="accent5"/>
            </a:solidFill>
            <a:ln>
              <a:noFill/>
            </a:ln>
            <a:effectLst/>
          </c:spPr>
          <c:invertIfNegative val="0"/>
          <c:cat>
            <c:strRef>
              <c:f>'Case Studies'!$A$54:$A$59</c:f>
              <c:strCache>
                <c:ptCount val="5"/>
                <c:pt idx="0">
                  <c:v>Account</c:v>
                </c:pt>
                <c:pt idx="1">
                  <c:v>C.O.D.</c:v>
                </c:pt>
                <c:pt idx="2">
                  <c:v>P.O.</c:v>
                </c:pt>
                <c:pt idx="3">
                  <c:v>Warranty</c:v>
                </c:pt>
                <c:pt idx="4">
                  <c:v>Credit</c:v>
                </c:pt>
              </c:strCache>
            </c:strRef>
          </c:cat>
          <c:val>
            <c:numRef>
              <c:f>'Case Studies'!$F$54:$F$59</c:f>
              <c:numCache>
                <c:formatCode>General</c:formatCode>
                <c:ptCount val="5"/>
                <c:pt idx="0">
                  <c:v>115</c:v>
                </c:pt>
                <c:pt idx="1">
                  <c:v>97</c:v>
                </c:pt>
                <c:pt idx="2">
                  <c:v>31</c:v>
                </c:pt>
                <c:pt idx="3">
                  <c:v>9</c:v>
                </c:pt>
                <c:pt idx="4">
                  <c:v>2</c:v>
                </c:pt>
              </c:numCache>
            </c:numRef>
          </c:val>
          <c:extLst>
            <c:ext xmlns:c16="http://schemas.microsoft.com/office/drawing/2014/chart" uri="{C3380CC4-5D6E-409C-BE32-E72D297353CC}">
              <c16:uniqueId val="{00000004-4C41-43DE-8557-8B86099E9BB0}"/>
            </c:ext>
          </c:extLst>
        </c:ser>
        <c:dLbls>
          <c:showLegendKey val="0"/>
          <c:showVal val="0"/>
          <c:showCatName val="0"/>
          <c:showSerName val="0"/>
          <c:showPercent val="0"/>
          <c:showBubbleSize val="0"/>
        </c:dLbls>
        <c:gapWidth val="219"/>
        <c:overlap val="-27"/>
        <c:axId val="694982751"/>
        <c:axId val="694976511"/>
      </c:barChart>
      <c:catAx>
        <c:axId val="6949827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4976511"/>
        <c:crosses val="autoZero"/>
        <c:auto val="1"/>
        <c:lblAlgn val="ctr"/>
        <c:lblOffset val="100"/>
        <c:noMultiLvlLbl val="0"/>
      </c:catAx>
      <c:valAx>
        <c:axId val="6949765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498275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[work_order - Modified.xlsx]Case Studies!PivotTable16</c:name>
    <c:fmtId val="9"/>
  </c:pivotSource>
  <c:chart>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1200220588427473E-2"/>
          <c:y val="4.8344235875575708E-2"/>
          <c:w val="0.76332441959328645"/>
          <c:h val="0.84970098899779323"/>
        </c:manualLayout>
      </c:layout>
      <c:lineChart>
        <c:grouping val="standard"/>
        <c:varyColors val="0"/>
        <c:ser>
          <c:idx val="0"/>
          <c:order val="0"/>
          <c:tx>
            <c:strRef>
              <c:f>'Case Studies'!$B$75:$B$76</c:f>
              <c:strCache>
                <c:ptCount val="1"/>
                <c:pt idx="0">
                  <c:v>Account</c:v>
                </c:pt>
              </c:strCache>
            </c:strRef>
          </c:tx>
          <c:spPr>
            <a:ln w="28575" cap="rnd">
              <a:solidFill>
                <a:schemeClr val="accent1"/>
              </a:solidFill>
              <a:round/>
            </a:ln>
            <a:effectLst/>
          </c:spPr>
          <c:marker>
            <c:symbol val="none"/>
          </c:marker>
          <c:cat>
            <c:strRef>
              <c:f>'Case Studies'!$A$77:$A$88</c:f>
              <c:strCache>
                <c:ptCount val="11"/>
                <c:pt idx="0">
                  <c:v>Jan</c:v>
                </c:pt>
                <c:pt idx="1">
                  <c:v>Feb</c:v>
                </c:pt>
                <c:pt idx="2">
                  <c:v>Mar</c:v>
                </c:pt>
                <c:pt idx="3">
                  <c:v>Apr</c:v>
                </c:pt>
                <c:pt idx="4">
                  <c:v>May</c:v>
                </c:pt>
                <c:pt idx="5">
                  <c:v>Jun</c:v>
                </c:pt>
                <c:pt idx="6">
                  <c:v>Jul</c:v>
                </c:pt>
                <c:pt idx="7">
                  <c:v>Sep</c:v>
                </c:pt>
                <c:pt idx="8">
                  <c:v>Oct</c:v>
                </c:pt>
                <c:pt idx="9">
                  <c:v>Nov</c:v>
                </c:pt>
                <c:pt idx="10">
                  <c:v>Dec</c:v>
                </c:pt>
              </c:strCache>
            </c:strRef>
          </c:cat>
          <c:val>
            <c:numRef>
              <c:f>'Case Studies'!$B$77:$B$88</c:f>
              <c:numCache>
                <c:formatCode>General</c:formatCode>
                <c:ptCount val="11"/>
                <c:pt idx="0">
                  <c:v>30</c:v>
                </c:pt>
                <c:pt idx="1">
                  <c:v>34</c:v>
                </c:pt>
                <c:pt idx="2">
                  <c:v>36</c:v>
                </c:pt>
                <c:pt idx="3">
                  <c:v>70</c:v>
                </c:pt>
                <c:pt idx="4">
                  <c:v>48</c:v>
                </c:pt>
                <c:pt idx="5">
                  <c:v>66</c:v>
                </c:pt>
                <c:pt idx="6">
                  <c:v>32</c:v>
                </c:pt>
                <c:pt idx="7">
                  <c:v>40</c:v>
                </c:pt>
                <c:pt idx="8">
                  <c:v>31</c:v>
                </c:pt>
                <c:pt idx="9">
                  <c:v>32</c:v>
                </c:pt>
                <c:pt idx="10">
                  <c:v>22</c:v>
                </c:pt>
              </c:numCache>
            </c:numRef>
          </c:val>
          <c:smooth val="0"/>
          <c:extLst>
            <c:ext xmlns:c16="http://schemas.microsoft.com/office/drawing/2014/chart" uri="{C3380CC4-5D6E-409C-BE32-E72D297353CC}">
              <c16:uniqueId val="{00000000-D65B-4ABB-BEBA-619EFEB2A393}"/>
            </c:ext>
          </c:extLst>
        </c:ser>
        <c:ser>
          <c:idx val="1"/>
          <c:order val="1"/>
          <c:tx>
            <c:strRef>
              <c:f>'Case Studies'!$C$75:$C$76</c:f>
              <c:strCache>
                <c:ptCount val="1"/>
                <c:pt idx="0">
                  <c:v>C.O.D.</c:v>
                </c:pt>
              </c:strCache>
            </c:strRef>
          </c:tx>
          <c:spPr>
            <a:ln w="28575" cap="rnd">
              <a:solidFill>
                <a:schemeClr val="accent2"/>
              </a:solidFill>
              <a:round/>
            </a:ln>
            <a:effectLst/>
          </c:spPr>
          <c:marker>
            <c:symbol val="none"/>
          </c:marker>
          <c:cat>
            <c:strRef>
              <c:f>'Case Studies'!$A$77:$A$88</c:f>
              <c:strCache>
                <c:ptCount val="11"/>
                <c:pt idx="0">
                  <c:v>Jan</c:v>
                </c:pt>
                <c:pt idx="1">
                  <c:v>Feb</c:v>
                </c:pt>
                <c:pt idx="2">
                  <c:v>Mar</c:v>
                </c:pt>
                <c:pt idx="3">
                  <c:v>Apr</c:v>
                </c:pt>
                <c:pt idx="4">
                  <c:v>May</c:v>
                </c:pt>
                <c:pt idx="5">
                  <c:v>Jun</c:v>
                </c:pt>
                <c:pt idx="6">
                  <c:v>Jul</c:v>
                </c:pt>
                <c:pt idx="7">
                  <c:v>Sep</c:v>
                </c:pt>
                <c:pt idx="8">
                  <c:v>Oct</c:v>
                </c:pt>
                <c:pt idx="9">
                  <c:v>Nov</c:v>
                </c:pt>
                <c:pt idx="10">
                  <c:v>Dec</c:v>
                </c:pt>
              </c:strCache>
            </c:strRef>
          </c:cat>
          <c:val>
            <c:numRef>
              <c:f>'Case Studies'!$C$77:$C$88</c:f>
              <c:numCache>
                <c:formatCode>General</c:formatCode>
                <c:ptCount val="11"/>
                <c:pt idx="0">
                  <c:v>20</c:v>
                </c:pt>
                <c:pt idx="1">
                  <c:v>15</c:v>
                </c:pt>
                <c:pt idx="2">
                  <c:v>35</c:v>
                </c:pt>
                <c:pt idx="3">
                  <c:v>77</c:v>
                </c:pt>
                <c:pt idx="4">
                  <c:v>64</c:v>
                </c:pt>
                <c:pt idx="5">
                  <c:v>70</c:v>
                </c:pt>
                <c:pt idx="6">
                  <c:v>34</c:v>
                </c:pt>
                <c:pt idx="7">
                  <c:v>23</c:v>
                </c:pt>
                <c:pt idx="8">
                  <c:v>14</c:v>
                </c:pt>
                <c:pt idx="9">
                  <c:v>20</c:v>
                </c:pt>
                <c:pt idx="10">
                  <c:v>9</c:v>
                </c:pt>
              </c:numCache>
            </c:numRef>
          </c:val>
          <c:smooth val="0"/>
          <c:extLst>
            <c:ext xmlns:c16="http://schemas.microsoft.com/office/drawing/2014/chart" uri="{C3380CC4-5D6E-409C-BE32-E72D297353CC}">
              <c16:uniqueId val="{00000001-D65B-4ABB-BEBA-619EFEB2A393}"/>
            </c:ext>
          </c:extLst>
        </c:ser>
        <c:ser>
          <c:idx val="2"/>
          <c:order val="2"/>
          <c:tx>
            <c:strRef>
              <c:f>'Case Studies'!$D$75:$D$76</c:f>
              <c:strCache>
                <c:ptCount val="1"/>
                <c:pt idx="0">
                  <c:v>P.O.</c:v>
                </c:pt>
              </c:strCache>
            </c:strRef>
          </c:tx>
          <c:spPr>
            <a:ln w="28575" cap="rnd">
              <a:solidFill>
                <a:schemeClr val="accent3"/>
              </a:solidFill>
              <a:round/>
            </a:ln>
            <a:effectLst/>
          </c:spPr>
          <c:marker>
            <c:symbol val="none"/>
          </c:marker>
          <c:cat>
            <c:strRef>
              <c:f>'Case Studies'!$A$77:$A$88</c:f>
              <c:strCache>
                <c:ptCount val="11"/>
                <c:pt idx="0">
                  <c:v>Jan</c:v>
                </c:pt>
                <c:pt idx="1">
                  <c:v>Feb</c:v>
                </c:pt>
                <c:pt idx="2">
                  <c:v>Mar</c:v>
                </c:pt>
                <c:pt idx="3">
                  <c:v>Apr</c:v>
                </c:pt>
                <c:pt idx="4">
                  <c:v>May</c:v>
                </c:pt>
                <c:pt idx="5">
                  <c:v>Jun</c:v>
                </c:pt>
                <c:pt idx="6">
                  <c:v>Jul</c:v>
                </c:pt>
                <c:pt idx="7">
                  <c:v>Sep</c:v>
                </c:pt>
                <c:pt idx="8">
                  <c:v>Oct</c:v>
                </c:pt>
                <c:pt idx="9">
                  <c:v>Nov</c:v>
                </c:pt>
                <c:pt idx="10">
                  <c:v>Dec</c:v>
                </c:pt>
              </c:strCache>
            </c:strRef>
          </c:cat>
          <c:val>
            <c:numRef>
              <c:f>'Case Studies'!$D$77:$D$88</c:f>
              <c:numCache>
                <c:formatCode>General</c:formatCode>
                <c:ptCount val="11"/>
                <c:pt idx="0">
                  <c:v>15</c:v>
                </c:pt>
                <c:pt idx="1">
                  <c:v>10</c:v>
                </c:pt>
                <c:pt idx="2">
                  <c:v>10</c:v>
                </c:pt>
                <c:pt idx="3">
                  <c:v>14</c:v>
                </c:pt>
                <c:pt idx="4">
                  <c:v>14</c:v>
                </c:pt>
                <c:pt idx="5">
                  <c:v>17</c:v>
                </c:pt>
                <c:pt idx="6">
                  <c:v>7</c:v>
                </c:pt>
                <c:pt idx="7">
                  <c:v>11</c:v>
                </c:pt>
                <c:pt idx="8">
                  <c:v>11</c:v>
                </c:pt>
                <c:pt idx="9">
                  <c:v>13</c:v>
                </c:pt>
                <c:pt idx="10">
                  <c:v>10</c:v>
                </c:pt>
              </c:numCache>
            </c:numRef>
          </c:val>
          <c:smooth val="0"/>
          <c:extLst>
            <c:ext xmlns:c16="http://schemas.microsoft.com/office/drawing/2014/chart" uri="{C3380CC4-5D6E-409C-BE32-E72D297353CC}">
              <c16:uniqueId val="{00000002-D65B-4ABB-BEBA-619EFEB2A393}"/>
            </c:ext>
          </c:extLst>
        </c:ser>
        <c:ser>
          <c:idx val="3"/>
          <c:order val="3"/>
          <c:tx>
            <c:strRef>
              <c:f>'Case Studies'!$E$75:$E$76</c:f>
              <c:strCache>
                <c:ptCount val="1"/>
                <c:pt idx="0">
                  <c:v>Warranty</c:v>
                </c:pt>
              </c:strCache>
            </c:strRef>
          </c:tx>
          <c:spPr>
            <a:ln w="28575" cap="rnd">
              <a:solidFill>
                <a:schemeClr val="accent4"/>
              </a:solidFill>
              <a:round/>
            </a:ln>
            <a:effectLst/>
          </c:spPr>
          <c:marker>
            <c:symbol val="none"/>
          </c:marker>
          <c:cat>
            <c:strRef>
              <c:f>'Case Studies'!$A$77:$A$88</c:f>
              <c:strCache>
                <c:ptCount val="11"/>
                <c:pt idx="0">
                  <c:v>Jan</c:v>
                </c:pt>
                <c:pt idx="1">
                  <c:v>Feb</c:v>
                </c:pt>
                <c:pt idx="2">
                  <c:v>Mar</c:v>
                </c:pt>
                <c:pt idx="3">
                  <c:v>Apr</c:v>
                </c:pt>
                <c:pt idx="4">
                  <c:v>May</c:v>
                </c:pt>
                <c:pt idx="5">
                  <c:v>Jun</c:v>
                </c:pt>
                <c:pt idx="6">
                  <c:v>Jul</c:v>
                </c:pt>
                <c:pt idx="7">
                  <c:v>Sep</c:v>
                </c:pt>
                <c:pt idx="8">
                  <c:v>Oct</c:v>
                </c:pt>
                <c:pt idx="9">
                  <c:v>Nov</c:v>
                </c:pt>
                <c:pt idx="10">
                  <c:v>Dec</c:v>
                </c:pt>
              </c:strCache>
            </c:strRef>
          </c:cat>
          <c:val>
            <c:numRef>
              <c:f>'Case Studies'!$E$77:$E$88</c:f>
              <c:numCache>
                <c:formatCode>General</c:formatCode>
                <c:ptCount val="11"/>
                <c:pt idx="1">
                  <c:v>1</c:v>
                </c:pt>
                <c:pt idx="2">
                  <c:v>10</c:v>
                </c:pt>
                <c:pt idx="3">
                  <c:v>15</c:v>
                </c:pt>
                <c:pt idx="4">
                  <c:v>5</c:v>
                </c:pt>
                <c:pt idx="5">
                  <c:v>8</c:v>
                </c:pt>
                <c:pt idx="6">
                  <c:v>2</c:v>
                </c:pt>
              </c:numCache>
            </c:numRef>
          </c:val>
          <c:smooth val="0"/>
          <c:extLst>
            <c:ext xmlns:c16="http://schemas.microsoft.com/office/drawing/2014/chart" uri="{C3380CC4-5D6E-409C-BE32-E72D297353CC}">
              <c16:uniqueId val="{00000003-D65B-4ABB-BEBA-619EFEB2A393}"/>
            </c:ext>
          </c:extLst>
        </c:ser>
        <c:ser>
          <c:idx val="4"/>
          <c:order val="4"/>
          <c:tx>
            <c:strRef>
              <c:f>'Case Studies'!$F$75:$F$76</c:f>
              <c:strCache>
                <c:ptCount val="1"/>
                <c:pt idx="0">
                  <c:v>Credit</c:v>
                </c:pt>
              </c:strCache>
            </c:strRef>
          </c:tx>
          <c:spPr>
            <a:ln w="28575" cap="rnd">
              <a:solidFill>
                <a:schemeClr val="accent5"/>
              </a:solidFill>
              <a:round/>
            </a:ln>
            <a:effectLst/>
          </c:spPr>
          <c:marker>
            <c:symbol val="none"/>
          </c:marker>
          <c:cat>
            <c:strRef>
              <c:f>'Case Studies'!$A$77:$A$88</c:f>
              <c:strCache>
                <c:ptCount val="11"/>
                <c:pt idx="0">
                  <c:v>Jan</c:v>
                </c:pt>
                <c:pt idx="1">
                  <c:v>Feb</c:v>
                </c:pt>
                <c:pt idx="2">
                  <c:v>Mar</c:v>
                </c:pt>
                <c:pt idx="3">
                  <c:v>Apr</c:v>
                </c:pt>
                <c:pt idx="4">
                  <c:v>May</c:v>
                </c:pt>
                <c:pt idx="5">
                  <c:v>Jun</c:v>
                </c:pt>
                <c:pt idx="6">
                  <c:v>Jul</c:v>
                </c:pt>
                <c:pt idx="7">
                  <c:v>Sep</c:v>
                </c:pt>
                <c:pt idx="8">
                  <c:v>Oct</c:v>
                </c:pt>
                <c:pt idx="9">
                  <c:v>Nov</c:v>
                </c:pt>
                <c:pt idx="10">
                  <c:v>Dec</c:v>
                </c:pt>
              </c:strCache>
            </c:strRef>
          </c:cat>
          <c:val>
            <c:numRef>
              <c:f>'Case Studies'!$F$77:$F$88</c:f>
              <c:numCache>
                <c:formatCode>General</c:formatCode>
                <c:ptCount val="11"/>
                <c:pt idx="1">
                  <c:v>1</c:v>
                </c:pt>
                <c:pt idx="3">
                  <c:v>2</c:v>
                </c:pt>
                <c:pt idx="4">
                  <c:v>1</c:v>
                </c:pt>
                <c:pt idx="5">
                  <c:v>1</c:v>
                </c:pt>
              </c:numCache>
            </c:numRef>
          </c:val>
          <c:smooth val="0"/>
          <c:extLst>
            <c:ext xmlns:c16="http://schemas.microsoft.com/office/drawing/2014/chart" uri="{C3380CC4-5D6E-409C-BE32-E72D297353CC}">
              <c16:uniqueId val="{00000004-D65B-4ABB-BEBA-619EFEB2A393}"/>
            </c:ext>
          </c:extLst>
        </c:ser>
        <c:dLbls>
          <c:showLegendKey val="0"/>
          <c:showVal val="0"/>
          <c:showCatName val="0"/>
          <c:showSerName val="0"/>
          <c:showPercent val="0"/>
          <c:showBubbleSize val="0"/>
        </c:dLbls>
        <c:smooth val="0"/>
        <c:axId val="1308021695"/>
        <c:axId val="1308010655"/>
      </c:lineChart>
      <c:catAx>
        <c:axId val="1308021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8010655"/>
        <c:crosses val="autoZero"/>
        <c:auto val="1"/>
        <c:lblAlgn val="ctr"/>
        <c:lblOffset val="100"/>
        <c:noMultiLvlLbl val="0"/>
      </c:catAx>
      <c:valAx>
        <c:axId val="13080106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802169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D54C0-71DB-607B-A638-83BA4970D5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739C4A7-1E18-D192-D61A-05151E75E0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4003CAB-7599-80FC-2677-76DD31ED4A5E}"/>
              </a:ext>
            </a:extLst>
          </p:cNvPr>
          <p:cNvSpPr>
            <a:spLocks noGrp="1"/>
          </p:cNvSpPr>
          <p:nvPr>
            <p:ph type="dt" sz="half" idx="10"/>
          </p:nvPr>
        </p:nvSpPr>
        <p:spPr/>
        <p:txBody>
          <a:bodyPr/>
          <a:lstStyle/>
          <a:p>
            <a:fld id="{19C805C4-190D-4312-AC74-D81B0775D3D6}" type="datetimeFigureOut">
              <a:rPr lang="en-IN" smtClean="0"/>
              <a:t>02-04-2024</a:t>
            </a:fld>
            <a:endParaRPr lang="en-IN"/>
          </a:p>
        </p:txBody>
      </p:sp>
      <p:sp>
        <p:nvSpPr>
          <p:cNvPr id="5" name="Footer Placeholder 4">
            <a:extLst>
              <a:ext uri="{FF2B5EF4-FFF2-40B4-BE49-F238E27FC236}">
                <a16:creationId xmlns:a16="http://schemas.microsoft.com/office/drawing/2014/main" id="{FC4466D7-4C33-D888-9C84-125AC31CF3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49B6C0-3E02-9C61-717B-EB523247EF28}"/>
              </a:ext>
            </a:extLst>
          </p:cNvPr>
          <p:cNvSpPr>
            <a:spLocks noGrp="1"/>
          </p:cNvSpPr>
          <p:nvPr>
            <p:ph type="sldNum" sz="quarter" idx="12"/>
          </p:nvPr>
        </p:nvSpPr>
        <p:spPr/>
        <p:txBody>
          <a:bodyPr/>
          <a:lstStyle/>
          <a:p>
            <a:fld id="{2FF22AAD-F2E8-4A51-8C7D-38D4557999D5}" type="slidenum">
              <a:rPr lang="en-IN" smtClean="0"/>
              <a:t>‹#›</a:t>
            </a:fld>
            <a:endParaRPr lang="en-IN"/>
          </a:p>
        </p:txBody>
      </p:sp>
    </p:spTree>
    <p:extLst>
      <p:ext uri="{BB962C8B-B14F-4D97-AF65-F5344CB8AC3E}">
        <p14:creationId xmlns:p14="http://schemas.microsoft.com/office/powerpoint/2010/main" val="491394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6CC08-6973-BE05-A064-770AFBCCE6F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641D43-D134-6851-903B-D35FF82D4B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7D2CFE-346B-912F-BC7F-F9DCC7C9075A}"/>
              </a:ext>
            </a:extLst>
          </p:cNvPr>
          <p:cNvSpPr>
            <a:spLocks noGrp="1"/>
          </p:cNvSpPr>
          <p:nvPr>
            <p:ph type="dt" sz="half" idx="10"/>
          </p:nvPr>
        </p:nvSpPr>
        <p:spPr/>
        <p:txBody>
          <a:bodyPr/>
          <a:lstStyle/>
          <a:p>
            <a:fld id="{19C805C4-190D-4312-AC74-D81B0775D3D6}" type="datetimeFigureOut">
              <a:rPr lang="en-IN" smtClean="0"/>
              <a:t>02-04-2024</a:t>
            </a:fld>
            <a:endParaRPr lang="en-IN"/>
          </a:p>
        </p:txBody>
      </p:sp>
      <p:sp>
        <p:nvSpPr>
          <p:cNvPr id="5" name="Footer Placeholder 4">
            <a:extLst>
              <a:ext uri="{FF2B5EF4-FFF2-40B4-BE49-F238E27FC236}">
                <a16:creationId xmlns:a16="http://schemas.microsoft.com/office/drawing/2014/main" id="{7E339C4A-258A-CF92-FBA5-69E4C0B02B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F64D7A-C138-0F08-8AE8-D2A3753F0832}"/>
              </a:ext>
            </a:extLst>
          </p:cNvPr>
          <p:cNvSpPr>
            <a:spLocks noGrp="1"/>
          </p:cNvSpPr>
          <p:nvPr>
            <p:ph type="sldNum" sz="quarter" idx="12"/>
          </p:nvPr>
        </p:nvSpPr>
        <p:spPr/>
        <p:txBody>
          <a:bodyPr/>
          <a:lstStyle/>
          <a:p>
            <a:fld id="{2FF22AAD-F2E8-4A51-8C7D-38D4557999D5}" type="slidenum">
              <a:rPr lang="en-IN" smtClean="0"/>
              <a:t>‹#›</a:t>
            </a:fld>
            <a:endParaRPr lang="en-IN"/>
          </a:p>
        </p:txBody>
      </p:sp>
    </p:spTree>
    <p:extLst>
      <p:ext uri="{BB962C8B-B14F-4D97-AF65-F5344CB8AC3E}">
        <p14:creationId xmlns:p14="http://schemas.microsoft.com/office/powerpoint/2010/main" val="1744801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40E115-40C0-6FB8-C666-8847B41745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721A40-A7EE-9FE4-37CB-18888C711F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344A4B-976A-0E66-7A72-31C4A1C6F3AB}"/>
              </a:ext>
            </a:extLst>
          </p:cNvPr>
          <p:cNvSpPr>
            <a:spLocks noGrp="1"/>
          </p:cNvSpPr>
          <p:nvPr>
            <p:ph type="dt" sz="half" idx="10"/>
          </p:nvPr>
        </p:nvSpPr>
        <p:spPr/>
        <p:txBody>
          <a:bodyPr/>
          <a:lstStyle/>
          <a:p>
            <a:fld id="{19C805C4-190D-4312-AC74-D81B0775D3D6}" type="datetimeFigureOut">
              <a:rPr lang="en-IN" smtClean="0"/>
              <a:t>02-04-2024</a:t>
            </a:fld>
            <a:endParaRPr lang="en-IN"/>
          </a:p>
        </p:txBody>
      </p:sp>
      <p:sp>
        <p:nvSpPr>
          <p:cNvPr id="5" name="Footer Placeholder 4">
            <a:extLst>
              <a:ext uri="{FF2B5EF4-FFF2-40B4-BE49-F238E27FC236}">
                <a16:creationId xmlns:a16="http://schemas.microsoft.com/office/drawing/2014/main" id="{EFD7CD7C-7F51-5D62-6D59-12A9D94EE6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AF0E09-8883-BAA5-8414-53BDE23C70B1}"/>
              </a:ext>
            </a:extLst>
          </p:cNvPr>
          <p:cNvSpPr>
            <a:spLocks noGrp="1"/>
          </p:cNvSpPr>
          <p:nvPr>
            <p:ph type="sldNum" sz="quarter" idx="12"/>
          </p:nvPr>
        </p:nvSpPr>
        <p:spPr/>
        <p:txBody>
          <a:bodyPr/>
          <a:lstStyle/>
          <a:p>
            <a:fld id="{2FF22AAD-F2E8-4A51-8C7D-38D4557999D5}" type="slidenum">
              <a:rPr lang="en-IN" smtClean="0"/>
              <a:t>‹#›</a:t>
            </a:fld>
            <a:endParaRPr lang="en-IN"/>
          </a:p>
        </p:txBody>
      </p:sp>
    </p:spTree>
    <p:extLst>
      <p:ext uri="{BB962C8B-B14F-4D97-AF65-F5344CB8AC3E}">
        <p14:creationId xmlns:p14="http://schemas.microsoft.com/office/powerpoint/2010/main" val="2668777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13AB5-3B94-D1A5-DDA4-5EDD1F6DD5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F09B88-0626-D88E-D2E3-CEBE3228A3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89ACC7-ED41-E193-0D3C-520CDC0B664D}"/>
              </a:ext>
            </a:extLst>
          </p:cNvPr>
          <p:cNvSpPr>
            <a:spLocks noGrp="1"/>
          </p:cNvSpPr>
          <p:nvPr>
            <p:ph type="dt" sz="half" idx="10"/>
          </p:nvPr>
        </p:nvSpPr>
        <p:spPr/>
        <p:txBody>
          <a:bodyPr/>
          <a:lstStyle/>
          <a:p>
            <a:fld id="{19C805C4-190D-4312-AC74-D81B0775D3D6}" type="datetimeFigureOut">
              <a:rPr lang="en-IN" smtClean="0"/>
              <a:t>02-04-2024</a:t>
            </a:fld>
            <a:endParaRPr lang="en-IN"/>
          </a:p>
        </p:txBody>
      </p:sp>
      <p:sp>
        <p:nvSpPr>
          <p:cNvPr id="5" name="Footer Placeholder 4">
            <a:extLst>
              <a:ext uri="{FF2B5EF4-FFF2-40B4-BE49-F238E27FC236}">
                <a16:creationId xmlns:a16="http://schemas.microsoft.com/office/drawing/2014/main" id="{2BDD9EA2-6231-BF8E-B1D8-74F7F026C1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10842E-561F-4DA5-A90F-C6269823D120}"/>
              </a:ext>
            </a:extLst>
          </p:cNvPr>
          <p:cNvSpPr>
            <a:spLocks noGrp="1"/>
          </p:cNvSpPr>
          <p:nvPr>
            <p:ph type="sldNum" sz="quarter" idx="12"/>
          </p:nvPr>
        </p:nvSpPr>
        <p:spPr/>
        <p:txBody>
          <a:bodyPr/>
          <a:lstStyle/>
          <a:p>
            <a:fld id="{2FF22AAD-F2E8-4A51-8C7D-38D4557999D5}" type="slidenum">
              <a:rPr lang="en-IN" smtClean="0"/>
              <a:t>‹#›</a:t>
            </a:fld>
            <a:endParaRPr lang="en-IN"/>
          </a:p>
        </p:txBody>
      </p:sp>
    </p:spTree>
    <p:extLst>
      <p:ext uri="{BB962C8B-B14F-4D97-AF65-F5344CB8AC3E}">
        <p14:creationId xmlns:p14="http://schemas.microsoft.com/office/powerpoint/2010/main" val="1719212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B77A-1EDC-7BBB-8F14-4CEE2FE855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50AF843-2F5B-BC4D-C1FF-417DB28899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5C44D3-2249-E3F8-A8F0-289E5E105F3A}"/>
              </a:ext>
            </a:extLst>
          </p:cNvPr>
          <p:cNvSpPr>
            <a:spLocks noGrp="1"/>
          </p:cNvSpPr>
          <p:nvPr>
            <p:ph type="dt" sz="half" idx="10"/>
          </p:nvPr>
        </p:nvSpPr>
        <p:spPr/>
        <p:txBody>
          <a:bodyPr/>
          <a:lstStyle/>
          <a:p>
            <a:fld id="{19C805C4-190D-4312-AC74-D81B0775D3D6}" type="datetimeFigureOut">
              <a:rPr lang="en-IN" smtClean="0"/>
              <a:t>02-04-2024</a:t>
            </a:fld>
            <a:endParaRPr lang="en-IN"/>
          </a:p>
        </p:txBody>
      </p:sp>
      <p:sp>
        <p:nvSpPr>
          <p:cNvPr id="5" name="Footer Placeholder 4">
            <a:extLst>
              <a:ext uri="{FF2B5EF4-FFF2-40B4-BE49-F238E27FC236}">
                <a16:creationId xmlns:a16="http://schemas.microsoft.com/office/drawing/2014/main" id="{2D67B072-79A9-16E7-43A8-6F5E6D9E14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C667BB-50C8-405D-7CD2-4E848F9F3CDB}"/>
              </a:ext>
            </a:extLst>
          </p:cNvPr>
          <p:cNvSpPr>
            <a:spLocks noGrp="1"/>
          </p:cNvSpPr>
          <p:nvPr>
            <p:ph type="sldNum" sz="quarter" idx="12"/>
          </p:nvPr>
        </p:nvSpPr>
        <p:spPr/>
        <p:txBody>
          <a:bodyPr/>
          <a:lstStyle/>
          <a:p>
            <a:fld id="{2FF22AAD-F2E8-4A51-8C7D-38D4557999D5}" type="slidenum">
              <a:rPr lang="en-IN" smtClean="0"/>
              <a:t>‹#›</a:t>
            </a:fld>
            <a:endParaRPr lang="en-IN"/>
          </a:p>
        </p:txBody>
      </p:sp>
    </p:spTree>
    <p:extLst>
      <p:ext uri="{BB962C8B-B14F-4D97-AF65-F5344CB8AC3E}">
        <p14:creationId xmlns:p14="http://schemas.microsoft.com/office/powerpoint/2010/main" val="3041053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8B884-2D37-A031-807B-B0D0A510D1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795DB3-BFB2-9B17-9ACF-06D0B94931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8187A8D-9259-8577-5001-1D2C079197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189DE08-4BF0-3495-EC95-49EDBCE6D4BE}"/>
              </a:ext>
            </a:extLst>
          </p:cNvPr>
          <p:cNvSpPr>
            <a:spLocks noGrp="1"/>
          </p:cNvSpPr>
          <p:nvPr>
            <p:ph type="dt" sz="half" idx="10"/>
          </p:nvPr>
        </p:nvSpPr>
        <p:spPr/>
        <p:txBody>
          <a:bodyPr/>
          <a:lstStyle/>
          <a:p>
            <a:fld id="{19C805C4-190D-4312-AC74-D81B0775D3D6}" type="datetimeFigureOut">
              <a:rPr lang="en-IN" smtClean="0"/>
              <a:t>02-04-2024</a:t>
            </a:fld>
            <a:endParaRPr lang="en-IN"/>
          </a:p>
        </p:txBody>
      </p:sp>
      <p:sp>
        <p:nvSpPr>
          <p:cNvPr id="6" name="Footer Placeholder 5">
            <a:extLst>
              <a:ext uri="{FF2B5EF4-FFF2-40B4-BE49-F238E27FC236}">
                <a16:creationId xmlns:a16="http://schemas.microsoft.com/office/drawing/2014/main" id="{08641A27-23A4-9F52-2F3A-2C565B9562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743B8A-7A57-36DE-415F-542F5B0F1748}"/>
              </a:ext>
            </a:extLst>
          </p:cNvPr>
          <p:cNvSpPr>
            <a:spLocks noGrp="1"/>
          </p:cNvSpPr>
          <p:nvPr>
            <p:ph type="sldNum" sz="quarter" idx="12"/>
          </p:nvPr>
        </p:nvSpPr>
        <p:spPr/>
        <p:txBody>
          <a:bodyPr/>
          <a:lstStyle/>
          <a:p>
            <a:fld id="{2FF22AAD-F2E8-4A51-8C7D-38D4557999D5}" type="slidenum">
              <a:rPr lang="en-IN" smtClean="0"/>
              <a:t>‹#›</a:t>
            </a:fld>
            <a:endParaRPr lang="en-IN"/>
          </a:p>
        </p:txBody>
      </p:sp>
    </p:spTree>
    <p:extLst>
      <p:ext uri="{BB962C8B-B14F-4D97-AF65-F5344CB8AC3E}">
        <p14:creationId xmlns:p14="http://schemas.microsoft.com/office/powerpoint/2010/main" val="1891667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F989B-FF5B-50FB-2E11-D29A588281B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600067-6106-BDBD-CFEA-B7704A1B33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DB7F0B-75C2-9581-DAA7-5112CE698B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46A1E06-A283-9491-EA12-3612E28692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C5B1BF-4F1D-00AD-EE62-D394B90E72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9E3530E-75A6-C1DF-4354-D941B47CA2ED}"/>
              </a:ext>
            </a:extLst>
          </p:cNvPr>
          <p:cNvSpPr>
            <a:spLocks noGrp="1"/>
          </p:cNvSpPr>
          <p:nvPr>
            <p:ph type="dt" sz="half" idx="10"/>
          </p:nvPr>
        </p:nvSpPr>
        <p:spPr/>
        <p:txBody>
          <a:bodyPr/>
          <a:lstStyle/>
          <a:p>
            <a:fld id="{19C805C4-190D-4312-AC74-D81B0775D3D6}" type="datetimeFigureOut">
              <a:rPr lang="en-IN" smtClean="0"/>
              <a:t>02-04-2024</a:t>
            </a:fld>
            <a:endParaRPr lang="en-IN"/>
          </a:p>
        </p:txBody>
      </p:sp>
      <p:sp>
        <p:nvSpPr>
          <p:cNvPr id="8" name="Footer Placeholder 7">
            <a:extLst>
              <a:ext uri="{FF2B5EF4-FFF2-40B4-BE49-F238E27FC236}">
                <a16:creationId xmlns:a16="http://schemas.microsoft.com/office/drawing/2014/main" id="{5DA0C298-091D-4C9B-3553-46AC06560B0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76E6C08-0BBC-716F-2E9D-E144E54F693C}"/>
              </a:ext>
            </a:extLst>
          </p:cNvPr>
          <p:cNvSpPr>
            <a:spLocks noGrp="1"/>
          </p:cNvSpPr>
          <p:nvPr>
            <p:ph type="sldNum" sz="quarter" idx="12"/>
          </p:nvPr>
        </p:nvSpPr>
        <p:spPr/>
        <p:txBody>
          <a:bodyPr/>
          <a:lstStyle/>
          <a:p>
            <a:fld id="{2FF22AAD-F2E8-4A51-8C7D-38D4557999D5}" type="slidenum">
              <a:rPr lang="en-IN" smtClean="0"/>
              <a:t>‹#›</a:t>
            </a:fld>
            <a:endParaRPr lang="en-IN"/>
          </a:p>
        </p:txBody>
      </p:sp>
    </p:spTree>
    <p:extLst>
      <p:ext uri="{BB962C8B-B14F-4D97-AF65-F5344CB8AC3E}">
        <p14:creationId xmlns:p14="http://schemas.microsoft.com/office/powerpoint/2010/main" val="7307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828B7-D05F-5124-6811-F56BF7545C1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E133B5A-A972-EC2E-7AC3-2EEC95976D58}"/>
              </a:ext>
            </a:extLst>
          </p:cNvPr>
          <p:cNvSpPr>
            <a:spLocks noGrp="1"/>
          </p:cNvSpPr>
          <p:nvPr>
            <p:ph type="dt" sz="half" idx="10"/>
          </p:nvPr>
        </p:nvSpPr>
        <p:spPr/>
        <p:txBody>
          <a:bodyPr/>
          <a:lstStyle/>
          <a:p>
            <a:fld id="{19C805C4-190D-4312-AC74-D81B0775D3D6}" type="datetimeFigureOut">
              <a:rPr lang="en-IN" smtClean="0"/>
              <a:t>02-04-2024</a:t>
            </a:fld>
            <a:endParaRPr lang="en-IN"/>
          </a:p>
        </p:txBody>
      </p:sp>
      <p:sp>
        <p:nvSpPr>
          <p:cNvPr id="4" name="Footer Placeholder 3">
            <a:extLst>
              <a:ext uri="{FF2B5EF4-FFF2-40B4-BE49-F238E27FC236}">
                <a16:creationId xmlns:a16="http://schemas.microsoft.com/office/drawing/2014/main" id="{C300E7C4-8AD8-082D-5CC6-71779D23457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061C4D4-721C-E78C-7EA7-FCEF87735983}"/>
              </a:ext>
            </a:extLst>
          </p:cNvPr>
          <p:cNvSpPr>
            <a:spLocks noGrp="1"/>
          </p:cNvSpPr>
          <p:nvPr>
            <p:ph type="sldNum" sz="quarter" idx="12"/>
          </p:nvPr>
        </p:nvSpPr>
        <p:spPr/>
        <p:txBody>
          <a:bodyPr/>
          <a:lstStyle/>
          <a:p>
            <a:fld id="{2FF22AAD-F2E8-4A51-8C7D-38D4557999D5}" type="slidenum">
              <a:rPr lang="en-IN" smtClean="0"/>
              <a:t>‹#›</a:t>
            </a:fld>
            <a:endParaRPr lang="en-IN"/>
          </a:p>
        </p:txBody>
      </p:sp>
    </p:spTree>
    <p:extLst>
      <p:ext uri="{BB962C8B-B14F-4D97-AF65-F5344CB8AC3E}">
        <p14:creationId xmlns:p14="http://schemas.microsoft.com/office/powerpoint/2010/main" val="741054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899C51-B16C-E80E-ADE8-EF57A71122E9}"/>
              </a:ext>
            </a:extLst>
          </p:cNvPr>
          <p:cNvSpPr>
            <a:spLocks noGrp="1"/>
          </p:cNvSpPr>
          <p:nvPr>
            <p:ph type="dt" sz="half" idx="10"/>
          </p:nvPr>
        </p:nvSpPr>
        <p:spPr/>
        <p:txBody>
          <a:bodyPr/>
          <a:lstStyle/>
          <a:p>
            <a:fld id="{19C805C4-190D-4312-AC74-D81B0775D3D6}" type="datetimeFigureOut">
              <a:rPr lang="en-IN" smtClean="0"/>
              <a:t>02-04-2024</a:t>
            </a:fld>
            <a:endParaRPr lang="en-IN"/>
          </a:p>
        </p:txBody>
      </p:sp>
      <p:sp>
        <p:nvSpPr>
          <p:cNvPr id="3" name="Footer Placeholder 2">
            <a:extLst>
              <a:ext uri="{FF2B5EF4-FFF2-40B4-BE49-F238E27FC236}">
                <a16:creationId xmlns:a16="http://schemas.microsoft.com/office/drawing/2014/main" id="{3D608307-26FA-DCC1-D586-445650CBDC0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EDE9707-6064-6F81-8879-F34751DF0F36}"/>
              </a:ext>
            </a:extLst>
          </p:cNvPr>
          <p:cNvSpPr>
            <a:spLocks noGrp="1"/>
          </p:cNvSpPr>
          <p:nvPr>
            <p:ph type="sldNum" sz="quarter" idx="12"/>
          </p:nvPr>
        </p:nvSpPr>
        <p:spPr/>
        <p:txBody>
          <a:bodyPr/>
          <a:lstStyle/>
          <a:p>
            <a:fld id="{2FF22AAD-F2E8-4A51-8C7D-38D4557999D5}" type="slidenum">
              <a:rPr lang="en-IN" smtClean="0"/>
              <a:t>‹#›</a:t>
            </a:fld>
            <a:endParaRPr lang="en-IN"/>
          </a:p>
        </p:txBody>
      </p:sp>
    </p:spTree>
    <p:extLst>
      <p:ext uri="{BB962C8B-B14F-4D97-AF65-F5344CB8AC3E}">
        <p14:creationId xmlns:p14="http://schemas.microsoft.com/office/powerpoint/2010/main" val="4213502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B4CB7-02BC-218D-534D-C473DF4BFF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6807813-4330-847C-002E-49BACAAAAB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8DD227F-5E78-CCB9-AAA4-F7ABBBD138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F57295-C325-8799-17F9-E779DAE38985}"/>
              </a:ext>
            </a:extLst>
          </p:cNvPr>
          <p:cNvSpPr>
            <a:spLocks noGrp="1"/>
          </p:cNvSpPr>
          <p:nvPr>
            <p:ph type="dt" sz="half" idx="10"/>
          </p:nvPr>
        </p:nvSpPr>
        <p:spPr/>
        <p:txBody>
          <a:bodyPr/>
          <a:lstStyle/>
          <a:p>
            <a:fld id="{19C805C4-190D-4312-AC74-D81B0775D3D6}" type="datetimeFigureOut">
              <a:rPr lang="en-IN" smtClean="0"/>
              <a:t>02-04-2024</a:t>
            </a:fld>
            <a:endParaRPr lang="en-IN"/>
          </a:p>
        </p:txBody>
      </p:sp>
      <p:sp>
        <p:nvSpPr>
          <p:cNvPr id="6" name="Footer Placeholder 5">
            <a:extLst>
              <a:ext uri="{FF2B5EF4-FFF2-40B4-BE49-F238E27FC236}">
                <a16:creationId xmlns:a16="http://schemas.microsoft.com/office/drawing/2014/main" id="{4955AD47-8435-04B8-BBF0-784F6D8F61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8FF8A2-3290-6A48-4E82-C7E7CCE6BF7E}"/>
              </a:ext>
            </a:extLst>
          </p:cNvPr>
          <p:cNvSpPr>
            <a:spLocks noGrp="1"/>
          </p:cNvSpPr>
          <p:nvPr>
            <p:ph type="sldNum" sz="quarter" idx="12"/>
          </p:nvPr>
        </p:nvSpPr>
        <p:spPr/>
        <p:txBody>
          <a:bodyPr/>
          <a:lstStyle/>
          <a:p>
            <a:fld id="{2FF22AAD-F2E8-4A51-8C7D-38D4557999D5}" type="slidenum">
              <a:rPr lang="en-IN" smtClean="0"/>
              <a:t>‹#›</a:t>
            </a:fld>
            <a:endParaRPr lang="en-IN"/>
          </a:p>
        </p:txBody>
      </p:sp>
    </p:spTree>
    <p:extLst>
      <p:ext uri="{BB962C8B-B14F-4D97-AF65-F5344CB8AC3E}">
        <p14:creationId xmlns:p14="http://schemas.microsoft.com/office/powerpoint/2010/main" val="3083017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03F54-C823-7122-77AC-BFD6F2A89F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56A6BD6-92D3-D5F7-C4A8-0F6161A5FF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D4F355D-2592-2250-B9F7-36AFF62687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3FF757-2418-BEE6-89BB-13B693859497}"/>
              </a:ext>
            </a:extLst>
          </p:cNvPr>
          <p:cNvSpPr>
            <a:spLocks noGrp="1"/>
          </p:cNvSpPr>
          <p:nvPr>
            <p:ph type="dt" sz="half" idx="10"/>
          </p:nvPr>
        </p:nvSpPr>
        <p:spPr/>
        <p:txBody>
          <a:bodyPr/>
          <a:lstStyle/>
          <a:p>
            <a:fld id="{19C805C4-190D-4312-AC74-D81B0775D3D6}" type="datetimeFigureOut">
              <a:rPr lang="en-IN" smtClean="0"/>
              <a:t>02-04-2024</a:t>
            </a:fld>
            <a:endParaRPr lang="en-IN"/>
          </a:p>
        </p:txBody>
      </p:sp>
      <p:sp>
        <p:nvSpPr>
          <p:cNvPr id="6" name="Footer Placeholder 5">
            <a:extLst>
              <a:ext uri="{FF2B5EF4-FFF2-40B4-BE49-F238E27FC236}">
                <a16:creationId xmlns:a16="http://schemas.microsoft.com/office/drawing/2014/main" id="{0F220427-B6C3-C521-36D1-8242150C87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D6C429-4748-F0BE-3FF9-5EDF6332B4F6}"/>
              </a:ext>
            </a:extLst>
          </p:cNvPr>
          <p:cNvSpPr>
            <a:spLocks noGrp="1"/>
          </p:cNvSpPr>
          <p:nvPr>
            <p:ph type="sldNum" sz="quarter" idx="12"/>
          </p:nvPr>
        </p:nvSpPr>
        <p:spPr/>
        <p:txBody>
          <a:bodyPr/>
          <a:lstStyle/>
          <a:p>
            <a:fld id="{2FF22AAD-F2E8-4A51-8C7D-38D4557999D5}" type="slidenum">
              <a:rPr lang="en-IN" smtClean="0"/>
              <a:t>‹#›</a:t>
            </a:fld>
            <a:endParaRPr lang="en-IN"/>
          </a:p>
        </p:txBody>
      </p:sp>
    </p:spTree>
    <p:extLst>
      <p:ext uri="{BB962C8B-B14F-4D97-AF65-F5344CB8AC3E}">
        <p14:creationId xmlns:p14="http://schemas.microsoft.com/office/powerpoint/2010/main" val="2052036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5A7B43-10BC-8551-7CB2-3B0F3E73BB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FF5C3C-FDF3-00FA-B6B3-317F2DDFA8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7EA30F-A613-064E-6DD5-91AA33429A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C805C4-190D-4312-AC74-D81B0775D3D6}" type="datetimeFigureOut">
              <a:rPr lang="en-IN" smtClean="0"/>
              <a:t>02-04-2024</a:t>
            </a:fld>
            <a:endParaRPr lang="en-IN"/>
          </a:p>
        </p:txBody>
      </p:sp>
      <p:sp>
        <p:nvSpPr>
          <p:cNvPr id="5" name="Footer Placeholder 4">
            <a:extLst>
              <a:ext uri="{FF2B5EF4-FFF2-40B4-BE49-F238E27FC236}">
                <a16:creationId xmlns:a16="http://schemas.microsoft.com/office/drawing/2014/main" id="{EC6546AE-0167-7D41-DB1D-75DE780D27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F02B62F-1D80-DC11-87C9-125445A5D9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F22AAD-F2E8-4A51-8C7D-38D4557999D5}" type="slidenum">
              <a:rPr lang="en-IN" smtClean="0"/>
              <a:t>‹#›</a:t>
            </a:fld>
            <a:endParaRPr lang="en-IN"/>
          </a:p>
        </p:txBody>
      </p:sp>
    </p:spTree>
    <p:extLst>
      <p:ext uri="{BB962C8B-B14F-4D97-AF65-F5344CB8AC3E}">
        <p14:creationId xmlns:p14="http://schemas.microsoft.com/office/powerpoint/2010/main" val="3041469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5EAA0-E8E4-B20C-7F9F-79A3FAD7ECD4}"/>
              </a:ext>
            </a:extLst>
          </p:cNvPr>
          <p:cNvSpPr>
            <a:spLocks noGrp="1"/>
          </p:cNvSpPr>
          <p:nvPr>
            <p:ph type="ctrTitle"/>
          </p:nvPr>
        </p:nvSpPr>
        <p:spPr/>
        <p:txBody>
          <a:bodyPr/>
          <a:lstStyle/>
          <a:p>
            <a:r>
              <a:rPr lang="en-IN" dirty="0"/>
              <a:t>Excel Final Assessment</a:t>
            </a:r>
          </a:p>
        </p:txBody>
      </p:sp>
      <p:sp>
        <p:nvSpPr>
          <p:cNvPr id="3" name="Subtitle 2">
            <a:extLst>
              <a:ext uri="{FF2B5EF4-FFF2-40B4-BE49-F238E27FC236}">
                <a16:creationId xmlns:a16="http://schemas.microsoft.com/office/drawing/2014/main" id="{B2678806-617E-49A4-D32B-FF60C1137611}"/>
              </a:ext>
            </a:extLst>
          </p:cNvPr>
          <p:cNvSpPr>
            <a:spLocks noGrp="1"/>
          </p:cNvSpPr>
          <p:nvPr>
            <p:ph type="subTitle" idx="1"/>
          </p:nvPr>
        </p:nvSpPr>
        <p:spPr/>
        <p:txBody>
          <a:bodyPr/>
          <a:lstStyle/>
          <a:p>
            <a:r>
              <a:rPr lang="en-IN" dirty="0" err="1"/>
              <a:t>Sajja</a:t>
            </a:r>
            <a:r>
              <a:rPr lang="en-IN" dirty="0"/>
              <a:t> Tarun Teja - 4391</a:t>
            </a:r>
          </a:p>
        </p:txBody>
      </p:sp>
    </p:spTree>
    <p:extLst>
      <p:ext uri="{BB962C8B-B14F-4D97-AF65-F5344CB8AC3E}">
        <p14:creationId xmlns:p14="http://schemas.microsoft.com/office/powerpoint/2010/main" val="3419670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6E558-991F-9253-E4E2-8CF3970F79F8}"/>
              </a:ext>
            </a:extLst>
          </p:cNvPr>
          <p:cNvSpPr>
            <a:spLocks noGrp="1"/>
          </p:cNvSpPr>
          <p:nvPr>
            <p:ph type="title"/>
          </p:nvPr>
        </p:nvSpPr>
        <p:spPr>
          <a:xfrm>
            <a:off x="838200" y="0"/>
            <a:ext cx="10515600" cy="1325563"/>
          </a:xfrm>
        </p:spPr>
        <p:txBody>
          <a:bodyPr/>
          <a:lstStyle/>
          <a:p>
            <a:pPr algn="ctr"/>
            <a:r>
              <a:rPr lang="en-IN" dirty="0"/>
              <a:t>Case Study 8:</a:t>
            </a:r>
          </a:p>
        </p:txBody>
      </p:sp>
      <p:sp>
        <p:nvSpPr>
          <p:cNvPr id="3" name="TextBox 2">
            <a:extLst>
              <a:ext uri="{FF2B5EF4-FFF2-40B4-BE49-F238E27FC236}">
                <a16:creationId xmlns:a16="http://schemas.microsoft.com/office/drawing/2014/main" id="{855D7993-F840-1175-FF49-7794142B6723}"/>
              </a:ext>
            </a:extLst>
          </p:cNvPr>
          <p:cNvSpPr txBox="1"/>
          <p:nvPr/>
        </p:nvSpPr>
        <p:spPr>
          <a:xfrm>
            <a:off x="1017812" y="5453743"/>
            <a:ext cx="10156371" cy="646331"/>
          </a:xfrm>
          <a:prstGeom prst="rect">
            <a:avLst/>
          </a:prstGeom>
          <a:noFill/>
        </p:spPr>
        <p:txBody>
          <a:bodyPr wrap="square" rtlCol="0">
            <a:spAutoFit/>
          </a:bodyPr>
          <a:lstStyle/>
          <a:p>
            <a:r>
              <a:rPr lang="en-IN" dirty="0"/>
              <a:t>There is a clear cut difference in the choice of payment. Whenever the warranty is valid, the customer has chosen to opt for claiming the warranty. </a:t>
            </a:r>
          </a:p>
        </p:txBody>
      </p:sp>
      <p:pic>
        <p:nvPicPr>
          <p:cNvPr id="5" name="Picture 4">
            <a:extLst>
              <a:ext uri="{FF2B5EF4-FFF2-40B4-BE49-F238E27FC236}">
                <a16:creationId xmlns:a16="http://schemas.microsoft.com/office/drawing/2014/main" id="{EABA46DC-0726-63B7-DAFB-810734D40609}"/>
              </a:ext>
            </a:extLst>
          </p:cNvPr>
          <p:cNvPicPr>
            <a:picLocks noChangeAspect="1"/>
          </p:cNvPicPr>
          <p:nvPr/>
        </p:nvPicPr>
        <p:blipFill>
          <a:blip r:embed="rId2"/>
          <a:stretch>
            <a:fillRect/>
          </a:stretch>
        </p:blipFill>
        <p:spPr>
          <a:xfrm>
            <a:off x="4166918" y="2400156"/>
            <a:ext cx="3858163" cy="2057687"/>
          </a:xfrm>
          <a:prstGeom prst="rect">
            <a:avLst/>
          </a:prstGeom>
        </p:spPr>
      </p:pic>
    </p:spTree>
    <p:extLst>
      <p:ext uri="{BB962C8B-B14F-4D97-AF65-F5344CB8AC3E}">
        <p14:creationId xmlns:p14="http://schemas.microsoft.com/office/powerpoint/2010/main" val="1781373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6E558-991F-9253-E4E2-8CF3970F79F8}"/>
              </a:ext>
            </a:extLst>
          </p:cNvPr>
          <p:cNvSpPr>
            <a:spLocks noGrp="1"/>
          </p:cNvSpPr>
          <p:nvPr>
            <p:ph type="title"/>
          </p:nvPr>
        </p:nvSpPr>
        <p:spPr>
          <a:xfrm>
            <a:off x="838200" y="0"/>
            <a:ext cx="10515600" cy="1325563"/>
          </a:xfrm>
        </p:spPr>
        <p:txBody>
          <a:bodyPr/>
          <a:lstStyle/>
          <a:p>
            <a:pPr algn="ctr"/>
            <a:r>
              <a:rPr lang="en-IN" dirty="0"/>
              <a:t>Case Study 9: Dash Board</a:t>
            </a:r>
          </a:p>
        </p:txBody>
      </p:sp>
      <p:pic>
        <p:nvPicPr>
          <p:cNvPr id="6" name="Picture 5">
            <a:extLst>
              <a:ext uri="{FF2B5EF4-FFF2-40B4-BE49-F238E27FC236}">
                <a16:creationId xmlns:a16="http://schemas.microsoft.com/office/drawing/2014/main" id="{32E5A967-5083-FD5F-F721-C39A66B22BDB}"/>
              </a:ext>
            </a:extLst>
          </p:cNvPr>
          <p:cNvPicPr>
            <a:picLocks noChangeAspect="1"/>
          </p:cNvPicPr>
          <p:nvPr/>
        </p:nvPicPr>
        <p:blipFill>
          <a:blip r:embed="rId2"/>
          <a:stretch>
            <a:fillRect/>
          </a:stretch>
        </p:blipFill>
        <p:spPr>
          <a:xfrm>
            <a:off x="951782" y="1095049"/>
            <a:ext cx="10288436" cy="4667901"/>
          </a:xfrm>
          <a:prstGeom prst="rect">
            <a:avLst/>
          </a:prstGeom>
        </p:spPr>
      </p:pic>
    </p:spTree>
    <p:extLst>
      <p:ext uri="{BB962C8B-B14F-4D97-AF65-F5344CB8AC3E}">
        <p14:creationId xmlns:p14="http://schemas.microsoft.com/office/powerpoint/2010/main" val="1740304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6E558-991F-9253-E4E2-8CF3970F79F8}"/>
              </a:ext>
            </a:extLst>
          </p:cNvPr>
          <p:cNvSpPr>
            <a:spLocks noGrp="1"/>
          </p:cNvSpPr>
          <p:nvPr>
            <p:ph type="title"/>
          </p:nvPr>
        </p:nvSpPr>
        <p:spPr>
          <a:xfrm>
            <a:off x="838200" y="0"/>
            <a:ext cx="10515600" cy="1325563"/>
          </a:xfrm>
        </p:spPr>
        <p:txBody>
          <a:bodyPr/>
          <a:lstStyle/>
          <a:p>
            <a:pPr algn="ctr"/>
            <a:r>
              <a:rPr lang="en-IN" dirty="0"/>
              <a:t>Case Study 1:</a:t>
            </a:r>
          </a:p>
        </p:txBody>
      </p:sp>
      <p:sp>
        <p:nvSpPr>
          <p:cNvPr id="3" name="TextBox 2">
            <a:extLst>
              <a:ext uri="{FF2B5EF4-FFF2-40B4-BE49-F238E27FC236}">
                <a16:creationId xmlns:a16="http://schemas.microsoft.com/office/drawing/2014/main" id="{855D7993-F840-1175-FF49-7794142B6723}"/>
              </a:ext>
            </a:extLst>
          </p:cNvPr>
          <p:cNvSpPr txBox="1"/>
          <p:nvPr/>
        </p:nvSpPr>
        <p:spPr>
          <a:xfrm>
            <a:off x="1017814" y="5203372"/>
            <a:ext cx="10156371" cy="646331"/>
          </a:xfrm>
          <a:prstGeom prst="rect">
            <a:avLst/>
          </a:prstGeom>
          <a:noFill/>
        </p:spPr>
        <p:txBody>
          <a:bodyPr wrap="square" rtlCol="0">
            <a:spAutoFit/>
          </a:bodyPr>
          <a:lstStyle/>
          <a:p>
            <a:r>
              <a:rPr lang="en-IN" dirty="0"/>
              <a:t> The average lead time is coming to be 488.004. This is primarily due to the high presence of No rush Work Orders</a:t>
            </a:r>
          </a:p>
        </p:txBody>
      </p:sp>
      <p:pic>
        <p:nvPicPr>
          <p:cNvPr id="6" name="Picture 5">
            <a:extLst>
              <a:ext uri="{FF2B5EF4-FFF2-40B4-BE49-F238E27FC236}">
                <a16:creationId xmlns:a16="http://schemas.microsoft.com/office/drawing/2014/main" id="{845AC9E3-B13F-5F6F-A450-26411FC78F9B}"/>
              </a:ext>
            </a:extLst>
          </p:cNvPr>
          <p:cNvPicPr>
            <a:picLocks noChangeAspect="1"/>
          </p:cNvPicPr>
          <p:nvPr/>
        </p:nvPicPr>
        <p:blipFill>
          <a:blip r:embed="rId2"/>
          <a:stretch>
            <a:fillRect/>
          </a:stretch>
        </p:blipFill>
        <p:spPr>
          <a:xfrm>
            <a:off x="5014761" y="2676420"/>
            <a:ext cx="2162477" cy="1505160"/>
          </a:xfrm>
          <a:prstGeom prst="rect">
            <a:avLst/>
          </a:prstGeom>
        </p:spPr>
      </p:pic>
    </p:spTree>
    <p:extLst>
      <p:ext uri="{BB962C8B-B14F-4D97-AF65-F5344CB8AC3E}">
        <p14:creationId xmlns:p14="http://schemas.microsoft.com/office/powerpoint/2010/main" val="518000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6E558-991F-9253-E4E2-8CF3970F79F8}"/>
              </a:ext>
            </a:extLst>
          </p:cNvPr>
          <p:cNvSpPr>
            <a:spLocks noGrp="1"/>
          </p:cNvSpPr>
          <p:nvPr>
            <p:ph type="title"/>
          </p:nvPr>
        </p:nvSpPr>
        <p:spPr>
          <a:xfrm>
            <a:off x="838200" y="0"/>
            <a:ext cx="10515600" cy="1325563"/>
          </a:xfrm>
        </p:spPr>
        <p:txBody>
          <a:bodyPr/>
          <a:lstStyle/>
          <a:p>
            <a:pPr algn="ctr"/>
            <a:r>
              <a:rPr lang="en-IN" dirty="0"/>
              <a:t>Case Study 2:</a:t>
            </a:r>
          </a:p>
        </p:txBody>
      </p:sp>
      <p:sp>
        <p:nvSpPr>
          <p:cNvPr id="3" name="TextBox 2">
            <a:extLst>
              <a:ext uri="{FF2B5EF4-FFF2-40B4-BE49-F238E27FC236}">
                <a16:creationId xmlns:a16="http://schemas.microsoft.com/office/drawing/2014/main" id="{855D7993-F840-1175-FF49-7794142B6723}"/>
              </a:ext>
            </a:extLst>
          </p:cNvPr>
          <p:cNvSpPr txBox="1"/>
          <p:nvPr/>
        </p:nvSpPr>
        <p:spPr>
          <a:xfrm>
            <a:off x="1017812" y="5453743"/>
            <a:ext cx="10156371" cy="369332"/>
          </a:xfrm>
          <a:prstGeom prst="rect">
            <a:avLst/>
          </a:prstGeom>
          <a:noFill/>
        </p:spPr>
        <p:txBody>
          <a:bodyPr wrap="square" rtlCol="0">
            <a:spAutoFit/>
          </a:bodyPr>
          <a:lstStyle/>
          <a:p>
            <a:r>
              <a:rPr lang="en-IN" dirty="0"/>
              <a:t> Here we can see that the district with the most number of Rush jobs is North West</a:t>
            </a:r>
          </a:p>
        </p:txBody>
      </p:sp>
      <p:pic>
        <p:nvPicPr>
          <p:cNvPr id="5" name="Picture 4">
            <a:extLst>
              <a:ext uri="{FF2B5EF4-FFF2-40B4-BE49-F238E27FC236}">
                <a16:creationId xmlns:a16="http://schemas.microsoft.com/office/drawing/2014/main" id="{AFA39B79-85A3-7A9E-D6A9-1302A9001EC7}"/>
              </a:ext>
            </a:extLst>
          </p:cNvPr>
          <p:cNvPicPr>
            <a:picLocks noChangeAspect="1"/>
          </p:cNvPicPr>
          <p:nvPr/>
        </p:nvPicPr>
        <p:blipFill>
          <a:blip r:embed="rId2"/>
          <a:stretch>
            <a:fillRect/>
          </a:stretch>
        </p:blipFill>
        <p:spPr>
          <a:xfrm>
            <a:off x="4695628" y="1230893"/>
            <a:ext cx="2800741" cy="3972479"/>
          </a:xfrm>
          <a:prstGeom prst="rect">
            <a:avLst/>
          </a:prstGeom>
        </p:spPr>
      </p:pic>
    </p:spTree>
    <p:extLst>
      <p:ext uri="{BB962C8B-B14F-4D97-AF65-F5344CB8AC3E}">
        <p14:creationId xmlns:p14="http://schemas.microsoft.com/office/powerpoint/2010/main" val="705097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6E558-991F-9253-E4E2-8CF3970F79F8}"/>
              </a:ext>
            </a:extLst>
          </p:cNvPr>
          <p:cNvSpPr>
            <a:spLocks noGrp="1"/>
          </p:cNvSpPr>
          <p:nvPr>
            <p:ph type="title"/>
          </p:nvPr>
        </p:nvSpPr>
        <p:spPr>
          <a:xfrm>
            <a:off x="838200" y="0"/>
            <a:ext cx="10515600" cy="1325563"/>
          </a:xfrm>
        </p:spPr>
        <p:txBody>
          <a:bodyPr/>
          <a:lstStyle/>
          <a:p>
            <a:pPr algn="ctr"/>
            <a:r>
              <a:rPr lang="en-IN" dirty="0"/>
              <a:t>Case Study 3:</a:t>
            </a:r>
          </a:p>
        </p:txBody>
      </p:sp>
      <p:sp>
        <p:nvSpPr>
          <p:cNvPr id="3" name="TextBox 2">
            <a:extLst>
              <a:ext uri="{FF2B5EF4-FFF2-40B4-BE49-F238E27FC236}">
                <a16:creationId xmlns:a16="http://schemas.microsoft.com/office/drawing/2014/main" id="{855D7993-F840-1175-FF49-7794142B6723}"/>
              </a:ext>
            </a:extLst>
          </p:cNvPr>
          <p:cNvSpPr txBox="1"/>
          <p:nvPr/>
        </p:nvSpPr>
        <p:spPr>
          <a:xfrm>
            <a:off x="1017812" y="5453743"/>
            <a:ext cx="10156371" cy="646331"/>
          </a:xfrm>
          <a:prstGeom prst="rect">
            <a:avLst/>
          </a:prstGeom>
          <a:noFill/>
        </p:spPr>
        <p:txBody>
          <a:bodyPr wrap="square" rtlCol="0">
            <a:spAutoFit/>
          </a:bodyPr>
          <a:lstStyle/>
          <a:p>
            <a:r>
              <a:rPr lang="en-IN" dirty="0"/>
              <a:t>The labour hours for a Non rush job is more than the ones for the Rush jobs. This is owing to the faster delivery times for rush jobs and the low priority of No rush jobs</a:t>
            </a:r>
          </a:p>
        </p:txBody>
      </p:sp>
      <p:pic>
        <p:nvPicPr>
          <p:cNvPr id="8" name="Picture 7">
            <a:extLst>
              <a:ext uri="{FF2B5EF4-FFF2-40B4-BE49-F238E27FC236}">
                <a16:creationId xmlns:a16="http://schemas.microsoft.com/office/drawing/2014/main" id="{C37A62BE-DF1F-02E5-3B66-FCC4571D613D}"/>
              </a:ext>
            </a:extLst>
          </p:cNvPr>
          <p:cNvPicPr>
            <a:picLocks noChangeAspect="1"/>
          </p:cNvPicPr>
          <p:nvPr/>
        </p:nvPicPr>
        <p:blipFill>
          <a:blip r:embed="rId2"/>
          <a:stretch>
            <a:fillRect/>
          </a:stretch>
        </p:blipFill>
        <p:spPr>
          <a:xfrm>
            <a:off x="4481284" y="1682246"/>
            <a:ext cx="3229426" cy="1514686"/>
          </a:xfrm>
          <a:prstGeom prst="rect">
            <a:avLst/>
          </a:prstGeom>
        </p:spPr>
      </p:pic>
    </p:spTree>
    <p:extLst>
      <p:ext uri="{BB962C8B-B14F-4D97-AF65-F5344CB8AC3E}">
        <p14:creationId xmlns:p14="http://schemas.microsoft.com/office/powerpoint/2010/main" val="2784035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6E558-991F-9253-E4E2-8CF3970F79F8}"/>
              </a:ext>
            </a:extLst>
          </p:cNvPr>
          <p:cNvSpPr>
            <a:spLocks noGrp="1"/>
          </p:cNvSpPr>
          <p:nvPr>
            <p:ph type="title"/>
          </p:nvPr>
        </p:nvSpPr>
        <p:spPr>
          <a:xfrm>
            <a:off x="838200" y="0"/>
            <a:ext cx="10515600" cy="1325563"/>
          </a:xfrm>
        </p:spPr>
        <p:txBody>
          <a:bodyPr/>
          <a:lstStyle/>
          <a:p>
            <a:pPr algn="ctr"/>
            <a:r>
              <a:rPr lang="en-IN" dirty="0"/>
              <a:t>Case Study 4 – Part 1:</a:t>
            </a:r>
          </a:p>
        </p:txBody>
      </p:sp>
      <p:sp>
        <p:nvSpPr>
          <p:cNvPr id="3" name="TextBox 2">
            <a:extLst>
              <a:ext uri="{FF2B5EF4-FFF2-40B4-BE49-F238E27FC236}">
                <a16:creationId xmlns:a16="http://schemas.microsoft.com/office/drawing/2014/main" id="{855D7993-F840-1175-FF49-7794142B6723}"/>
              </a:ext>
            </a:extLst>
          </p:cNvPr>
          <p:cNvSpPr txBox="1"/>
          <p:nvPr/>
        </p:nvSpPr>
        <p:spPr>
          <a:xfrm>
            <a:off x="1017812" y="5453743"/>
            <a:ext cx="10156371" cy="923330"/>
          </a:xfrm>
          <a:prstGeom prst="rect">
            <a:avLst/>
          </a:prstGeom>
          <a:noFill/>
        </p:spPr>
        <p:txBody>
          <a:bodyPr wrap="square" rtlCol="0">
            <a:spAutoFit/>
          </a:bodyPr>
          <a:lstStyle/>
          <a:p>
            <a:r>
              <a:rPr lang="en-IN" dirty="0"/>
              <a:t>Most of the Services have been paid via Account transfer. And the lest chosen option being Credit Card usage. And to highlight the “Assess” service was the most requested service among all work orders for individual payment modes</a:t>
            </a:r>
          </a:p>
        </p:txBody>
      </p:sp>
      <p:pic>
        <p:nvPicPr>
          <p:cNvPr id="5" name="Picture 4">
            <a:extLst>
              <a:ext uri="{FF2B5EF4-FFF2-40B4-BE49-F238E27FC236}">
                <a16:creationId xmlns:a16="http://schemas.microsoft.com/office/drawing/2014/main" id="{F60C941C-AD91-BB38-B964-06DFEB65796E}"/>
              </a:ext>
            </a:extLst>
          </p:cNvPr>
          <p:cNvPicPr>
            <a:picLocks noChangeAspect="1"/>
          </p:cNvPicPr>
          <p:nvPr/>
        </p:nvPicPr>
        <p:blipFill>
          <a:blip r:embed="rId2"/>
          <a:stretch>
            <a:fillRect/>
          </a:stretch>
        </p:blipFill>
        <p:spPr>
          <a:xfrm>
            <a:off x="838200" y="1729320"/>
            <a:ext cx="3038899" cy="2114845"/>
          </a:xfrm>
          <a:prstGeom prst="rect">
            <a:avLst/>
          </a:prstGeom>
        </p:spPr>
      </p:pic>
      <p:pic>
        <p:nvPicPr>
          <p:cNvPr id="7" name="Picture 6">
            <a:extLst>
              <a:ext uri="{FF2B5EF4-FFF2-40B4-BE49-F238E27FC236}">
                <a16:creationId xmlns:a16="http://schemas.microsoft.com/office/drawing/2014/main" id="{EBC78FEC-4F04-0D08-6681-3CAFD7D4E534}"/>
              </a:ext>
            </a:extLst>
          </p:cNvPr>
          <p:cNvPicPr>
            <a:picLocks noChangeAspect="1"/>
          </p:cNvPicPr>
          <p:nvPr/>
        </p:nvPicPr>
        <p:blipFill>
          <a:blip r:embed="rId3"/>
          <a:stretch>
            <a:fillRect/>
          </a:stretch>
        </p:blipFill>
        <p:spPr>
          <a:xfrm>
            <a:off x="4798761" y="1729320"/>
            <a:ext cx="6839905" cy="2343477"/>
          </a:xfrm>
          <a:prstGeom prst="rect">
            <a:avLst/>
          </a:prstGeom>
        </p:spPr>
      </p:pic>
    </p:spTree>
    <p:extLst>
      <p:ext uri="{BB962C8B-B14F-4D97-AF65-F5344CB8AC3E}">
        <p14:creationId xmlns:p14="http://schemas.microsoft.com/office/powerpoint/2010/main" val="2712419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6E558-991F-9253-E4E2-8CF3970F79F8}"/>
              </a:ext>
            </a:extLst>
          </p:cNvPr>
          <p:cNvSpPr>
            <a:spLocks noGrp="1"/>
          </p:cNvSpPr>
          <p:nvPr>
            <p:ph type="title"/>
          </p:nvPr>
        </p:nvSpPr>
        <p:spPr>
          <a:xfrm>
            <a:off x="838200" y="0"/>
            <a:ext cx="10515600" cy="1325563"/>
          </a:xfrm>
        </p:spPr>
        <p:txBody>
          <a:bodyPr/>
          <a:lstStyle/>
          <a:p>
            <a:pPr algn="ctr"/>
            <a:r>
              <a:rPr lang="en-IN" dirty="0"/>
              <a:t>Case Study 4 – Part 2:</a:t>
            </a:r>
          </a:p>
        </p:txBody>
      </p:sp>
      <p:graphicFrame>
        <p:nvGraphicFramePr>
          <p:cNvPr id="4" name="Chart 3">
            <a:extLst>
              <a:ext uri="{FF2B5EF4-FFF2-40B4-BE49-F238E27FC236}">
                <a16:creationId xmlns:a16="http://schemas.microsoft.com/office/drawing/2014/main" id="{1E941F75-2123-4033-7C2E-3656D634737D}"/>
              </a:ext>
            </a:extLst>
          </p:cNvPr>
          <p:cNvGraphicFramePr>
            <a:graphicFrameLocks/>
          </p:cNvGraphicFramePr>
          <p:nvPr>
            <p:extLst>
              <p:ext uri="{D42A27DB-BD31-4B8C-83A1-F6EECF244321}">
                <p14:modId xmlns:p14="http://schemas.microsoft.com/office/powerpoint/2010/main" val="1523351913"/>
              </p:ext>
            </p:extLst>
          </p:nvPr>
        </p:nvGraphicFramePr>
        <p:xfrm>
          <a:off x="402772" y="1981200"/>
          <a:ext cx="4680404" cy="262935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475555FF-AC88-D8DB-5B0B-2E94C5C6B25F}"/>
              </a:ext>
            </a:extLst>
          </p:cNvPr>
          <p:cNvGraphicFramePr>
            <a:graphicFrameLocks/>
          </p:cNvGraphicFramePr>
          <p:nvPr>
            <p:extLst>
              <p:ext uri="{D42A27DB-BD31-4B8C-83A1-F6EECF244321}">
                <p14:modId xmlns:p14="http://schemas.microsoft.com/office/powerpoint/2010/main" val="1917492349"/>
              </p:ext>
            </p:extLst>
          </p:nvPr>
        </p:nvGraphicFramePr>
        <p:xfrm>
          <a:off x="5453742" y="1851478"/>
          <a:ext cx="5693229" cy="315504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76079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6E558-991F-9253-E4E2-8CF3970F79F8}"/>
              </a:ext>
            </a:extLst>
          </p:cNvPr>
          <p:cNvSpPr>
            <a:spLocks noGrp="1"/>
          </p:cNvSpPr>
          <p:nvPr>
            <p:ph type="title"/>
          </p:nvPr>
        </p:nvSpPr>
        <p:spPr>
          <a:xfrm>
            <a:off x="838200" y="0"/>
            <a:ext cx="10515600" cy="1325563"/>
          </a:xfrm>
        </p:spPr>
        <p:txBody>
          <a:bodyPr/>
          <a:lstStyle/>
          <a:p>
            <a:pPr algn="ctr"/>
            <a:r>
              <a:rPr lang="en-IN" dirty="0"/>
              <a:t>Case Study 5:</a:t>
            </a:r>
          </a:p>
        </p:txBody>
      </p:sp>
      <p:sp>
        <p:nvSpPr>
          <p:cNvPr id="3" name="TextBox 2">
            <a:extLst>
              <a:ext uri="{FF2B5EF4-FFF2-40B4-BE49-F238E27FC236}">
                <a16:creationId xmlns:a16="http://schemas.microsoft.com/office/drawing/2014/main" id="{855D7993-F840-1175-FF49-7794142B6723}"/>
              </a:ext>
            </a:extLst>
          </p:cNvPr>
          <p:cNvSpPr txBox="1"/>
          <p:nvPr/>
        </p:nvSpPr>
        <p:spPr>
          <a:xfrm>
            <a:off x="1017812" y="5453743"/>
            <a:ext cx="10156371" cy="923330"/>
          </a:xfrm>
          <a:prstGeom prst="rect">
            <a:avLst/>
          </a:prstGeom>
          <a:noFill/>
        </p:spPr>
        <p:txBody>
          <a:bodyPr wrap="square" rtlCol="0">
            <a:spAutoFit/>
          </a:bodyPr>
          <a:lstStyle/>
          <a:p>
            <a:r>
              <a:rPr lang="en-IN" dirty="0"/>
              <a:t>There seems to be heavy usage of Account Transfer and COD in the moths ranging from March to July. While these payment options seem to have a huge leap. PO method is consistent.  And this also happens to be the time around where Credit payments are happening and no where else.</a:t>
            </a:r>
          </a:p>
        </p:txBody>
      </p:sp>
      <p:pic>
        <p:nvPicPr>
          <p:cNvPr id="5" name="Picture 4">
            <a:extLst>
              <a:ext uri="{FF2B5EF4-FFF2-40B4-BE49-F238E27FC236}">
                <a16:creationId xmlns:a16="http://schemas.microsoft.com/office/drawing/2014/main" id="{2C621F42-734E-F23C-F358-72899B162F12}"/>
              </a:ext>
            </a:extLst>
          </p:cNvPr>
          <p:cNvPicPr>
            <a:picLocks noChangeAspect="1"/>
          </p:cNvPicPr>
          <p:nvPr/>
        </p:nvPicPr>
        <p:blipFill>
          <a:blip r:embed="rId2"/>
          <a:stretch>
            <a:fillRect/>
          </a:stretch>
        </p:blipFill>
        <p:spPr>
          <a:xfrm>
            <a:off x="271150" y="1543277"/>
            <a:ext cx="5431350" cy="3194233"/>
          </a:xfrm>
          <a:prstGeom prst="rect">
            <a:avLst/>
          </a:prstGeom>
        </p:spPr>
      </p:pic>
      <p:graphicFrame>
        <p:nvGraphicFramePr>
          <p:cNvPr id="6" name="Chart 5">
            <a:extLst>
              <a:ext uri="{FF2B5EF4-FFF2-40B4-BE49-F238E27FC236}">
                <a16:creationId xmlns:a16="http://schemas.microsoft.com/office/drawing/2014/main" id="{AEDD50E1-713E-22F7-2799-B838F4869B83}"/>
              </a:ext>
            </a:extLst>
          </p:cNvPr>
          <p:cNvGraphicFramePr>
            <a:graphicFrameLocks/>
          </p:cNvGraphicFramePr>
          <p:nvPr>
            <p:extLst>
              <p:ext uri="{D42A27DB-BD31-4B8C-83A1-F6EECF244321}">
                <p14:modId xmlns:p14="http://schemas.microsoft.com/office/powerpoint/2010/main" val="782746283"/>
              </p:ext>
            </p:extLst>
          </p:nvPr>
        </p:nvGraphicFramePr>
        <p:xfrm>
          <a:off x="5963719" y="1469528"/>
          <a:ext cx="5814624" cy="334172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23285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6E558-991F-9253-E4E2-8CF3970F79F8}"/>
              </a:ext>
            </a:extLst>
          </p:cNvPr>
          <p:cNvSpPr>
            <a:spLocks noGrp="1"/>
          </p:cNvSpPr>
          <p:nvPr>
            <p:ph type="title"/>
          </p:nvPr>
        </p:nvSpPr>
        <p:spPr>
          <a:xfrm>
            <a:off x="838200" y="0"/>
            <a:ext cx="10515600" cy="1325563"/>
          </a:xfrm>
        </p:spPr>
        <p:txBody>
          <a:bodyPr/>
          <a:lstStyle/>
          <a:p>
            <a:pPr algn="ctr"/>
            <a:r>
              <a:rPr lang="en-IN" dirty="0"/>
              <a:t>Case Study 6:</a:t>
            </a:r>
          </a:p>
        </p:txBody>
      </p:sp>
      <p:sp>
        <p:nvSpPr>
          <p:cNvPr id="3" name="TextBox 2">
            <a:extLst>
              <a:ext uri="{FF2B5EF4-FFF2-40B4-BE49-F238E27FC236}">
                <a16:creationId xmlns:a16="http://schemas.microsoft.com/office/drawing/2014/main" id="{855D7993-F840-1175-FF49-7794142B6723}"/>
              </a:ext>
            </a:extLst>
          </p:cNvPr>
          <p:cNvSpPr txBox="1"/>
          <p:nvPr/>
        </p:nvSpPr>
        <p:spPr>
          <a:xfrm>
            <a:off x="1017812" y="5453743"/>
            <a:ext cx="10782302" cy="1200329"/>
          </a:xfrm>
          <a:prstGeom prst="rect">
            <a:avLst/>
          </a:prstGeom>
          <a:noFill/>
        </p:spPr>
        <p:txBody>
          <a:bodyPr wrap="square" rtlCol="0">
            <a:spAutoFit/>
          </a:bodyPr>
          <a:lstStyle/>
          <a:p>
            <a:pPr algn="just"/>
            <a:r>
              <a:rPr lang="en-IN" dirty="0"/>
              <a:t>The relationship between Number of Technicians and the Parts Cost seem to be very loosely related. This can be clearly observed in the second pivot table where the increase in the technicians didn’t necessarily increase the Parts Cost. And this can also be verified with the help of Correlation. The correlation value is coming out to be 0.2402 which is closer to 0 meaning very small chance of relationship between the two values.</a:t>
            </a:r>
          </a:p>
        </p:txBody>
      </p:sp>
      <p:pic>
        <p:nvPicPr>
          <p:cNvPr id="7" name="Picture 6">
            <a:extLst>
              <a:ext uri="{FF2B5EF4-FFF2-40B4-BE49-F238E27FC236}">
                <a16:creationId xmlns:a16="http://schemas.microsoft.com/office/drawing/2014/main" id="{A58CD673-71CA-DB7E-64C4-C2C89100BBAC}"/>
              </a:ext>
            </a:extLst>
          </p:cNvPr>
          <p:cNvPicPr>
            <a:picLocks noChangeAspect="1"/>
          </p:cNvPicPr>
          <p:nvPr/>
        </p:nvPicPr>
        <p:blipFill>
          <a:blip r:embed="rId2"/>
          <a:stretch>
            <a:fillRect/>
          </a:stretch>
        </p:blipFill>
        <p:spPr>
          <a:xfrm>
            <a:off x="1017812" y="1659222"/>
            <a:ext cx="5563376" cy="2429214"/>
          </a:xfrm>
          <a:prstGeom prst="rect">
            <a:avLst/>
          </a:prstGeom>
        </p:spPr>
      </p:pic>
      <p:pic>
        <p:nvPicPr>
          <p:cNvPr id="9" name="Picture 8">
            <a:extLst>
              <a:ext uri="{FF2B5EF4-FFF2-40B4-BE49-F238E27FC236}">
                <a16:creationId xmlns:a16="http://schemas.microsoft.com/office/drawing/2014/main" id="{97B76D91-A16B-0584-0A7D-929ED3060814}"/>
              </a:ext>
            </a:extLst>
          </p:cNvPr>
          <p:cNvPicPr>
            <a:picLocks noChangeAspect="1"/>
          </p:cNvPicPr>
          <p:nvPr/>
        </p:nvPicPr>
        <p:blipFill>
          <a:blip r:embed="rId3"/>
          <a:stretch>
            <a:fillRect/>
          </a:stretch>
        </p:blipFill>
        <p:spPr>
          <a:xfrm>
            <a:off x="7168025" y="1749722"/>
            <a:ext cx="3124636" cy="2248214"/>
          </a:xfrm>
          <a:prstGeom prst="rect">
            <a:avLst/>
          </a:prstGeom>
        </p:spPr>
      </p:pic>
    </p:spTree>
    <p:extLst>
      <p:ext uri="{BB962C8B-B14F-4D97-AF65-F5344CB8AC3E}">
        <p14:creationId xmlns:p14="http://schemas.microsoft.com/office/powerpoint/2010/main" val="1860704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6E558-991F-9253-E4E2-8CF3970F79F8}"/>
              </a:ext>
            </a:extLst>
          </p:cNvPr>
          <p:cNvSpPr>
            <a:spLocks noGrp="1"/>
          </p:cNvSpPr>
          <p:nvPr>
            <p:ph type="title"/>
          </p:nvPr>
        </p:nvSpPr>
        <p:spPr>
          <a:xfrm>
            <a:off x="838200" y="0"/>
            <a:ext cx="10515600" cy="1325563"/>
          </a:xfrm>
        </p:spPr>
        <p:txBody>
          <a:bodyPr/>
          <a:lstStyle/>
          <a:p>
            <a:pPr algn="ctr"/>
            <a:r>
              <a:rPr lang="en-IN" dirty="0"/>
              <a:t>Case Study 7:</a:t>
            </a:r>
          </a:p>
        </p:txBody>
      </p:sp>
      <p:sp>
        <p:nvSpPr>
          <p:cNvPr id="3" name="TextBox 2">
            <a:extLst>
              <a:ext uri="{FF2B5EF4-FFF2-40B4-BE49-F238E27FC236}">
                <a16:creationId xmlns:a16="http://schemas.microsoft.com/office/drawing/2014/main" id="{855D7993-F840-1175-FF49-7794142B6723}"/>
              </a:ext>
            </a:extLst>
          </p:cNvPr>
          <p:cNvSpPr txBox="1"/>
          <p:nvPr/>
        </p:nvSpPr>
        <p:spPr>
          <a:xfrm>
            <a:off x="1017812" y="5453743"/>
            <a:ext cx="10156371" cy="646331"/>
          </a:xfrm>
          <a:prstGeom prst="rect">
            <a:avLst/>
          </a:prstGeom>
          <a:noFill/>
        </p:spPr>
        <p:txBody>
          <a:bodyPr wrap="square" rtlCol="0">
            <a:spAutoFit/>
          </a:bodyPr>
          <a:lstStyle/>
          <a:p>
            <a:r>
              <a:rPr lang="en-IN" dirty="0"/>
              <a:t>In the South District the most requested service is Replace and in the Southwest District both Assess and Replace are the most requested services. And in every other District Assess is the most requested service</a:t>
            </a:r>
          </a:p>
        </p:txBody>
      </p:sp>
      <p:pic>
        <p:nvPicPr>
          <p:cNvPr id="7" name="Picture 6">
            <a:extLst>
              <a:ext uri="{FF2B5EF4-FFF2-40B4-BE49-F238E27FC236}">
                <a16:creationId xmlns:a16="http://schemas.microsoft.com/office/drawing/2014/main" id="{CD50E7E8-234B-FB5F-55C6-11705BC2BE6B}"/>
              </a:ext>
            </a:extLst>
          </p:cNvPr>
          <p:cNvPicPr>
            <a:picLocks noChangeAspect="1"/>
          </p:cNvPicPr>
          <p:nvPr/>
        </p:nvPicPr>
        <p:blipFill>
          <a:blip r:embed="rId2"/>
          <a:stretch>
            <a:fillRect/>
          </a:stretch>
        </p:blipFill>
        <p:spPr>
          <a:xfrm>
            <a:off x="2585547" y="1666629"/>
            <a:ext cx="7020905" cy="3524742"/>
          </a:xfrm>
          <a:prstGeom prst="rect">
            <a:avLst/>
          </a:prstGeom>
        </p:spPr>
      </p:pic>
    </p:spTree>
    <p:extLst>
      <p:ext uri="{BB962C8B-B14F-4D97-AF65-F5344CB8AC3E}">
        <p14:creationId xmlns:p14="http://schemas.microsoft.com/office/powerpoint/2010/main" val="362481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TotalTime>
  <Words>378</Words>
  <Application>Microsoft Office PowerPoint</Application>
  <PresentationFormat>Widescreen</PresentationFormat>
  <Paragraphs>21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Excel Final Assessment</vt:lpstr>
      <vt:lpstr>Case Study 1:</vt:lpstr>
      <vt:lpstr>Case Study 2:</vt:lpstr>
      <vt:lpstr>Case Study 3:</vt:lpstr>
      <vt:lpstr>Case Study 4 – Part 1:</vt:lpstr>
      <vt:lpstr>Case Study 4 – Part 2:</vt:lpstr>
      <vt:lpstr>Case Study 5:</vt:lpstr>
      <vt:lpstr>Case Study 6:</vt:lpstr>
      <vt:lpstr>Case Study 7:</vt:lpstr>
      <vt:lpstr>Case Study 8:</vt:lpstr>
      <vt:lpstr>Case Study 9: Dash Board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 Assessment</dc:title>
  <dc:creator>Tarun Teja</dc:creator>
  <cp:lastModifiedBy>Tarun Teja</cp:lastModifiedBy>
  <cp:revision>16</cp:revision>
  <dcterms:created xsi:type="dcterms:W3CDTF">2024-03-27T13:01:21Z</dcterms:created>
  <dcterms:modified xsi:type="dcterms:W3CDTF">2024-04-02T11:15:44Z</dcterms:modified>
</cp:coreProperties>
</file>