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Arimo Bold" panose="020B0604020202020204" charset="0"/>
      <p:regular r:id="rId11"/>
    </p:embeddedFont>
    <p:embeddedFont>
      <p:font typeface="Canva Sans" panose="020B0604020202020204" charset="0"/>
      <p:regular r:id="rId12"/>
    </p:embeddedFont>
    <p:embeddedFont>
      <p:font typeface="Times New Roman Bold" panose="02020803070505020304" pitchFamily="18" charset="0"/>
      <p:regular r:id="rId13"/>
      <p:bold r:id="rId14"/>
    </p:embeddedFont>
    <p:embeddedFont>
      <p:font typeface="Times New Roman" panose="02020603050405020304" pitchFamily="18" charset="0"/>
      <p:regular r:id="rId15"/>
    </p:embeddedFont>
    <p:embeddedFont>
      <p:font typeface="Biski" panose="020B0604020202020204" charset="-34"/>
      <p:regular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nva Sans Bold" panose="020B0604020202020204" charset="0"/>
      <p:regular r:id="rId21"/>
    </p:embeddedFont>
    <p:embeddedFont>
      <p:font typeface="Arimo" panose="020B0604020202020204" charset="0"/>
      <p:regular r:id="rId22"/>
    </p:embeddedFont>
    <p:embeddedFont>
      <p:font typeface="Magnolia Script" panose="020B0604020202020204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30" d="100"/>
          <a:sy n="30" d="100"/>
        </p:scale>
        <p:origin x="1716" y="6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9643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151" b="-9151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593822" y="607953"/>
            <a:ext cx="15159998" cy="2364738"/>
            <a:chOff x="0" y="0"/>
            <a:chExt cx="3992757" cy="62281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992757" cy="622812"/>
            </a:xfrm>
            <a:custGeom>
              <a:avLst/>
              <a:gdLst/>
              <a:ahLst/>
              <a:cxnLst/>
              <a:rect l="l" t="t" r="r" b="b"/>
              <a:pathLst>
                <a:path w="3992757" h="622812">
                  <a:moveTo>
                    <a:pt x="51068" y="0"/>
                  </a:moveTo>
                  <a:lnTo>
                    <a:pt x="3941688" y="0"/>
                  </a:lnTo>
                  <a:cubicBezTo>
                    <a:pt x="3969893" y="0"/>
                    <a:pt x="3992757" y="22864"/>
                    <a:pt x="3992757" y="51068"/>
                  </a:cubicBezTo>
                  <a:lnTo>
                    <a:pt x="3992757" y="571744"/>
                  </a:lnTo>
                  <a:cubicBezTo>
                    <a:pt x="3992757" y="599948"/>
                    <a:pt x="3969893" y="622812"/>
                    <a:pt x="3941688" y="622812"/>
                  </a:cubicBezTo>
                  <a:lnTo>
                    <a:pt x="51068" y="622812"/>
                  </a:lnTo>
                  <a:cubicBezTo>
                    <a:pt x="22864" y="622812"/>
                    <a:pt x="0" y="599948"/>
                    <a:pt x="0" y="571744"/>
                  </a:cubicBezTo>
                  <a:lnTo>
                    <a:pt x="0" y="51068"/>
                  </a:lnTo>
                  <a:cubicBezTo>
                    <a:pt x="0" y="22864"/>
                    <a:pt x="22864" y="0"/>
                    <a:pt x="51068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895350"/>
              <a:ext cx="3992757" cy="15181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2319"/>
                </a:lnSpc>
                <a:spcBef>
                  <a:spcPct val="0"/>
                </a:spcBef>
              </a:pPr>
              <a:endParaRPr lang="en-US" sz="8799" dirty="0" smtClean="0">
                <a:solidFill>
                  <a:srgbClr val="000000"/>
                </a:solidFill>
                <a:latin typeface="Biski"/>
                <a:ea typeface="Biski"/>
                <a:cs typeface="Biski"/>
                <a:sym typeface="Biski"/>
              </a:endParaRPr>
            </a:p>
            <a:p>
              <a:pPr algn="ctr">
                <a:lnSpc>
                  <a:spcPts val="12319"/>
                </a:lnSpc>
                <a:spcBef>
                  <a:spcPct val="0"/>
                </a:spcBef>
              </a:pPr>
              <a:endParaRPr lang="en-US" sz="8799" dirty="0">
                <a:solidFill>
                  <a:srgbClr val="000000"/>
                </a:solidFill>
                <a:latin typeface="Biski"/>
                <a:ea typeface="Biski"/>
                <a:cs typeface="Biski"/>
                <a:sym typeface="Biski"/>
              </a:endParaRPr>
            </a:p>
            <a:p>
              <a:pPr algn="ctr">
                <a:lnSpc>
                  <a:spcPts val="12319"/>
                </a:lnSpc>
                <a:spcBef>
                  <a:spcPct val="0"/>
                </a:spcBef>
              </a:pPr>
              <a:r>
                <a:rPr lang="en-US" sz="8799" dirty="0" smtClean="0">
                  <a:solidFill>
                    <a:srgbClr val="000000"/>
                  </a:solidFill>
                  <a:latin typeface="Biski"/>
                  <a:ea typeface="Biski"/>
                  <a:cs typeface="Biski"/>
                  <a:sym typeface="Biski"/>
                </a:rPr>
                <a:t>Event </a:t>
              </a:r>
              <a:r>
                <a:rPr lang="en-US" sz="8799" dirty="0">
                  <a:solidFill>
                    <a:srgbClr val="000000"/>
                  </a:solidFill>
                  <a:latin typeface="Biski"/>
                  <a:ea typeface="Biski"/>
                  <a:cs typeface="Biski"/>
                  <a:sym typeface="Biski"/>
                </a:rPr>
                <a:t>Ease </a:t>
              </a:r>
            </a:p>
          </p:txBody>
        </p:sp>
      </p:grpSp>
      <p:sp>
        <p:nvSpPr>
          <p:cNvPr id="6" name="Freeform 6"/>
          <p:cNvSpPr/>
          <p:nvPr/>
        </p:nvSpPr>
        <p:spPr>
          <a:xfrm>
            <a:off x="3832987" y="7836787"/>
            <a:ext cx="10057582" cy="1908352"/>
          </a:xfrm>
          <a:custGeom>
            <a:avLst/>
            <a:gdLst/>
            <a:ahLst/>
            <a:cxnLst/>
            <a:rect l="l" t="t" r="r" b="b"/>
            <a:pathLst>
              <a:path w="10057582" h="1908352">
                <a:moveTo>
                  <a:pt x="0" y="0"/>
                </a:moveTo>
                <a:lnTo>
                  <a:pt x="10057583" y="0"/>
                </a:lnTo>
                <a:lnTo>
                  <a:pt x="10057583" y="1908352"/>
                </a:lnTo>
                <a:lnTo>
                  <a:pt x="0" y="19083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17459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464283" y="3555530"/>
            <a:ext cx="15478720" cy="856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ctr">
              <a:lnSpc>
                <a:spcPts val="4759"/>
              </a:lnSpc>
              <a:buAutoNum type="arabicPeriod"/>
            </a:pPr>
            <a:r>
              <a:rPr lang="en-US" sz="3399">
                <a:solidFill>
                  <a:srgbClr val="000000"/>
                </a:solidFill>
                <a:latin typeface="Biski"/>
                <a:ea typeface="Biski"/>
                <a:cs typeface="Biski"/>
                <a:sym typeface="Biski"/>
              </a:rPr>
              <a:t>Aryan Goyal 2. Saumya Barthwal  3. Tarun Yadav  4. Krish Shokeen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27245" y="5891180"/>
            <a:ext cx="16515758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Internal :</a:t>
            </a:r>
            <a:r>
              <a:rPr lang="en-US" sz="5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Dr.Surabhi Shanker</a:t>
            </a:r>
            <a:r>
              <a:rPr lang="en-US" sz="51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841201" y="6816342"/>
            <a:ext cx="14724884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School of Engineering and Technology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053808" y="5076825"/>
            <a:ext cx="5615940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Under supervision of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537392" y="2857344"/>
            <a:ext cx="5750608" cy="5750608"/>
          </a:xfrm>
          <a:custGeom>
            <a:avLst/>
            <a:gdLst/>
            <a:ahLst/>
            <a:cxnLst/>
            <a:rect l="l" t="t" r="r" b="b"/>
            <a:pathLst>
              <a:path w="5750608" h="5750608">
                <a:moveTo>
                  <a:pt x="0" y="0"/>
                </a:moveTo>
                <a:lnTo>
                  <a:pt x="5750608" y="0"/>
                </a:lnTo>
                <a:lnTo>
                  <a:pt x="5750608" y="5750608"/>
                </a:lnTo>
                <a:lnTo>
                  <a:pt x="0" y="57506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190500"/>
            <a:ext cx="18288000" cy="1025236"/>
            <a:chOff x="0" y="0"/>
            <a:chExt cx="8824618" cy="32019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824618" cy="320194"/>
            </a:xfrm>
            <a:custGeom>
              <a:avLst/>
              <a:gdLst/>
              <a:ahLst/>
              <a:cxnLst/>
              <a:rect l="l" t="t" r="r" b="b"/>
              <a:pathLst>
                <a:path w="8824618" h="320194">
                  <a:moveTo>
                    <a:pt x="11784" y="0"/>
                  </a:moveTo>
                  <a:lnTo>
                    <a:pt x="8812834" y="0"/>
                  </a:lnTo>
                  <a:cubicBezTo>
                    <a:pt x="8819342" y="0"/>
                    <a:pt x="8824618" y="5276"/>
                    <a:pt x="8824618" y="11784"/>
                  </a:cubicBezTo>
                  <a:lnTo>
                    <a:pt x="8824618" y="308410"/>
                  </a:lnTo>
                  <a:cubicBezTo>
                    <a:pt x="8824618" y="314918"/>
                    <a:pt x="8819342" y="320194"/>
                    <a:pt x="8812834" y="320194"/>
                  </a:cubicBezTo>
                  <a:lnTo>
                    <a:pt x="11784" y="320194"/>
                  </a:lnTo>
                  <a:cubicBezTo>
                    <a:pt x="5276" y="320194"/>
                    <a:pt x="0" y="314918"/>
                    <a:pt x="0" y="308410"/>
                  </a:cubicBezTo>
                  <a:lnTo>
                    <a:pt x="0" y="11784"/>
                  </a:lnTo>
                  <a:cubicBezTo>
                    <a:pt x="0" y="5276"/>
                    <a:pt x="5276" y="0"/>
                    <a:pt x="1178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04775"/>
              <a:ext cx="8824618" cy="4249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7139"/>
                </a:lnSpc>
              </a:pPr>
              <a:r>
                <a:rPr lang="en-US" sz="5099" b="1">
                  <a:solidFill>
                    <a:srgbClr val="FF3131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Introduction</a:t>
              </a: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228600" y="1302894"/>
            <a:ext cx="13487400" cy="629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9"/>
              </a:lnSpc>
            </a:pPr>
            <a:r>
              <a:rPr lang="en-US" sz="3699">
                <a:solidFill>
                  <a:srgbClr val="000000"/>
                </a:solidFill>
                <a:latin typeface="Magnolia Script"/>
                <a:ea typeface="Magnolia Script"/>
                <a:cs typeface="Magnolia Script"/>
                <a:sym typeface="Magnolia Script"/>
              </a:rPr>
              <a:t>Title: EventEase – Simplifying Event Planning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87645" y="2010448"/>
            <a:ext cx="12969310" cy="7448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2" lvl="1" indent="-323851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EventEase is a one-stop platform designed to make event planning effortless and efficient. 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647702" lvl="1" indent="-323851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It connects users with professional event managers for weddings, parties, and large gatherings.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647702" lvl="1" indent="-323851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Offers a curated selection of experienced event managers tailored to meet unique needs of wedding,parties in the users loaction.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647702" lvl="1" indent="-323851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Aims to streamline the event booking process, saving time and effort for users.</a:t>
            </a:r>
          </a:p>
          <a:p>
            <a:pPr algn="l">
              <a:lnSpc>
                <a:spcPts val="4200"/>
              </a:lnSpc>
            </a:pPr>
            <a:endParaRPr lang="en-US" sz="300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647702" lvl="1" indent="-323851" algn="l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Combines technology and convenience to enhance event experiences.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28600" y="9450301"/>
            <a:ext cx="5748944" cy="6946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60"/>
              </a:lnSpc>
            </a:pPr>
            <a:r>
              <a:rPr lang="en-US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1.Aryan Goyal 2.Saumya Barthwal 3. Tarun Yadav </a:t>
            </a:r>
          </a:p>
          <a:p>
            <a:pPr algn="ctr">
              <a:lnSpc>
                <a:spcPts val="2660"/>
              </a:lnSpc>
            </a:pPr>
            <a:r>
              <a:rPr lang="en-US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Krish Shokeen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508076" y="9393151"/>
            <a:ext cx="2103120" cy="662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Event Ease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4945454" y="9393151"/>
            <a:ext cx="1798320" cy="662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ENSI 152</a:t>
            </a:r>
          </a:p>
        </p:txBody>
      </p:sp>
      <p:sp>
        <p:nvSpPr>
          <p:cNvPr id="11" name="AutoShape 11"/>
          <p:cNvSpPr/>
          <p:nvPr/>
        </p:nvSpPr>
        <p:spPr>
          <a:xfrm>
            <a:off x="0" y="1215736"/>
            <a:ext cx="1828800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" y="192232"/>
            <a:ext cx="18288001" cy="1215736"/>
            <a:chOff x="0" y="0"/>
            <a:chExt cx="8824618" cy="32019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824618" cy="320194"/>
            </a:xfrm>
            <a:custGeom>
              <a:avLst/>
              <a:gdLst/>
              <a:ahLst/>
              <a:cxnLst/>
              <a:rect l="l" t="t" r="r" b="b"/>
              <a:pathLst>
                <a:path w="8824618" h="320194">
                  <a:moveTo>
                    <a:pt x="11784" y="0"/>
                  </a:moveTo>
                  <a:lnTo>
                    <a:pt x="8812834" y="0"/>
                  </a:lnTo>
                  <a:cubicBezTo>
                    <a:pt x="8819342" y="0"/>
                    <a:pt x="8824618" y="5276"/>
                    <a:pt x="8824618" y="11784"/>
                  </a:cubicBezTo>
                  <a:lnTo>
                    <a:pt x="8824618" y="308410"/>
                  </a:lnTo>
                  <a:cubicBezTo>
                    <a:pt x="8824618" y="314918"/>
                    <a:pt x="8819342" y="320194"/>
                    <a:pt x="8812834" y="320194"/>
                  </a:cubicBezTo>
                  <a:lnTo>
                    <a:pt x="11784" y="320194"/>
                  </a:lnTo>
                  <a:cubicBezTo>
                    <a:pt x="5276" y="320194"/>
                    <a:pt x="0" y="314918"/>
                    <a:pt x="0" y="308410"/>
                  </a:cubicBezTo>
                  <a:lnTo>
                    <a:pt x="0" y="11784"/>
                  </a:lnTo>
                  <a:cubicBezTo>
                    <a:pt x="0" y="5276"/>
                    <a:pt x="5276" y="0"/>
                    <a:pt x="1178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04775"/>
              <a:ext cx="8824618" cy="4249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7139"/>
                </a:lnSpc>
              </a:pPr>
              <a:r>
                <a:rPr lang="en-US" sz="5099" b="1">
                  <a:solidFill>
                    <a:srgbClr val="FF3131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Problem Statment: </a:t>
              </a:r>
            </a:p>
          </p:txBody>
        </p:sp>
      </p:grpSp>
      <p:sp>
        <p:nvSpPr>
          <p:cNvPr id="5" name="Freeform 5"/>
          <p:cNvSpPr/>
          <p:nvPr/>
        </p:nvSpPr>
        <p:spPr>
          <a:xfrm>
            <a:off x="11277922" y="4918970"/>
            <a:ext cx="6812074" cy="5617412"/>
          </a:xfrm>
          <a:custGeom>
            <a:avLst/>
            <a:gdLst/>
            <a:ahLst/>
            <a:cxnLst/>
            <a:rect l="l" t="t" r="r" b="b"/>
            <a:pathLst>
              <a:path w="6812074" h="5617412">
                <a:moveTo>
                  <a:pt x="0" y="0"/>
                </a:moveTo>
                <a:lnTo>
                  <a:pt x="6812074" y="0"/>
                </a:lnTo>
                <a:lnTo>
                  <a:pt x="6812074" y="5617412"/>
                </a:lnTo>
                <a:lnTo>
                  <a:pt x="0" y="56174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8837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28600" y="1767688"/>
            <a:ext cx="12811634" cy="73419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38360" lvl="1" indent="-319180" algn="just">
              <a:lnSpc>
                <a:spcPts val="4139"/>
              </a:lnSpc>
              <a:buFont typeface="Arial"/>
              <a:buChar char="•"/>
            </a:pPr>
            <a:r>
              <a:rPr lang="en-US" sz="2956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Finding and booking event planners for weddings, parties, and large gatherings is often unorganized and inefficient.</a:t>
            </a:r>
          </a:p>
          <a:p>
            <a:pPr algn="just">
              <a:lnSpc>
                <a:spcPts val="4139"/>
              </a:lnSpc>
            </a:pPr>
            <a:endParaRPr lang="en-US" sz="2956" b="1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marL="638360" lvl="1" indent="-319180" algn="just">
              <a:lnSpc>
                <a:spcPts val="4139"/>
              </a:lnSpc>
              <a:buFont typeface="Arial"/>
              <a:buChar char="•"/>
            </a:pPr>
            <a:r>
              <a:rPr lang="en-US" sz="2956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Users lack a single platform that connects them with trusted event managers .</a:t>
            </a:r>
          </a:p>
          <a:p>
            <a:pPr algn="just">
              <a:lnSpc>
                <a:spcPts val="4139"/>
              </a:lnSpc>
            </a:pPr>
            <a:endParaRPr lang="en-US" sz="2956" b="1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marL="638360" lvl="1" indent="-319180" algn="just">
              <a:lnSpc>
                <a:spcPts val="4139"/>
              </a:lnSpc>
              <a:buFont typeface="Arial"/>
              <a:buChar char="•"/>
            </a:pPr>
            <a:r>
              <a:rPr lang="en-US" sz="2956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Event organizers struggle to gain visibility and reach potential clients.</a:t>
            </a:r>
          </a:p>
          <a:p>
            <a:pPr algn="just">
              <a:lnSpc>
                <a:spcPts val="4139"/>
              </a:lnSpc>
            </a:pPr>
            <a:endParaRPr lang="en-US" sz="2956" b="1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marL="638360" lvl="1" indent="-319180" algn="just">
              <a:lnSpc>
                <a:spcPts val="4139"/>
              </a:lnSpc>
              <a:buFont typeface="Arial"/>
              <a:buChar char="•"/>
            </a:pPr>
            <a:r>
              <a:rPr lang="en-US" sz="2956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Users often face challenges in understanding the pricing ,services and reviews of event planners leading to uncertainty and mistrust in selection progress.</a:t>
            </a:r>
          </a:p>
          <a:p>
            <a:pPr algn="just">
              <a:lnSpc>
                <a:spcPts val="4139"/>
              </a:lnSpc>
            </a:pPr>
            <a:endParaRPr lang="en-US" sz="2956" b="1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just">
              <a:lnSpc>
                <a:spcPts val="4139"/>
              </a:lnSpc>
            </a:pPr>
            <a:endParaRPr lang="en-US" sz="2956" b="1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7" name="AutoShape 7"/>
          <p:cNvSpPr/>
          <p:nvPr/>
        </p:nvSpPr>
        <p:spPr>
          <a:xfrm flipV="1">
            <a:off x="0" y="1283276"/>
            <a:ext cx="18288000" cy="111357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TextBox 8"/>
          <p:cNvSpPr txBox="1"/>
          <p:nvPr/>
        </p:nvSpPr>
        <p:spPr>
          <a:xfrm>
            <a:off x="228600" y="9450301"/>
            <a:ext cx="5748944" cy="6946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60"/>
              </a:lnSpc>
            </a:pPr>
            <a:r>
              <a:rPr lang="en-US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1.Aryan Goyal 2.Saumya Barthwal 3. Tarun Yadav </a:t>
            </a:r>
          </a:p>
          <a:p>
            <a:pPr algn="ctr">
              <a:lnSpc>
                <a:spcPts val="2660"/>
              </a:lnSpc>
            </a:pPr>
            <a:r>
              <a:rPr lang="en-US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Krish Shokeen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093422" y="9482685"/>
            <a:ext cx="2101155" cy="647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Event Ease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4049246" y="9393151"/>
            <a:ext cx="1803499" cy="647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ENSI 152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215736"/>
            <a:chOff x="0" y="0"/>
            <a:chExt cx="8824618" cy="32019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824618" cy="320194"/>
            </a:xfrm>
            <a:custGeom>
              <a:avLst/>
              <a:gdLst/>
              <a:ahLst/>
              <a:cxnLst/>
              <a:rect l="l" t="t" r="r" b="b"/>
              <a:pathLst>
                <a:path w="8824618" h="320194">
                  <a:moveTo>
                    <a:pt x="11784" y="0"/>
                  </a:moveTo>
                  <a:lnTo>
                    <a:pt x="8812834" y="0"/>
                  </a:lnTo>
                  <a:cubicBezTo>
                    <a:pt x="8819342" y="0"/>
                    <a:pt x="8824618" y="5276"/>
                    <a:pt x="8824618" y="11784"/>
                  </a:cubicBezTo>
                  <a:lnTo>
                    <a:pt x="8824618" y="308410"/>
                  </a:lnTo>
                  <a:cubicBezTo>
                    <a:pt x="8824618" y="314918"/>
                    <a:pt x="8819342" y="320194"/>
                    <a:pt x="8812834" y="320194"/>
                  </a:cubicBezTo>
                  <a:lnTo>
                    <a:pt x="11784" y="320194"/>
                  </a:lnTo>
                  <a:cubicBezTo>
                    <a:pt x="5276" y="320194"/>
                    <a:pt x="0" y="314918"/>
                    <a:pt x="0" y="308410"/>
                  </a:cubicBezTo>
                  <a:lnTo>
                    <a:pt x="0" y="11784"/>
                  </a:lnTo>
                  <a:cubicBezTo>
                    <a:pt x="0" y="5276"/>
                    <a:pt x="5276" y="0"/>
                    <a:pt x="1178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04775"/>
              <a:ext cx="8824618" cy="4249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7139"/>
                </a:lnSpc>
              </a:pPr>
              <a:r>
                <a:rPr lang="en-US" sz="5099">
                  <a:solidFill>
                    <a:srgbClr val="FF3131"/>
                  </a:solidFill>
                  <a:latin typeface="Canva Sans"/>
                  <a:ea typeface="Canva Sans"/>
                  <a:cs typeface="Canva Sans"/>
                  <a:sym typeface="Canva Sans"/>
                </a:rPr>
                <a:t>objectives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2399" y="0"/>
            <a:ext cx="18135601" cy="1215736"/>
            <a:chOff x="0" y="0"/>
            <a:chExt cx="8824618" cy="32019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824618" cy="320194"/>
            </a:xfrm>
            <a:custGeom>
              <a:avLst/>
              <a:gdLst/>
              <a:ahLst/>
              <a:cxnLst/>
              <a:rect l="l" t="t" r="r" b="b"/>
              <a:pathLst>
                <a:path w="8824618" h="320194">
                  <a:moveTo>
                    <a:pt x="11784" y="0"/>
                  </a:moveTo>
                  <a:lnTo>
                    <a:pt x="8812834" y="0"/>
                  </a:lnTo>
                  <a:cubicBezTo>
                    <a:pt x="8819342" y="0"/>
                    <a:pt x="8824618" y="5276"/>
                    <a:pt x="8824618" y="11784"/>
                  </a:cubicBezTo>
                  <a:lnTo>
                    <a:pt x="8824618" y="308410"/>
                  </a:lnTo>
                  <a:cubicBezTo>
                    <a:pt x="8824618" y="314918"/>
                    <a:pt x="8819342" y="320194"/>
                    <a:pt x="8812834" y="320194"/>
                  </a:cubicBezTo>
                  <a:lnTo>
                    <a:pt x="11784" y="320194"/>
                  </a:lnTo>
                  <a:cubicBezTo>
                    <a:pt x="5276" y="320194"/>
                    <a:pt x="0" y="314918"/>
                    <a:pt x="0" y="308410"/>
                  </a:cubicBezTo>
                  <a:lnTo>
                    <a:pt x="0" y="11784"/>
                  </a:lnTo>
                  <a:cubicBezTo>
                    <a:pt x="0" y="5276"/>
                    <a:pt x="5276" y="0"/>
                    <a:pt x="1178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104775"/>
              <a:ext cx="8824618" cy="4249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7139"/>
                </a:lnSpc>
              </a:pPr>
              <a:r>
                <a:rPr lang="en-US" sz="5099" b="1">
                  <a:solidFill>
                    <a:srgbClr val="FF3131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Objectives </a:t>
              </a:r>
            </a:p>
          </p:txBody>
        </p:sp>
      </p:grpSp>
      <p:sp>
        <p:nvSpPr>
          <p:cNvPr id="8" name="AutoShape 8"/>
          <p:cNvSpPr/>
          <p:nvPr/>
        </p:nvSpPr>
        <p:spPr>
          <a:xfrm>
            <a:off x="0" y="1196686"/>
            <a:ext cx="18288000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Freeform 9"/>
          <p:cNvSpPr/>
          <p:nvPr/>
        </p:nvSpPr>
        <p:spPr>
          <a:xfrm>
            <a:off x="10068435" y="4461597"/>
            <a:ext cx="8219565" cy="5825403"/>
          </a:xfrm>
          <a:custGeom>
            <a:avLst/>
            <a:gdLst/>
            <a:ahLst/>
            <a:cxnLst/>
            <a:rect l="l" t="t" r="r" b="b"/>
            <a:pathLst>
              <a:path w="8219565" h="5825403">
                <a:moveTo>
                  <a:pt x="0" y="0"/>
                </a:moveTo>
                <a:lnTo>
                  <a:pt x="8219565" y="0"/>
                </a:lnTo>
                <a:lnTo>
                  <a:pt x="8219565" y="5825403"/>
                </a:lnTo>
                <a:lnTo>
                  <a:pt x="0" y="58254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375"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0" y="1443793"/>
            <a:ext cx="12122273" cy="66478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Transparency and Trust:  </a:t>
            </a: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Offer clear information on pricing, services, and reviews to build trust and help users make informed decisions.</a:t>
            </a:r>
          </a:p>
          <a:p>
            <a:pPr algn="l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Enhanced Visibility for Event Organizers:</a:t>
            </a: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Provide event organizers with a platform to showcase their services, gain visibility, and reach potential clients.</a:t>
            </a:r>
          </a:p>
          <a:p>
            <a:pPr algn="l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Location-Based Solutions:</a:t>
            </a: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Deliver seamless, location-based event planning services to cater to users' specific needs.</a:t>
            </a:r>
          </a:p>
          <a:p>
            <a:pPr algn="l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75132" y="9286874"/>
            <a:ext cx="5368379" cy="6946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1.Aryan Goyal 2.Saumya Barthwal 3. Tarun Yadav </a:t>
            </a:r>
          </a:p>
          <a:p>
            <a:pPr algn="ctr">
              <a:lnSpc>
                <a:spcPts val="2660"/>
              </a:lnSpc>
              <a:spcBef>
                <a:spcPct val="0"/>
              </a:spcBef>
            </a:pPr>
            <a:r>
              <a:rPr lang="en-US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Krish Shokeen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762472" y="9334498"/>
            <a:ext cx="2101155" cy="647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Event Ease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276468" y="9334498"/>
            <a:ext cx="1803499" cy="647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ENSI 152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54" y="173182"/>
            <a:ext cx="11890041" cy="1091045"/>
            <a:chOff x="0" y="0"/>
            <a:chExt cx="3131533" cy="28735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131533" cy="287354"/>
            </a:xfrm>
            <a:custGeom>
              <a:avLst/>
              <a:gdLst/>
              <a:ahLst/>
              <a:cxnLst/>
              <a:rect l="l" t="t" r="r" b="b"/>
              <a:pathLst>
                <a:path w="3131533" h="287354">
                  <a:moveTo>
                    <a:pt x="33207" y="0"/>
                  </a:moveTo>
                  <a:lnTo>
                    <a:pt x="3098326" y="0"/>
                  </a:lnTo>
                  <a:cubicBezTo>
                    <a:pt x="3107133" y="0"/>
                    <a:pt x="3115579" y="3499"/>
                    <a:pt x="3121807" y="9726"/>
                  </a:cubicBezTo>
                  <a:cubicBezTo>
                    <a:pt x="3128035" y="15954"/>
                    <a:pt x="3131533" y="24400"/>
                    <a:pt x="3131533" y="33207"/>
                  </a:cubicBezTo>
                  <a:lnTo>
                    <a:pt x="3131533" y="254146"/>
                  </a:lnTo>
                  <a:cubicBezTo>
                    <a:pt x="3131533" y="272486"/>
                    <a:pt x="3116666" y="287354"/>
                    <a:pt x="3098326" y="287354"/>
                  </a:cubicBezTo>
                  <a:lnTo>
                    <a:pt x="33207" y="287354"/>
                  </a:lnTo>
                  <a:cubicBezTo>
                    <a:pt x="14867" y="287354"/>
                    <a:pt x="0" y="272486"/>
                    <a:pt x="0" y="254146"/>
                  </a:cubicBezTo>
                  <a:lnTo>
                    <a:pt x="0" y="33207"/>
                  </a:lnTo>
                  <a:cubicBezTo>
                    <a:pt x="0" y="14867"/>
                    <a:pt x="14867" y="0"/>
                    <a:pt x="3320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76200"/>
              <a:ext cx="3131533" cy="3635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6299"/>
                </a:lnSpc>
              </a:pPr>
              <a:r>
                <a:rPr lang="en-US" sz="4499" b="1" u="sng" dirty="0">
                  <a:solidFill>
                    <a:srgbClr val="FF3131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Methodology, Tools and </a:t>
              </a:r>
              <a:r>
                <a:rPr lang="en-US" sz="4499" b="1" dirty="0">
                  <a:solidFill>
                    <a:srgbClr val="FF3131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Techniques</a:t>
              </a:r>
            </a:p>
          </p:txBody>
        </p:sp>
      </p:grpSp>
      <p:graphicFrame>
        <p:nvGraphicFramePr>
          <p:cNvPr id="5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370981"/>
              </p:ext>
            </p:extLst>
          </p:nvPr>
        </p:nvGraphicFramePr>
        <p:xfrm>
          <a:off x="132866" y="1831194"/>
          <a:ext cx="16282555" cy="7508587"/>
        </p:xfrm>
        <a:graphic>
          <a:graphicData uri="http://schemas.openxmlformats.org/drawingml/2006/table">
            <a:tbl>
              <a:tblPr/>
              <a:tblGrid>
                <a:gridCol w="502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9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56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54743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26769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BD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81554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In-memory data storage and dynamic filtering using array methods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F4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5521">
                <a:tc>
                  <a:txBody>
                    <a:bodyPr/>
                    <a:lstStyle/>
                    <a:p>
                      <a:pPr algn="ctr">
                        <a:lnSpc>
                          <a:spcPts val="4619"/>
                        </a:lnSpc>
                        <a:defRPr/>
                      </a:pPr>
                      <a:r>
                        <a:rPr lang="en-US" sz="32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Design 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BD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Figma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BD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399" b="1" dirty="0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To create  a clean and minimal layout  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B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6"/>
          <p:cNvSpPr txBox="1"/>
          <p:nvPr/>
        </p:nvSpPr>
        <p:spPr>
          <a:xfrm>
            <a:off x="1028700" y="2186760"/>
            <a:ext cx="2909455" cy="662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1">
                <a:solidFill>
                  <a:srgbClr val="004AAD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Category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515966" y="2186760"/>
            <a:ext cx="2078182" cy="662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1">
                <a:solidFill>
                  <a:srgbClr val="004AAD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Tools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396292" y="1872557"/>
            <a:ext cx="2722418" cy="662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1">
                <a:solidFill>
                  <a:srgbClr val="004AAD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Techniques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57102" y="4320482"/>
            <a:ext cx="4091940" cy="647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Frontend &amp; Backend 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944466" y="3959186"/>
            <a:ext cx="4260273" cy="988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HTML, CSS, JavaScript</a:t>
            </a:r>
          </a:p>
          <a:p>
            <a:pPr algn="just"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795289" y="4083195"/>
            <a:ext cx="4506191" cy="988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80"/>
              </a:lnSpc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Interface , Handling requests, routes&amp; APIs 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27933" y="5839286"/>
            <a:ext cx="2045970" cy="647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</a:t>
            </a:r>
          </a:p>
        </p:txBody>
      </p:sp>
      <p:sp>
        <p:nvSpPr>
          <p:cNvPr id="13" name="AutoShape 13"/>
          <p:cNvSpPr/>
          <p:nvPr/>
        </p:nvSpPr>
        <p:spPr>
          <a:xfrm flipV="1">
            <a:off x="-554" y="1283276"/>
            <a:ext cx="18288554" cy="22313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TextBox 14"/>
          <p:cNvSpPr txBox="1"/>
          <p:nvPr/>
        </p:nvSpPr>
        <p:spPr>
          <a:xfrm>
            <a:off x="6515966" y="5901834"/>
            <a:ext cx="2741368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Javascript Array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28600" y="9450301"/>
            <a:ext cx="5748944" cy="6946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60"/>
              </a:lnSpc>
            </a:pPr>
            <a:r>
              <a:rPr lang="en-US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1.Aryan Goyal 2.Saumya Barthwal 3. Tarun Yadav </a:t>
            </a:r>
          </a:p>
          <a:p>
            <a:pPr algn="ctr">
              <a:lnSpc>
                <a:spcPts val="2660"/>
              </a:lnSpc>
            </a:pPr>
            <a:r>
              <a:rPr lang="en-US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Krish Shokeen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8092440" y="9393151"/>
            <a:ext cx="2103120" cy="662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Event Ease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4571381" y="9393151"/>
            <a:ext cx="1798320" cy="662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ENSI 152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266700"/>
            <a:ext cx="18287882" cy="1020600"/>
            <a:chOff x="0" y="0"/>
            <a:chExt cx="8824618" cy="32019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824618" cy="320194"/>
            </a:xfrm>
            <a:custGeom>
              <a:avLst/>
              <a:gdLst/>
              <a:ahLst/>
              <a:cxnLst/>
              <a:rect l="l" t="t" r="r" b="b"/>
              <a:pathLst>
                <a:path w="8824618" h="320194">
                  <a:moveTo>
                    <a:pt x="11784" y="0"/>
                  </a:moveTo>
                  <a:lnTo>
                    <a:pt x="8812834" y="0"/>
                  </a:lnTo>
                  <a:cubicBezTo>
                    <a:pt x="8819342" y="0"/>
                    <a:pt x="8824618" y="5276"/>
                    <a:pt x="8824618" y="11784"/>
                  </a:cubicBezTo>
                  <a:lnTo>
                    <a:pt x="8824618" y="308410"/>
                  </a:lnTo>
                  <a:cubicBezTo>
                    <a:pt x="8824618" y="314918"/>
                    <a:pt x="8819342" y="320194"/>
                    <a:pt x="8812834" y="320194"/>
                  </a:cubicBezTo>
                  <a:lnTo>
                    <a:pt x="11784" y="320194"/>
                  </a:lnTo>
                  <a:cubicBezTo>
                    <a:pt x="5276" y="320194"/>
                    <a:pt x="0" y="314918"/>
                    <a:pt x="0" y="308410"/>
                  </a:cubicBezTo>
                  <a:lnTo>
                    <a:pt x="0" y="11784"/>
                  </a:lnTo>
                  <a:cubicBezTo>
                    <a:pt x="0" y="5276"/>
                    <a:pt x="5276" y="0"/>
                    <a:pt x="11784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04775"/>
              <a:ext cx="8824618" cy="4249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7139"/>
                </a:lnSpc>
              </a:pPr>
              <a:r>
                <a:rPr lang="en-US" sz="5099" b="1" dirty="0" smtClean="0">
                  <a:solidFill>
                    <a:srgbClr val="FF3131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 </a:t>
              </a:r>
              <a:r>
                <a:rPr lang="en-US" sz="5099" b="1" dirty="0">
                  <a:solidFill>
                    <a:srgbClr val="FF3131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Future Scope</a:t>
              </a:r>
            </a:p>
          </p:txBody>
        </p:sp>
      </p:grpSp>
      <p:graphicFrame>
        <p:nvGraphicFramePr>
          <p:cNvPr id="5" name="Table 5"/>
          <p:cNvGraphicFramePr>
            <a:graphicFrameLocks noGrp="1"/>
          </p:cNvGraphicFramePr>
          <p:nvPr/>
        </p:nvGraphicFramePr>
        <p:xfrm>
          <a:off x="1028700" y="1207336"/>
          <a:ext cx="14568054" cy="5354992"/>
        </p:xfrm>
        <a:graphic>
          <a:graphicData uri="http://schemas.openxmlformats.org/drawingml/2006/table">
            <a:tbl>
              <a:tblPr/>
              <a:tblGrid>
                <a:gridCol w="2462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68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8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31940"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6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1526">
                <a:tc>
                  <a:txBody>
                    <a:bodyPr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1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Mobile</a:t>
                      </a:r>
                      <a:endParaRPr lang="en-US" sz="1100"/>
                    </a:p>
                    <a:p>
                      <a:pPr algn="l">
                        <a:lnSpc>
                          <a:spcPts val="3640"/>
                        </a:lnSpc>
                      </a:pPr>
                      <a:r>
                        <a:rPr lang="en-US" sz="2600" b="1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Friendly Experience </a:t>
                      </a:r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 dirty="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Develop a fully responsive design for mobile devices to ensure smooth access across all screens.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500"/>
                        </a:lnSpc>
                        <a:defRPr/>
                      </a:pPr>
                      <a:r>
                        <a:rPr lang="en-US" sz="25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Enhances accessibility and user engagement, allowing planning on-the-go.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11526">
                <a:tc>
                  <a:txBody>
                    <a:bodyPr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1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Live Chat Support with AI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 dirty="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Implement an AI-powered real-time </a:t>
                      </a:r>
                      <a:r>
                        <a:rPr lang="en-US" sz="2399" dirty="0" err="1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chatbot</a:t>
                      </a:r>
                      <a:r>
                        <a:rPr lang="en-US" sz="2399" dirty="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to provide instant assistance and    guide users.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 dirty="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Improves user satisfaction by offering fast, interactive, and intelligent support.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AutoShape 6"/>
          <p:cNvSpPr/>
          <p:nvPr/>
        </p:nvSpPr>
        <p:spPr>
          <a:xfrm>
            <a:off x="0" y="876300"/>
            <a:ext cx="18287882" cy="1333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aphicFrame>
        <p:nvGraphicFramePr>
          <p:cNvPr id="7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792384"/>
              </p:ext>
            </p:extLst>
          </p:nvPr>
        </p:nvGraphicFramePr>
        <p:xfrm>
          <a:off x="1028700" y="6466584"/>
          <a:ext cx="14568054" cy="3280326"/>
        </p:xfrm>
        <a:graphic>
          <a:graphicData uri="http://schemas.openxmlformats.org/drawingml/2006/table">
            <a:tbl>
              <a:tblPr/>
              <a:tblGrid>
                <a:gridCol w="2458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8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202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32626">
                <a:tc>
                  <a:txBody>
                    <a:bodyPr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 b="1">
                          <a:solidFill>
                            <a:srgbClr val="000000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Event Planner Verification System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DCD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Add a verification badge system for trusted event planners based on performance and reviews.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 dirty="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Builds user trust and increases platform credibility by highlighting top-quality service providers.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3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90"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 dirty="0"/>
                    </a:p>
                  </a:txBody>
                  <a:tcPr marL="190500" marR="190500" marT="190500" marB="190500" anchor="ctr">
                    <a:lnL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FF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8"/>
          <p:cNvSpPr txBox="1"/>
          <p:nvPr/>
        </p:nvSpPr>
        <p:spPr>
          <a:xfrm>
            <a:off x="1028700" y="1277274"/>
            <a:ext cx="2244436" cy="647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917373" y="1277274"/>
            <a:ext cx="3657600" cy="647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Expected Outcomes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393382" y="1277274"/>
            <a:ext cx="1310640" cy="647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Impact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12181" y="1436687"/>
            <a:ext cx="3909060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4AA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Challenges: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19010" y="2542857"/>
            <a:ext cx="15042131" cy="22237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74" lvl="1" indent="-345437" algn="l">
              <a:lnSpc>
                <a:spcPts val="4479"/>
              </a:lnSpc>
              <a:buFont typeface="Arial"/>
              <a:buChar char="•"/>
            </a:pPr>
            <a:r>
              <a:rPr lang="en-US" sz="31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User Trust &amp; Reliability – </a:t>
            </a:r>
            <a:r>
              <a:rPr lang="en-US" sz="3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Ensuring event planners listed on the platform are credible and verified</a:t>
            </a:r>
          </a:p>
          <a:p>
            <a:pPr marL="690874" lvl="1" indent="-345437" algn="l">
              <a:lnSpc>
                <a:spcPts val="4479"/>
              </a:lnSpc>
              <a:buFont typeface="Arial"/>
              <a:buChar char="•"/>
            </a:pPr>
            <a:r>
              <a:rPr lang="en-US" sz="31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Scalability &amp; Performance</a:t>
            </a:r>
            <a:r>
              <a:rPr lang="en-US" sz="3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– Managing high traffic efficiently</a:t>
            </a:r>
          </a:p>
          <a:p>
            <a:pPr algn="l">
              <a:lnSpc>
                <a:spcPts val="4479"/>
              </a:lnSpc>
              <a:spcBef>
                <a:spcPct val="0"/>
              </a:spcBef>
            </a:pPr>
            <a:endParaRPr lang="en-US" sz="31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9139238" y="4652327"/>
            <a:ext cx="9525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endParaRPr/>
          </a:p>
        </p:txBody>
      </p:sp>
      <p:sp>
        <p:nvSpPr>
          <p:cNvPr id="5" name="TextBox 5"/>
          <p:cNvSpPr txBox="1"/>
          <p:nvPr/>
        </p:nvSpPr>
        <p:spPr>
          <a:xfrm>
            <a:off x="704153" y="4652327"/>
            <a:ext cx="3997079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4AA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Limitations: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9010" y="5758498"/>
            <a:ext cx="14920547" cy="39808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72" lvl="1" indent="-345436" algn="l">
              <a:lnSpc>
                <a:spcPts val="4479"/>
              </a:lnSpc>
              <a:buFont typeface="Arial"/>
              <a:buChar char="•"/>
            </a:pPr>
            <a:r>
              <a:rPr lang="en-US" sz="31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Dependence on Third-Party Vendors </a:t>
            </a:r>
            <a:r>
              <a:rPr lang="en-US" sz="3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– Availability of event planners and vendors may vary</a:t>
            </a:r>
          </a:p>
          <a:p>
            <a:pPr marL="690872" lvl="1" indent="-345436" algn="l">
              <a:lnSpc>
                <a:spcPts val="4479"/>
              </a:lnSpc>
              <a:buFont typeface="Arial"/>
              <a:buChar char="•"/>
            </a:pPr>
            <a:r>
              <a:rPr lang="en-US" sz="31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Location Restrictions</a:t>
            </a:r>
            <a:r>
              <a:rPr lang="en-US" sz="3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– Services may initially be limited to specific regions.</a:t>
            </a:r>
          </a:p>
          <a:p>
            <a:pPr marL="690872" lvl="1" indent="-345436" algn="l">
              <a:lnSpc>
                <a:spcPts val="4479"/>
              </a:lnSpc>
              <a:buFont typeface="Arial"/>
              <a:buChar char="•"/>
            </a:pPr>
            <a:r>
              <a:rPr lang="en-US" sz="31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Technical Challenges</a:t>
            </a:r>
            <a:r>
              <a:rPr lang="en-US" sz="3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– Continuous maintenance and feature upgrades needed.</a:t>
            </a:r>
          </a:p>
          <a:p>
            <a:pPr algn="ctr">
              <a:lnSpc>
                <a:spcPts val="5039"/>
              </a:lnSpc>
              <a:spcBef>
                <a:spcPct val="0"/>
              </a:spcBef>
            </a:pPr>
            <a:endParaRPr lang="en-US" sz="31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228600" y="39975"/>
            <a:ext cx="9024990" cy="1215736"/>
            <a:chOff x="0" y="0"/>
            <a:chExt cx="2376952" cy="32019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376952" cy="320194"/>
            </a:xfrm>
            <a:custGeom>
              <a:avLst/>
              <a:gdLst/>
              <a:ahLst/>
              <a:cxnLst/>
              <a:rect l="l" t="t" r="r" b="b"/>
              <a:pathLst>
                <a:path w="2376952" h="320194">
                  <a:moveTo>
                    <a:pt x="43749" y="0"/>
                  </a:moveTo>
                  <a:lnTo>
                    <a:pt x="2333203" y="0"/>
                  </a:lnTo>
                  <a:cubicBezTo>
                    <a:pt x="2344806" y="0"/>
                    <a:pt x="2355934" y="4609"/>
                    <a:pt x="2364138" y="12814"/>
                  </a:cubicBezTo>
                  <a:cubicBezTo>
                    <a:pt x="2372343" y="21019"/>
                    <a:pt x="2376952" y="32146"/>
                    <a:pt x="2376952" y="43749"/>
                  </a:cubicBezTo>
                  <a:lnTo>
                    <a:pt x="2376952" y="276445"/>
                  </a:lnTo>
                  <a:cubicBezTo>
                    <a:pt x="2376952" y="300607"/>
                    <a:pt x="2357365" y="320194"/>
                    <a:pt x="2333203" y="320194"/>
                  </a:cubicBezTo>
                  <a:lnTo>
                    <a:pt x="43749" y="320194"/>
                  </a:lnTo>
                  <a:cubicBezTo>
                    <a:pt x="19587" y="320194"/>
                    <a:pt x="0" y="300607"/>
                    <a:pt x="0" y="276445"/>
                  </a:cubicBezTo>
                  <a:lnTo>
                    <a:pt x="0" y="43749"/>
                  </a:lnTo>
                  <a:cubicBezTo>
                    <a:pt x="0" y="19587"/>
                    <a:pt x="19587" y="0"/>
                    <a:pt x="43749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104775"/>
              <a:ext cx="2376952" cy="4249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7139"/>
                </a:lnSpc>
              </a:pPr>
              <a:r>
                <a:rPr lang="en-US" sz="5099" b="1">
                  <a:solidFill>
                    <a:srgbClr val="FF3131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Challenges And limitations </a:t>
              </a: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4546688" y="9482685"/>
            <a:ext cx="1798320" cy="662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ENSI 152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098274" y="9497925"/>
            <a:ext cx="2100977" cy="647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1">
                <a:solidFill>
                  <a:srgbClr val="FFFFF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Event Ease </a:t>
            </a:r>
          </a:p>
        </p:txBody>
      </p:sp>
      <p:sp>
        <p:nvSpPr>
          <p:cNvPr id="12" name="AutoShape 12"/>
          <p:cNvSpPr/>
          <p:nvPr/>
        </p:nvSpPr>
        <p:spPr>
          <a:xfrm>
            <a:off x="-1" y="1255711"/>
            <a:ext cx="18288001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310838"/>
            <a:ext cx="7353300" cy="13593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640"/>
              </a:lnSpc>
            </a:pPr>
            <a:r>
              <a:rPr lang="en-US" sz="7600" b="1" dirty="0" smtClean="0">
                <a:solidFill>
                  <a:srgbClr val="004AA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Conclusion</a:t>
            </a:r>
            <a:endParaRPr lang="en-US" sz="7600" b="1" dirty="0">
              <a:solidFill>
                <a:srgbClr val="004AAD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-21" y="1770466"/>
            <a:ext cx="18287982" cy="3810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211893" y="2602689"/>
            <a:ext cx="17047407" cy="61159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1500" lvl="1" indent="-410750" algn="l">
              <a:lnSpc>
                <a:spcPts val="5327"/>
              </a:lnSpc>
              <a:buFont typeface="Arial"/>
              <a:buChar char="•"/>
            </a:pPr>
            <a:r>
              <a:rPr lang="en-US" sz="3805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Working on </a:t>
            </a:r>
            <a:r>
              <a:rPr lang="en-US" sz="3805" b="1" dirty="0" err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EventEase</a:t>
            </a:r>
            <a:r>
              <a:rPr lang="en-US" sz="3805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has been an incredible learning experience for us. It helped us understand the practical aspects of full-stack development, team collaboration, and how AI can be used to solve real-world problems.</a:t>
            </a:r>
          </a:p>
          <a:p>
            <a:pPr algn="l">
              <a:lnSpc>
                <a:spcPts val="5327"/>
              </a:lnSpc>
            </a:pPr>
            <a:endParaRPr lang="en-US" sz="3805" b="1" dirty="0">
              <a:solidFill>
                <a:srgbClr val="000000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  <a:p>
            <a:pPr algn="l">
              <a:lnSpc>
                <a:spcPts val="5327"/>
              </a:lnSpc>
            </a:pPr>
            <a:endParaRPr lang="en-US" sz="3805" b="1" dirty="0">
              <a:solidFill>
                <a:srgbClr val="000000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  <a:p>
            <a:pPr marL="821500" lvl="1" indent="-410750" algn="l">
              <a:lnSpc>
                <a:spcPts val="5327"/>
              </a:lnSpc>
              <a:buFont typeface="Arial"/>
              <a:buChar char="•"/>
            </a:pPr>
            <a:r>
              <a:rPr lang="en-US" sz="3805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Looking ahead, we aim to grow </a:t>
            </a:r>
            <a:r>
              <a:rPr lang="en-US" sz="3805" b="1" dirty="0" err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EventEase</a:t>
            </a:r>
            <a:r>
              <a:rPr lang="en-US" sz="3805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by adding a wider network of event planners across India, enhancing user experience with new features, and rolling out regular updates to keep the platform fresh, reliable, and user-friendly.</a:t>
            </a:r>
          </a:p>
          <a:p>
            <a:pPr algn="ctr">
              <a:lnSpc>
                <a:spcPts val="5327"/>
              </a:lnSpc>
              <a:spcBef>
                <a:spcPct val="0"/>
              </a:spcBef>
            </a:pPr>
            <a:endParaRPr lang="en-US" sz="3805" b="1" dirty="0">
              <a:solidFill>
                <a:srgbClr val="000000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93944"/>
          </a:xfrm>
          <a:custGeom>
            <a:avLst/>
            <a:gdLst/>
            <a:ahLst/>
            <a:cxnLst/>
            <a:rect l="l" t="t" r="r" b="b"/>
            <a:pathLst>
              <a:path w="18288000" h="10293944">
                <a:moveTo>
                  <a:pt x="0" y="0"/>
                </a:moveTo>
                <a:lnTo>
                  <a:pt x="18288000" y="0"/>
                </a:lnTo>
                <a:lnTo>
                  <a:pt x="18288000" y="10293944"/>
                </a:lnTo>
                <a:lnTo>
                  <a:pt x="0" y="102939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93" b="-9293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610</Words>
  <Application>Microsoft Office PowerPoint</Application>
  <PresentationFormat>Custom</PresentationFormat>
  <Paragraphs>92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Arimo Bold</vt:lpstr>
      <vt:lpstr>Canva Sans</vt:lpstr>
      <vt:lpstr>Times New Roman Bold</vt:lpstr>
      <vt:lpstr>Times New Roman</vt:lpstr>
      <vt:lpstr>Biski</vt:lpstr>
      <vt:lpstr>Calibri</vt:lpstr>
      <vt:lpstr>Arial</vt:lpstr>
      <vt:lpstr>Canva Sans Bold</vt:lpstr>
      <vt:lpstr>Arimo</vt:lpstr>
      <vt:lpstr>Magnolia Script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Mini-Project 1</dc:title>
  <dc:creator>USER</dc:creator>
  <cp:lastModifiedBy>USER</cp:lastModifiedBy>
  <cp:revision>2</cp:revision>
  <dcterms:created xsi:type="dcterms:W3CDTF">2006-08-16T00:00:00Z</dcterms:created>
  <dcterms:modified xsi:type="dcterms:W3CDTF">2025-05-05T07:57:16Z</dcterms:modified>
  <dc:identifier>DAGeNKiCspE</dc:identifier>
</cp:coreProperties>
</file>