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4832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165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248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210549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6591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92195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09980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25875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7635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82578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98506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5E461D-8DCA-40E8-96F2-C6C3A120E5F1}"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4742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5E461D-8DCA-40E8-96F2-C6C3A120E5F1}"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313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E461D-8DCA-40E8-96F2-C6C3A120E5F1}"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40514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6180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84392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5E461D-8DCA-40E8-96F2-C6C3A120E5F1}" type="datetimeFigureOut">
              <a:rPr lang="en-IN" smtClean="0"/>
              <a:t>03-08-2024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09056A-A049-4EAC-BB6D-8A9779DEF620}" type="slidenum">
              <a:rPr lang="en-IN" smtClean="0"/>
              <a:t>‹#›</a:t>
            </a:fld>
            <a:endParaRPr lang="en-IN"/>
          </a:p>
        </p:txBody>
      </p:sp>
    </p:spTree>
    <p:extLst>
      <p:ext uri="{BB962C8B-B14F-4D97-AF65-F5344CB8AC3E}">
        <p14:creationId xmlns:p14="http://schemas.microsoft.com/office/powerpoint/2010/main" val="29172300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mailto:tarunaantil21@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35756-6F11-C68C-6BB0-7CDE047FB081}"/>
              </a:ext>
            </a:extLst>
          </p:cNvPr>
          <p:cNvSpPr>
            <a:spLocks noGrp="1"/>
          </p:cNvSpPr>
          <p:nvPr>
            <p:ph type="title"/>
          </p:nvPr>
        </p:nvSpPr>
        <p:spPr/>
        <p:txBody>
          <a:bodyPr>
            <a:normAutofit fontScale="90000"/>
          </a:bodyPr>
          <a:lstStyle/>
          <a:p>
            <a:br>
              <a:rPr lang="en-US" b="1" dirty="0"/>
            </a:br>
            <a:r>
              <a:rPr lang="en-US" sz="3600" b="1" dirty="0">
                <a:solidFill>
                  <a:schemeClr val="tx2">
                    <a:lumMod val="60000"/>
                    <a:lumOff val="40000"/>
                  </a:schemeClr>
                </a:solidFill>
                <a:latin typeface="Algerian" panose="04020705040A02060702" pitchFamily="82" charset="0"/>
              </a:rPr>
              <a:t>Phishing Awareness Training</a:t>
            </a:r>
            <a:br>
              <a:rPr lang="en-US" dirty="0"/>
            </a:br>
            <a:endParaRPr lang="en-IN" dirty="0"/>
          </a:p>
        </p:txBody>
      </p:sp>
      <p:pic>
        <p:nvPicPr>
          <p:cNvPr id="8" name="Content Placeholder 7">
            <a:extLst>
              <a:ext uri="{FF2B5EF4-FFF2-40B4-BE49-F238E27FC236}">
                <a16:creationId xmlns:a16="http://schemas.microsoft.com/office/drawing/2014/main" id="{F35297C8-CB24-D746-2774-511945EAD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1622" y="709280"/>
            <a:ext cx="5218829" cy="5218829"/>
          </a:xfrm>
        </p:spPr>
      </p:pic>
      <p:sp>
        <p:nvSpPr>
          <p:cNvPr id="6" name="Text Placeholder 5">
            <a:extLst>
              <a:ext uri="{FF2B5EF4-FFF2-40B4-BE49-F238E27FC236}">
                <a16:creationId xmlns:a16="http://schemas.microsoft.com/office/drawing/2014/main" id="{E6671374-FE0A-5403-1F8D-6793543D3802}"/>
              </a:ext>
            </a:extLst>
          </p:cNvPr>
          <p:cNvSpPr>
            <a:spLocks noGrp="1"/>
          </p:cNvSpPr>
          <p:nvPr>
            <p:ph type="body" sz="half" idx="2"/>
          </p:nvPr>
        </p:nvSpPr>
        <p:spPr/>
        <p:txBody>
          <a:bodyPr>
            <a:normAutofit fontScale="92500"/>
          </a:bodyPr>
          <a:lstStyle/>
          <a:p>
            <a:r>
              <a:rPr lang="en-US" sz="1400" dirty="0">
                <a:solidFill>
                  <a:schemeClr val="tx1">
                    <a:lumMod val="95000"/>
                    <a:lumOff val="5000"/>
                  </a:schemeClr>
                </a:solidFill>
                <a:latin typeface="Arial Black" panose="020B0A04020102020204" pitchFamily="34" charset="0"/>
              </a:rPr>
              <a:t>Phishing is a common cyberattack that targets individuals and organizations alike. It involves criminals attempting to trick people into revealing sensitive information, such as passwords, credit card details, or personal data, through deceptive emails, websites, or text messages. This training will equip you with the knowledge and skills necessary to identify and protect yourself from these malicious attacks.</a:t>
            </a:r>
            <a:endParaRPr lang="en-IN" sz="1400" dirty="0">
              <a:solidFill>
                <a:schemeClr val="tx1">
                  <a:lumMod val="95000"/>
                  <a:lumOff val="5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284568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8355C-8D83-A5F7-900E-0C99FD812892}"/>
              </a:ext>
            </a:extLst>
          </p:cNvPr>
          <p:cNvSpPr>
            <a:spLocks noGrp="1"/>
          </p:cNvSpPr>
          <p:nvPr>
            <p:ph type="title"/>
          </p:nvPr>
        </p:nvSpPr>
        <p:spPr>
          <a:xfrm>
            <a:off x="677335" y="556861"/>
            <a:ext cx="8596668" cy="1826581"/>
          </a:xfrm>
        </p:spPr>
        <p:txBody>
          <a:bodyPr>
            <a:norm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
        <p:nvSpPr>
          <p:cNvPr id="4" name="Text Placeholder 3">
            <a:extLst>
              <a:ext uri="{FF2B5EF4-FFF2-40B4-BE49-F238E27FC236}">
                <a16:creationId xmlns:a16="http://schemas.microsoft.com/office/drawing/2014/main" id="{B8A8C1CF-3091-0B00-F4B7-9602368A187F}"/>
              </a:ext>
            </a:extLst>
          </p:cNvPr>
          <p:cNvSpPr>
            <a:spLocks noGrp="1"/>
          </p:cNvSpPr>
          <p:nvPr>
            <p:ph type="body" idx="1"/>
          </p:nvPr>
        </p:nvSpPr>
        <p:spPr>
          <a:xfrm>
            <a:off x="746161" y="3091938"/>
            <a:ext cx="8596668" cy="1725868"/>
          </a:xfrm>
        </p:spPr>
        <p:txBody>
          <a:bodyPr/>
          <a:lstStyle/>
          <a:p>
            <a:pPr marL="342900" indent="-342900">
              <a:buFont typeface="Wingdings" panose="05000000000000000000" pitchFamily="2" charset="2"/>
              <a:buChar char="v"/>
            </a:pPr>
            <a:r>
              <a:rPr lang="en-US" dirty="0"/>
              <a:t>E-mail: </a:t>
            </a:r>
            <a:r>
              <a:rPr lang="en-US" dirty="0">
                <a:hlinkClick r:id="rId2"/>
              </a:rPr>
              <a:t>tarunaantil21@gmail.com</a:t>
            </a:r>
            <a:endParaRPr lang="en-US" dirty="0"/>
          </a:p>
          <a:p>
            <a:pPr marL="342900" indent="-342900" algn="just">
              <a:buFont typeface="Wingdings" panose="05000000000000000000" pitchFamily="2" charset="2"/>
              <a:buChar char="v"/>
            </a:pPr>
            <a:r>
              <a:rPr lang="en-US" dirty="0" err="1"/>
              <a:t>LinkdIn</a:t>
            </a:r>
            <a:r>
              <a:rPr lang="en-US" dirty="0"/>
              <a:t>:</a:t>
            </a:r>
            <a:r>
              <a:rPr lang="en-IN" b="0" i="0" dirty="0">
                <a:effectLst/>
                <a:highlight>
                  <a:srgbClr val="1B1F23"/>
                </a:highlight>
                <a:latin typeface="-apple-system"/>
              </a:rPr>
              <a:t>www.linkedin.com/in/taruna-antil-1a252b317</a:t>
            </a:r>
          </a:p>
          <a:p>
            <a:pPr marL="342900" indent="-342900">
              <a:buFont typeface="Wingdings" panose="05000000000000000000" pitchFamily="2" charset="2"/>
              <a:buChar char="v"/>
            </a:pPr>
            <a:endParaRPr lang="en-IN" dirty="0">
              <a:highlight>
                <a:srgbClr val="1B1F23"/>
              </a:highlight>
              <a:latin typeface="Aptos Display" panose="020B0004020202020204" pitchFamily="34" charset="0"/>
            </a:endParaRPr>
          </a:p>
        </p:txBody>
      </p:sp>
    </p:spTree>
    <p:extLst>
      <p:ext uri="{BB962C8B-B14F-4D97-AF65-F5344CB8AC3E}">
        <p14:creationId xmlns:p14="http://schemas.microsoft.com/office/powerpoint/2010/main" val="29804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4A93-7B41-6B2D-DBB9-A89F2C5C245E}"/>
              </a:ext>
            </a:extLst>
          </p:cNvPr>
          <p:cNvSpPr>
            <a:spLocks noGrp="1"/>
          </p:cNvSpPr>
          <p:nvPr>
            <p:ph type="title"/>
          </p:nvPr>
        </p:nvSpPr>
        <p:spPr/>
        <p:txBody>
          <a:bodyPr>
            <a:normAutofit fontScale="90000"/>
          </a:bodyPr>
          <a:lstStyle/>
          <a:p>
            <a:r>
              <a:rPr lang="en-IN" sz="6000" b="1" dirty="0">
                <a:latin typeface="Algerian" panose="04020705040A02060702" pitchFamily="82" charset="0"/>
              </a:rPr>
              <a:t>What is phishing?</a:t>
            </a:r>
            <a:br>
              <a:rPr lang="en-IN" b="1" dirty="0">
                <a:latin typeface="Algerian" panose="04020705040A02060702" pitchFamily="82" charset="0"/>
              </a:rPr>
            </a:br>
            <a:endParaRPr lang="en-IN" dirty="0">
              <a:latin typeface="Algerian" panose="04020705040A02060702" pitchFamily="82" charset="0"/>
            </a:endParaRPr>
          </a:p>
        </p:txBody>
      </p:sp>
      <p:pic>
        <p:nvPicPr>
          <p:cNvPr id="6" name="Content Placeholder 5">
            <a:extLst>
              <a:ext uri="{FF2B5EF4-FFF2-40B4-BE49-F238E27FC236}">
                <a16:creationId xmlns:a16="http://schemas.microsoft.com/office/drawing/2014/main" id="{F8B3AB06-42B0-5FF1-AEE1-1A928FB80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5377" y="1498604"/>
            <a:ext cx="5631783" cy="3895298"/>
          </a:xfrm>
        </p:spPr>
      </p:pic>
      <p:sp>
        <p:nvSpPr>
          <p:cNvPr id="4" name="Text Placeholder 3">
            <a:extLst>
              <a:ext uri="{FF2B5EF4-FFF2-40B4-BE49-F238E27FC236}">
                <a16:creationId xmlns:a16="http://schemas.microsoft.com/office/drawing/2014/main" id="{93E3B859-28F3-6BEF-83F0-26901D4627D8}"/>
              </a:ext>
            </a:extLst>
          </p:cNvPr>
          <p:cNvSpPr>
            <a:spLocks noGrp="1"/>
          </p:cNvSpPr>
          <p:nvPr>
            <p:ph type="body" sz="half" idx="2"/>
          </p:nvPr>
        </p:nvSpPr>
        <p:spPr/>
        <p:txBody>
          <a:bodyPr>
            <a:normAutofit lnSpcReduction="10000"/>
          </a:bodyPr>
          <a:lstStyle/>
          <a:p>
            <a:r>
              <a:rPr lang="en-US" sz="1400" dirty="0">
                <a:latin typeface="Arial Black" panose="020B0A04020102020204" pitchFamily="34" charset="0"/>
              </a:rPr>
              <a:t>Phishing is a form of social engineering that leverages deceptive tactics to trick individuals into revealing sensitive information. It often involves creating fake emails, websites, or text messages that mimic legitimate sources, such as banks, financial institutions, or trusted organizations. These malicious attempts aim to steal personal data, financial information, or even access to your accounts.</a:t>
            </a:r>
          </a:p>
          <a:p>
            <a:endParaRPr lang="en-IN" dirty="0"/>
          </a:p>
        </p:txBody>
      </p:sp>
    </p:spTree>
    <p:extLst>
      <p:ext uri="{BB962C8B-B14F-4D97-AF65-F5344CB8AC3E}">
        <p14:creationId xmlns:p14="http://schemas.microsoft.com/office/powerpoint/2010/main" val="409534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9C82-5C37-C7D8-864D-F38949B83464}"/>
              </a:ext>
            </a:extLst>
          </p:cNvPr>
          <p:cNvSpPr>
            <a:spLocks noGrp="1"/>
          </p:cNvSpPr>
          <p:nvPr>
            <p:ph type="title"/>
          </p:nvPr>
        </p:nvSpPr>
        <p:spPr/>
        <p:txBody>
          <a:bodyPr>
            <a:normAutofit fontScale="90000"/>
          </a:bodyPr>
          <a:lstStyle/>
          <a:p>
            <a:r>
              <a:rPr lang="en-IN" sz="4800" b="1" dirty="0">
                <a:latin typeface="Algerian" panose="04020705040A02060702" pitchFamily="82" charset="0"/>
              </a:rPr>
              <a:t>Common phishing tactics:</a:t>
            </a:r>
            <a:br>
              <a:rPr lang="en-IN" b="1" dirty="0"/>
            </a:br>
            <a:endParaRPr lang="en-IN" dirty="0"/>
          </a:p>
        </p:txBody>
      </p:sp>
      <p:sp>
        <p:nvSpPr>
          <p:cNvPr id="3" name="Content Placeholder 2">
            <a:extLst>
              <a:ext uri="{FF2B5EF4-FFF2-40B4-BE49-F238E27FC236}">
                <a16:creationId xmlns:a16="http://schemas.microsoft.com/office/drawing/2014/main" id="{5961103F-B638-DD76-2523-C47C23875BDB}"/>
              </a:ext>
            </a:extLst>
          </p:cNvPr>
          <p:cNvSpPr>
            <a:spLocks noGrp="1"/>
          </p:cNvSpPr>
          <p:nvPr>
            <p:ph sz="half" idx="2"/>
          </p:nvPr>
        </p:nvSpPr>
        <p:spPr>
          <a:xfrm>
            <a:off x="469267" y="1776941"/>
            <a:ext cx="4185623" cy="4004427"/>
          </a:xfrm>
        </p:spPr>
        <p:txBody>
          <a:bodyPr>
            <a:normAutofit fontScale="70000" lnSpcReduction="20000"/>
          </a:bodyPr>
          <a:lstStyle/>
          <a:p>
            <a:pPr marL="0" indent="0">
              <a:buNone/>
            </a:pPr>
            <a:r>
              <a:rPr lang="en-US" sz="2200" dirty="0">
                <a:latin typeface="Arial Black" panose="020B0A04020102020204" pitchFamily="34" charset="0"/>
              </a:rPr>
              <a:t>Phishing attacks employ various tactics to lure unsuspecting victims. Some common methods include:</a:t>
            </a:r>
          </a:p>
          <a:p>
            <a:pPr>
              <a:buFont typeface="Wingdings" panose="05000000000000000000" pitchFamily="2" charset="2"/>
              <a:buChar char="v"/>
            </a:pPr>
            <a:r>
              <a:rPr lang="en-US" sz="2200" dirty="0">
                <a:latin typeface="Arial Black" panose="020B0A04020102020204" pitchFamily="34" charset="0"/>
              </a:rPr>
              <a:t>Impersonating a trusted entity, such as a bank, online retailer, or government agency.</a:t>
            </a:r>
          </a:p>
          <a:p>
            <a:pPr>
              <a:buFont typeface="Wingdings" panose="05000000000000000000" pitchFamily="2" charset="2"/>
              <a:buChar char="v"/>
            </a:pPr>
            <a:r>
              <a:rPr lang="en-US" sz="2200" dirty="0">
                <a:latin typeface="Arial Black" panose="020B0A04020102020204" pitchFamily="34" charset="0"/>
              </a:rPr>
              <a:t>Creating a sense of urgency, often using threats or deadlines, to pressure victims into taking immediate action.</a:t>
            </a:r>
          </a:p>
          <a:p>
            <a:pPr>
              <a:buFont typeface="Wingdings" panose="05000000000000000000" pitchFamily="2" charset="2"/>
              <a:buChar char="v"/>
            </a:pPr>
            <a:r>
              <a:rPr lang="en-US" sz="2200" dirty="0">
                <a:latin typeface="Arial Black" panose="020B0A04020102020204" pitchFamily="34" charset="0"/>
              </a:rPr>
              <a:t>Exploiting current events or popular trends to make their messages seem more relevant and believable.</a:t>
            </a:r>
          </a:p>
          <a:p>
            <a:pPr>
              <a:buFont typeface="Wingdings" panose="05000000000000000000" pitchFamily="2" charset="2"/>
              <a:buChar char="v"/>
            </a:pPr>
            <a:r>
              <a:rPr lang="en-US" sz="2200" dirty="0">
                <a:latin typeface="Arial Black" panose="020B0A04020102020204" pitchFamily="34" charset="0"/>
              </a:rPr>
              <a:t>Using social engineering techniques to manipulate victims into clicking on malicious links or opening attachments.</a:t>
            </a:r>
          </a:p>
          <a:p>
            <a:endParaRPr lang="en-IN" sz="2400"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34BFA-C672-73B2-B2C8-117C2AECBE6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510726" y="1930400"/>
            <a:ext cx="4744320" cy="2926735"/>
          </a:xfrm>
        </p:spPr>
      </p:pic>
    </p:spTree>
    <p:extLst>
      <p:ext uri="{BB962C8B-B14F-4D97-AF65-F5344CB8AC3E}">
        <p14:creationId xmlns:p14="http://schemas.microsoft.com/office/powerpoint/2010/main" val="214858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1E9F-481B-011F-544F-2C1DBB1B74EE}"/>
              </a:ext>
            </a:extLst>
          </p:cNvPr>
          <p:cNvSpPr>
            <a:spLocks noGrp="1"/>
          </p:cNvSpPr>
          <p:nvPr>
            <p:ph type="title"/>
          </p:nvPr>
        </p:nvSpPr>
        <p:spPr/>
        <p:txBody>
          <a:bodyPr>
            <a:normAutofit/>
          </a:bodyPr>
          <a:lstStyle/>
          <a:p>
            <a:r>
              <a:rPr lang="en-IN" sz="4000" b="1" dirty="0">
                <a:latin typeface="Algerian" panose="04020705040A02060702" pitchFamily="82" charset="0"/>
              </a:rPr>
              <a:t>Identifying phishing attempts:</a:t>
            </a:r>
            <a:br>
              <a:rPr lang="en-IN" sz="4000" b="1" dirty="0">
                <a:latin typeface="Algerian" panose="04020705040A02060702" pitchFamily="82" charset="0"/>
              </a:rPr>
            </a:b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787363E-AC5D-DFDC-0C41-B2B311D0E5DE}"/>
              </a:ext>
            </a:extLst>
          </p:cNvPr>
          <p:cNvSpPr>
            <a:spLocks noGrp="1"/>
          </p:cNvSpPr>
          <p:nvPr>
            <p:ph sz="half" idx="1"/>
          </p:nvPr>
        </p:nvSpPr>
        <p:spPr>
          <a:xfrm>
            <a:off x="588843" y="1708304"/>
            <a:ext cx="4818899" cy="4240211"/>
          </a:xfrm>
        </p:spPr>
        <p:txBody>
          <a:bodyPr>
            <a:normAutofit lnSpcReduction="10000"/>
          </a:bodyPr>
          <a:lstStyle/>
          <a:p>
            <a:pPr marL="0" indent="0" algn="ctr">
              <a:buNone/>
            </a:pPr>
            <a:r>
              <a:rPr lang="en-US" sz="2000" dirty="0">
                <a:latin typeface="Arial Black" panose="020B0A04020102020204" pitchFamily="34" charset="0"/>
              </a:rPr>
              <a:t>Recognizing the signs of a phishing attempt is crucial to protecting yourself. Here are some red flags to look out for:</a:t>
            </a:r>
          </a:p>
          <a:p>
            <a:pPr>
              <a:buFont typeface="Wingdings" panose="05000000000000000000" pitchFamily="2" charset="2"/>
              <a:buChar char="v"/>
            </a:pPr>
            <a:r>
              <a:rPr lang="en-US" sz="2000" dirty="0">
                <a:latin typeface="Arial Black" panose="020B0A04020102020204" pitchFamily="34" charset="0"/>
              </a:rPr>
              <a:t>Suspicious sender addresses or domains</a:t>
            </a:r>
          </a:p>
          <a:p>
            <a:pPr>
              <a:buFont typeface="Wingdings" panose="05000000000000000000" pitchFamily="2" charset="2"/>
              <a:buChar char="v"/>
            </a:pPr>
            <a:r>
              <a:rPr lang="en-US" sz="2000" dirty="0">
                <a:latin typeface="Arial Black" panose="020B0A04020102020204" pitchFamily="34" charset="0"/>
              </a:rPr>
              <a:t>Urgent requests for personal information</a:t>
            </a:r>
          </a:p>
          <a:p>
            <a:pPr>
              <a:buFont typeface="Wingdings" panose="05000000000000000000" pitchFamily="2" charset="2"/>
              <a:buChar char="v"/>
            </a:pPr>
            <a:r>
              <a:rPr lang="en-US" sz="2000" dirty="0">
                <a:latin typeface="Arial Black" panose="020B0A04020102020204" pitchFamily="34" charset="0"/>
              </a:rPr>
              <a:t>Links that don't match the expected destination</a:t>
            </a:r>
          </a:p>
          <a:p>
            <a:pPr>
              <a:buFont typeface="Wingdings" panose="05000000000000000000" pitchFamily="2" charset="2"/>
              <a:buChar char="v"/>
            </a:pPr>
            <a:r>
              <a:rPr lang="en-US" sz="2000" dirty="0">
                <a:latin typeface="Arial Black" panose="020B0A04020102020204" pitchFamily="34" charset="0"/>
              </a:rPr>
              <a:t>Grammar or spelling errors</a:t>
            </a:r>
          </a:p>
          <a:p>
            <a:pPr>
              <a:buFont typeface="Wingdings" panose="05000000000000000000" pitchFamily="2" charset="2"/>
              <a:buChar char="v"/>
            </a:pPr>
            <a:r>
              <a:rPr lang="en-US" sz="2000" dirty="0">
                <a:latin typeface="Arial Black" panose="020B0A04020102020204" pitchFamily="34" charset="0"/>
              </a:rPr>
              <a:t>Unfamiliar logos or branding</a:t>
            </a:r>
          </a:p>
          <a:p>
            <a:pPr>
              <a:buFont typeface="Wingdings" panose="05000000000000000000" pitchFamily="2" charset="2"/>
              <a:buChar char="v"/>
            </a:pPr>
            <a:endParaRPr lang="en-US" dirty="0"/>
          </a:p>
          <a:p>
            <a:endParaRPr lang="en-IN" dirty="0"/>
          </a:p>
        </p:txBody>
      </p:sp>
      <p:pic>
        <p:nvPicPr>
          <p:cNvPr id="6" name="Content Placeholder 5">
            <a:extLst>
              <a:ext uri="{FF2B5EF4-FFF2-40B4-BE49-F238E27FC236}">
                <a16:creationId xmlns:a16="http://schemas.microsoft.com/office/drawing/2014/main" id="{117B152F-B117-51FC-EEBF-D9837CD4EF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6274" y="2351856"/>
            <a:ext cx="4184650" cy="2349603"/>
          </a:xfrm>
        </p:spPr>
      </p:pic>
    </p:spTree>
    <p:extLst>
      <p:ext uri="{BB962C8B-B14F-4D97-AF65-F5344CB8AC3E}">
        <p14:creationId xmlns:p14="http://schemas.microsoft.com/office/powerpoint/2010/main" val="285923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57AA-5D87-83D0-FE7A-3C6184158B28}"/>
              </a:ext>
            </a:extLst>
          </p:cNvPr>
          <p:cNvSpPr>
            <a:spLocks noGrp="1"/>
          </p:cNvSpPr>
          <p:nvPr>
            <p:ph type="title"/>
          </p:nvPr>
        </p:nvSpPr>
        <p:spPr/>
        <p:txBody>
          <a:bodyPr>
            <a:normAutofit fontScale="90000"/>
          </a:bodyPr>
          <a:lstStyle/>
          <a:p>
            <a:r>
              <a:rPr lang="en-IN" sz="4400" b="1" dirty="0">
                <a:latin typeface="Algerian" panose="04020705040A02060702" pitchFamily="82" charset="0"/>
              </a:rPr>
              <a:t>Protecting yourself from phishing:</a:t>
            </a:r>
            <a:br>
              <a:rPr lang="en-IN" b="1" dirty="0"/>
            </a:br>
            <a:endParaRPr lang="en-IN" dirty="0"/>
          </a:p>
        </p:txBody>
      </p:sp>
      <p:sp>
        <p:nvSpPr>
          <p:cNvPr id="3" name="Content Placeholder 2">
            <a:extLst>
              <a:ext uri="{FF2B5EF4-FFF2-40B4-BE49-F238E27FC236}">
                <a16:creationId xmlns:a16="http://schemas.microsoft.com/office/drawing/2014/main" id="{231EB62F-BE8B-3C64-EEBD-846AE8F75C57}"/>
              </a:ext>
            </a:extLst>
          </p:cNvPr>
          <p:cNvSpPr>
            <a:spLocks noGrp="1"/>
          </p:cNvSpPr>
          <p:nvPr>
            <p:ph sz="half" idx="1"/>
          </p:nvPr>
        </p:nvSpPr>
        <p:spPr>
          <a:xfrm>
            <a:off x="677334" y="2160589"/>
            <a:ext cx="4956550" cy="3880772"/>
          </a:xfrm>
        </p:spPr>
        <p:txBody>
          <a:bodyPr>
            <a:normAutofit fontScale="85000" lnSpcReduction="20000"/>
          </a:bodyPr>
          <a:lstStyle/>
          <a:p>
            <a:pPr marL="0" indent="0">
              <a:buNone/>
            </a:pPr>
            <a:r>
              <a:rPr lang="en-US" sz="2000" dirty="0">
                <a:latin typeface="Arial Black" panose="020B0A04020102020204" pitchFamily="34" charset="0"/>
              </a:rPr>
              <a:t>There are several steps you can take to protect yourself from phishing attacks:</a:t>
            </a:r>
          </a:p>
          <a:p>
            <a:pPr>
              <a:buFont typeface="Wingdings" panose="05000000000000000000" pitchFamily="2" charset="2"/>
              <a:buChar char="Ø"/>
            </a:pPr>
            <a:r>
              <a:rPr lang="en-US" sz="2000" dirty="0">
                <a:latin typeface="Arial Black" panose="020B0A04020102020204" pitchFamily="34" charset="0"/>
              </a:rPr>
              <a:t>Be cautious of suspicious emails, websites, or text messages</a:t>
            </a:r>
          </a:p>
          <a:p>
            <a:pPr>
              <a:buFont typeface="Wingdings" panose="05000000000000000000" pitchFamily="2" charset="2"/>
              <a:buChar char="Ø"/>
            </a:pPr>
            <a:r>
              <a:rPr lang="en-US" sz="2000" dirty="0">
                <a:latin typeface="Arial Black" panose="020B0A04020102020204" pitchFamily="34" charset="0"/>
              </a:rPr>
              <a:t>Hover your mouse over links before clicking to verify the destination</a:t>
            </a:r>
          </a:p>
          <a:p>
            <a:pPr>
              <a:buFont typeface="Wingdings" panose="05000000000000000000" pitchFamily="2" charset="2"/>
              <a:buChar char="Ø"/>
            </a:pPr>
            <a:r>
              <a:rPr lang="en-US" sz="2000" dirty="0">
                <a:latin typeface="Arial Black" panose="020B0A04020102020204" pitchFamily="34" charset="0"/>
              </a:rPr>
              <a:t>Never click on links or open attachments from unknown senders</a:t>
            </a:r>
          </a:p>
          <a:p>
            <a:pPr>
              <a:buFont typeface="Wingdings" panose="05000000000000000000" pitchFamily="2" charset="2"/>
              <a:buChar char="Ø"/>
            </a:pPr>
            <a:r>
              <a:rPr lang="en-US" sz="2000" dirty="0">
                <a:latin typeface="Arial Black" panose="020B0A04020102020204" pitchFamily="34" charset="0"/>
              </a:rPr>
              <a:t>Use strong and unique passwords for all your accounts</a:t>
            </a:r>
          </a:p>
          <a:p>
            <a:pPr>
              <a:buFont typeface="Wingdings" panose="05000000000000000000" pitchFamily="2" charset="2"/>
              <a:buChar char="Ø"/>
            </a:pPr>
            <a:r>
              <a:rPr lang="en-US" sz="2000" dirty="0">
                <a:latin typeface="Arial Black" panose="020B0A04020102020204" pitchFamily="34" charset="0"/>
              </a:rPr>
              <a:t>Enable two-factor authentication whenever possible</a:t>
            </a:r>
          </a:p>
          <a:p>
            <a:pPr>
              <a:buFont typeface="Wingdings" panose="05000000000000000000" pitchFamily="2" charset="2"/>
              <a:buChar char="Ø"/>
            </a:pPr>
            <a:r>
              <a:rPr lang="en-US" sz="2000" dirty="0">
                <a:latin typeface="Arial Black" panose="020B0A04020102020204" pitchFamily="34" charset="0"/>
              </a:rPr>
              <a:t>Keep your software up to date with the latest security patches</a:t>
            </a:r>
          </a:p>
          <a:p>
            <a:endParaRPr lang="en-IN" dirty="0"/>
          </a:p>
        </p:txBody>
      </p:sp>
      <p:pic>
        <p:nvPicPr>
          <p:cNvPr id="6" name="Content Placeholder 5">
            <a:extLst>
              <a:ext uri="{FF2B5EF4-FFF2-40B4-BE49-F238E27FC236}">
                <a16:creationId xmlns:a16="http://schemas.microsoft.com/office/drawing/2014/main" id="{3E49278D-D0C9-4057-4069-D59EB172D8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28622" y="2190769"/>
            <a:ext cx="4184650" cy="2476462"/>
          </a:xfrm>
        </p:spPr>
      </p:pic>
    </p:spTree>
    <p:extLst>
      <p:ext uri="{BB962C8B-B14F-4D97-AF65-F5344CB8AC3E}">
        <p14:creationId xmlns:p14="http://schemas.microsoft.com/office/powerpoint/2010/main" val="40123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65B9-C029-14F2-3A1E-D35C3CEE4E64}"/>
              </a:ext>
            </a:extLst>
          </p:cNvPr>
          <p:cNvSpPr>
            <a:spLocks noGrp="1"/>
          </p:cNvSpPr>
          <p:nvPr>
            <p:ph type="title"/>
          </p:nvPr>
        </p:nvSpPr>
        <p:spPr/>
        <p:txBody>
          <a:bodyPr>
            <a:normAutofit/>
          </a:bodyPr>
          <a:lstStyle/>
          <a:p>
            <a:r>
              <a:rPr lang="en-IN" sz="4000" b="1" dirty="0">
                <a:latin typeface="Algerian" panose="04020705040A02060702" pitchFamily="82" charset="0"/>
              </a:rPr>
              <a:t>Reporting suspected phishing:</a:t>
            </a:r>
            <a:br>
              <a:rPr lang="en-IN" b="1" dirty="0"/>
            </a:br>
            <a:endParaRPr lang="en-IN" dirty="0"/>
          </a:p>
        </p:txBody>
      </p:sp>
      <p:pic>
        <p:nvPicPr>
          <p:cNvPr id="6" name="Content Placeholder 5">
            <a:extLst>
              <a:ext uri="{FF2B5EF4-FFF2-40B4-BE49-F238E27FC236}">
                <a16:creationId xmlns:a16="http://schemas.microsoft.com/office/drawing/2014/main" id="{194FA689-50D6-64F5-C8ED-7254514E83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6494" y="2507610"/>
            <a:ext cx="2912857" cy="2912857"/>
          </a:xfrm>
        </p:spPr>
      </p:pic>
      <p:sp>
        <p:nvSpPr>
          <p:cNvPr id="4" name="Text Placeholder 3">
            <a:extLst>
              <a:ext uri="{FF2B5EF4-FFF2-40B4-BE49-F238E27FC236}">
                <a16:creationId xmlns:a16="http://schemas.microsoft.com/office/drawing/2014/main" id="{B3791A3E-FDBA-F670-8250-D6FE170E843C}"/>
              </a:ext>
            </a:extLst>
          </p:cNvPr>
          <p:cNvSpPr>
            <a:spLocks noGrp="1"/>
          </p:cNvSpPr>
          <p:nvPr>
            <p:ph sz="half" idx="2"/>
          </p:nvPr>
        </p:nvSpPr>
        <p:spPr>
          <a:xfrm>
            <a:off x="4306530" y="1858298"/>
            <a:ext cx="5565057" cy="4139380"/>
          </a:xfrm>
        </p:spPr>
        <p:txBody>
          <a:bodyPr>
            <a:normAutofit/>
          </a:bodyPr>
          <a:lstStyle/>
          <a:p>
            <a:pPr marL="0" indent="0">
              <a:buNone/>
            </a:pPr>
            <a:r>
              <a:rPr lang="en-US" sz="1400" dirty="0">
                <a:latin typeface="Arial Black" panose="020B0A04020102020204" pitchFamily="34" charset="0"/>
              </a:rPr>
              <a:t>If you encounter a suspected phishing attempt, it's important to report it. You can do so by:</a:t>
            </a:r>
          </a:p>
          <a:p>
            <a:pPr>
              <a:buFont typeface="Wingdings" panose="05000000000000000000" pitchFamily="2" charset="2"/>
              <a:buChar char="q"/>
            </a:pPr>
            <a:r>
              <a:rPr lang="en-US" sz="1400" dirty="0">
                <a:latin typeface="Arial Black" panose="020B0A04020102020204" pitchFamily="34" charset="0"/>
              </a:rPr>
              <a:t>Contacting the organization that the phishing email or website is impersonating</a:t>
            </a:r>
          </a:p>
          <a:p>
            <a:pPr>
              <a:buFont typeface="Wingdings" panose="05000000000000000000" pitchFamily="2" charset="2"/>
              <a:buChar char="q"/>
            </a:pPr>
            <a:r>
              <a:rPr lang="en-US" sz="1400" dirty="0">
                <a:latin typeface="Arial Black" panose="020B0A04020102020204" pitchFamily="34" charset="0"/>
              </a:rPr>
              <a:t>Reporting the attack to your IT department or security team</a:t>
            </a:r>
          </a:p>
          <a:p>
            <a:pPr>
              <a:buFont typeface="Wingdings" panose="05000000000000000000" pitchFamily="2" charset="2"/>
              <a:buChar char="q"/>
            </a:pPr>
            <a:r>
              <a:rPr lang="en-US" sz="1400" dirty="0">
                <a:latin typeface="Arial Black" panose="020B0A04020102020204" pitchFamily="34" charset="0"/>
              </a:rPr>
              <a:t>Forwarding the suspicious email to a designated phishing reporting address</a:t>
            </a:r>
          </a:p>
          <a:p>
            <a:endParaRPr lang="en-IN" dirty="0"/>
          </a:p>
        </p:txBody>
      </p:sp>
    </p:spTree>
    <p:extLst>
      <p:ext uri="{BB962C8B-B14F-4D97-AF65-F5344CB8AC3E}">
        <p14:creationId xmlns:p14="http://schemas.microsoft.com/office/powerpoint/2010/main" val="94646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A55B-775C-6A8D-2C7C-5581032074CC}"/>
              </a:ext>
            </a:extLst>
          </p:cNvPr>
          <p:cNvSpPr>
            <a:spLocks noGrp="1"/>
          </p:cNvSpPr>
          <p:nvPr>
            <p:ph type="title"/>
          </p:nvPr>
        </p:nvSpPr>
        <p:spPr>
          <a:xfrm>
            <a:off x="500354" y="623534"/>
            <a:ext cx="3854528" cy="1278466"/>
          </a:xfrm>
        </p:spPr>
        <p:txBody>
          <a:bodyPr>
            <a:normAutofit fontScale="90000"/>
          </a:bodyPr>
          <a:lstStyle/>
          <a:p>
            <a:r>
              <a:rPr lang="en-US" sz="4000" b="1" dirty="0">
                <a:latin typeface="Algerian" panose="04020705040A02060702" pitchFamily="82" charset="0"/>
              </a:rPr>
              <a:t>Consequences of falling for phishing:</a:t>
            </a:r>
            <a:endParaRPr lang="en-IN" sz="40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B99433E3-B226-63C5-E197-53B4D3B0D3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174" y="2384323"/>
            <a:ext cx="3744631" cy="2924994"/>
          </a:xfrm>
        </p:spPr>
      </p:pic>
      <p:sp>
        <p:nvSpPr>
          <p:cNvPr id="4" name="Text Placeholder 3">
            <a:extLst>
              <a:ext uri="{FF2B5EF4-FFF2-40B4-BE49-F238E27FC236}">
                <a16:creationId xmlns:a16="http://schemas.microsoft.com/office/drawing/2014/main" id="{E90DA78C-A178-6153-4761-8BA54FA697D6}"/>
              </a:ext>
            </a:extLst>
          </p:cNvPr>
          <p:cNvSpPr>
            <a:spLocks noGrp="1"/>
          </p:cNvSpPr>
          <p:nvPr>
            <p:ph type="body" sz="half" idx="2"/>
          </p:nvPr>
        </p:nvSpPr>
        <p:spPr>
          <a:xfrm>
            <a:off x="353960" y="2384323"/>
            <a:ext cx="6037007" cy="4503174"/>
          </a:xfrm>
        </p:spPr>
        <p:txBody>
          <a:bodyPr/>
          <a:lstStyle/>
          <a:p>
            <a:pPr marL="0" indent="0">
              <a:buNone/>
            </a:pPr>
            <a:r>
              <a:rPr lang="en-US" sz="2000" dirty="0">
                <a:latin typeface="Arial Black" panose="020B0A04020102020204" pitchFamily="34" charset="0"/>
              </a:rPr>
              <a:t>Falling victim to a phishing attack can have serious consequences, including:</a:t>
            </a:r>
          </a:p>
          <a:p>
            <a:pPr>
              <a:buFont typeface="Wingdings" panose="05000000000000000000" pitchFamily="2" charset="2"/>
              <a:buChar char="Ø"/>
            </a:pPr>
            <a:r>
              <a:rPr lang="en-US" sz="2000" dirty="0">
                <a:latin typeface="Arial Black" panose="020B0A04020102020204" pitchFamily="34" charset="0"/>
              </a:rPr>
              <a:t>Identity theft</a:t>
            </a:r>
          </a:p>
          <a:p>
            <a:pPr>
              <a:buFont typeface="Wingdings" panose="05000000000000000000" pitchFamily="2" charset="2"/>
              <a:buChar char="Ø"/>
            </a:pPr>
            <a:r>
              <a:rPr lang="en-US" sz="2000" dirty="0">
                <a:latin typeface="Arial Black" panose="020B0A04020102020204" pitchFamily="34" charset="0"/>
              </a:rPr>
              <a:t>Financial loss</a:t>
            </a:r>
          </a:p>
          <a:p>
            <a:pPr>
              <a:buFont typeface="Wingdings" panose="05000000000000000000" pitchFamily="2" charset="2"/>
              <a:buChar char="Ø"/>
            </a:pPr>
            <a:r>
              <a:rPr lang="en-US" sz="2000" dirty="0">
                <a:latin typeface="Arial Black" panose="020B0A04020102020204" pitchFamily="34" charset="0"/>
              </a:rPr>
              <a:t>Compromised accounts</a:t>
            </a:r>
          </a:p>
          <a:p>
            <a:pPr>
              <a:buFont typeface="Wingdings" panose="05000000000000000000" pitchFamily="2" charset="2"/>
              <a:buChar char="Ø"/>
            </a:pPr>
            <a:r>
              <a:rPr lang="en-US" sz="2000" dirty="0">
                <a:latin typeface="Arial Black" panose="020B0A04020102020204" pitchFamily="34" charset="0"/>
              </a:rPr>
              <a:t>Malware infection</a:t>
            </a:r>
          </a:p>
          <a:p>
            <a:pPr>
              <a:buFont typeface="Wingdings" panose="05000000000000000000" pitchFamily="2" charset="2"/>
              <a:buChar char="Ø"/>
            </a:pPr>
            <a:r>
              <a:rPr lang="en-US" sz="2000" dirty="0">
                <a:latin typeface="Arial Black" panose="020B0A04020102020204" pitchFamily="34" charset="0"/>
              </a:rPr>
              <a:t>Damage to your reputation</a:t>
            </a:r>
          </a:p>
          <a:p>
            <a:endParaRPr lang="en-IN" dirty="0"/>
          </a:p>
        </p:txBody>
      </p:sp>
    </p:spTree>
    <p:extLst>
      <p:ext uri="{BB962C8B-B14F-4D97-AF65-F5344CB8AC3E}">
        <p14:creationId xmlns:p14="http://schemas.microsoft.com/office/powerpoint/2010/main" val="189545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C2DE-1764-440C-9EC7-35333F5C1600}"/>
              </a:ext>
            </a:extLst>
          </p:cNvPr>
          <p:cNvSpPr>
            <a:spLocks noGrp="1"/>
          </p:cNvSpPr>
          <p:nvPr>
            <p:ph type="title"/>
          </p:nvPr>
        </p:nvSpPr>
        <p:spPr/>
        <p:txBody>
          <a:bodyPr/>
          <a:lstStyle/>
          <a:p>
            <a:r>
              <a:rPr lang="en-IN" b="1" dirty="0"/>
              <a:t>Phishing prevention best practices</a:t>
            </a:r>
            <a:br>
              <a:rPr lang="en-IN" b="1" dirty="0"/>
            </a:br>
            <a:endParaRPr lang="en-IN" dirty="0"/>
          </a:p>
        </p:txBody>
      </p:sp>
      <p:sp>
        <p:nvSpPr>
          <p:cNvPr id="5" name="Content Placeholder 4">
            <a:extLst>
              <a:ext uri="{FF2B5EF4-FFF2-40B4-BE49-F238E27FC236}">
                <a16:creationId xmlns:a16="http://schemas.microsoft.com/office/drawing/2014/main" id="{3F8C0D17-E350-70F0-E836-92ADBDC65CCD}"/>
              </a:ext>
            </a:extLst>
          </p:cNvPr>
          <p:cNvSpPr>
            <a:spLocks noGrp="1"/>
          </p:cNvSpPr>
          <p:nvPr>
            <p:ph sz="half" idx="2"/>
          </p:nvPr>
        </p:nvSpPr>
        <p:spPr>
          <a:xfrm>
            <a:off x="625492" y="1415846"/>
            <a:ext cx="4185623" cy="4487865"/>
          </a:xfrm>
        </p:spPr>
        <p:txBody>
          <a:bodyPr>
            <a:normAutofit fontScale="92500" lnSpcReduction="20000"/>
          </a:bodyPr>
          <a:lstStyle/>
          <a:p>
            <a:pPr marL="0" indent="0">
              <a:buNone/>
            </a:pPr>
            <a:r>
              <a:rPr lang="en-US" sz="2000" b="1" dirty="0">
                <a:latin typeface="Arial Black" panose="020B0A04020102020204" pitchFamily="34" charset="0"/>
              </a:rPr>
              <a:t>Employee Training</a:t>
            </a:r>
          </a:p>
          <a:p>
            <a:pPr>
              <a:buFont typeface="Wingdings" panose="05000000000000000000" pitchFamily="2" charset="2"/>
              <a:buChar char="q"/>
            </a:pPr>
            <a:r>
              <a:rPr lang="en-US" sz="2000" dirty="0">
                <a:latin typeface="Arial Black" panose="020B0A04020102020204" pitchFamily="34" charset="0"/>
              </a:rPr>
              <a:t>Regular phishing awareness training programs are crucial to educate employees about phishing tactics and best practices for identifying and avoiding these attacks.</a:t>
            </a:r>
          </a:p>
          <a:p>
            <a:pPr marL="0" indent="0">
              <a:buNone/>
            </a:pPr>
            <a:r>
              <a:rPr lang="en-US" sz="2000" b="1" dirty="0">
                <a:latin typeface="Arial Black" panose="020B0A04020102020204" pitchFamily="34" charset="0"/>
              </a:rPr>
              <a:t>Strong Passwords</a:t>
            </a:r>
          </a:p>
          <a:p>
            <a:pPr>
              <a:buFont typeface="Wingdings" panose="05000000000000000000" pitchFamily="2" charset="2"/>
              <a:buChar char="q"/>
            </a:pPr>
            <a:r>
              <a:rPr lang="en-US" sz="2000" dirty="0">
                <a:latin typeface="Arial Black" panose="020B0A04020102020204" pitchFamily="34" charset="0"/>
              </a:rPr>
              <a:t>Encourage employees to use strong and unique passwords for all their accounts and avoid using the same password across multiple platforms.</a:t>
            </a:r>
          </a:p>
          <a:p>
            <a:endParaRPr lang="en-IN" dirty="0"/>
          </a:p>
        </p:txBody>
      </p:sp>
      <p:sp>
        <p:nvSpPr>
          <p:cNvPr id="7" name="Content Placeholder 6">
            <a:extLst>
              <a:ext uri="{FF2B5EF4-FFF2-40B4-BE49-F238E27FC236}">
                <a16:creationId xmlns:a16="http://schemas.microsoft.com/office/drawing/2014/main" id="{118F13D2-2DFF-EBA2-7C5E-D3CD795CDC0F}"/>
              </a:ext>
            </a:extLst>
          </p:cNvPr>
          <p:cNvSpPr>
            <a:spLocks noGrp="1"/>
          </p:cNvSpPr>
          <p:nvPr>
            <p:ph sz="quarter" idx="4"/>
          </p:nvPr>
        </p:nvSpPr>
        <p:spPr>
          <a:xfrm>
            <a:off x="5088385" y="1415846"/>
            <a:ext cx="4185617" cy="4379710"/>
          </a:xfrm>
        </p:spPr>
        <p:txBody>
          <a:bodyPr>
            <a:normAutofit fontScale="92500" lnSpcReduction="20000"/>
          </a:bodyPr>
          <a:lstStyle/>
          <a:p>
            <a:pPr marL="0" indent="0">
              <a:buNone/>
            </a:pPr>
            <a:r>
              <a:rPr lang="en-US" sz="2200" b="1" dirty="0">
                <a:latin typeface="Arial Black" panose="020B0A04020102020204" pitchFamily="34" charset="0"/>
              </a:rPr>
              <a:t>Security Software</a:t>
            </a:r>
          </a:p>
          <a:p>
            <a:pPr>
              <a:buFont typeface="Wingdings" panose="05000000000000000000" pitchFamily="2" charset="2"/>
              <a:buChar char="q"/>
            </a:pPr>
            <a:r>
              <a:rPr lang="en-US" sz="2200" dirty="0">
                <a:latin typeface="Arial Black" panose="020B0A04020102020204" pitchFamily="34" charset="0"/>
              </a:rPr>
              <a:t>Investing in robust security software, such as antivirus and anti-malware solutions, can help detect and block phishing emails and websites.</a:t>
            </a:r>
          </a:p>
          <a:p>
            <a:pPr marL="0" indent="0">
              <a:buNone/>
            </a:pPr>
            <a:r>
              <a:rPr lang="en-US" sz="2200" b="1" dirty="0">
                <a:latin typeface="Arial Black" panose="020B0A04020102020204" pitchFamily="34" charset="0"/>
              </a:rPr>
              <a:t>Two-Factor Authentication</a:t>
            </a:r>
          </a:p>
          <a:p>
            <a:pPr>
              <a:buFont typeface="Wingdings" panose="05000000000000000000" pitchFamily="2" charset="2"/>
              <a:buChar char="q"/>
            </a:pPr>
            <a:r>
              <a:rPr lang="en-US" sz="2200" dirty="0">
                <a:latin typeface="Arial Black" panose="020B0A04020102020204" pitchFamily="34" charset="0"/>
              </a:rPr>
              <a:t>Implement two-factor authentication, which requires an additional layer of security beyond a password, to further protect sensitive accounts.</a:t>
            </a:r>
          </a:p>
          <a:p>
            <a:endParaRPr lang="en-IN" dirty="0"/>
          </a:p>
        </p:txBody>
      </p:sp>
    </p:spTree>
    <p:extLst>
      <p:ext uri="{BB962C8B-B14F-4D97-AF65-F5344CB8AC3E}">
        <p14:creationId xmlns:p14="http://schemas.microsoft.com/office/powerpoint/2010/main" val="197480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0EA3-CB78-6910-C997-4BAF3EC57E55}"/>
              </a:ext>
            </a:extLst>
          </p:cNvPr>
          <p:cNvSpPr>
            <a:spLocks noGrp="1"/>
          </p:cNvSpPr>
          <p:nvPr>
            <p:ph type="title"/>
          </p:nvPr>
        </p:nvSpPr>
        <p:spPr/>
        <p:txBody>
          <a:bodyPr>
            <a:noAutofit/>
          </a:bodyPr>
          <a:lstStyle/>
          <a:p>
            <a:r>
              <a:rPr lang="en-US" sz="4000" b="1" dirty="0">
                <a:latin typeface="Algerian" panose="04020705040A02060702" pitchFamily="82" charset="0"/>
              </a:rPr>
              <a:t>Ongoing phishing awareness and training</a:t>
            </a:r>
            <a:br>
              <a:rPr lang="en-US" sz="4000" b="1" dirty="0">
                <a:latin typeface="Algerian" panose="04020705040A02060702" pitchFamily="82" charset="0"/>
              </a:rPr>
            </a:b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271A4DC-3356-A825-F0A2-2A022DD2CF7A}"/>
              </a:ext>
            </a:extLst>
          </p:cNvPr>
          <p:cNvSpPr>
            <a:spLocks noGrp="1"/>
          </p:cNvSpPr>
          <p:nvPr>
            <p:ph sz="half" idx="1"/>
          </p:nvPr>
        </p:nvSpPr>
        <p:spPr>
          <a:xfrm>
            <a:off x="245806" y="2172929"/>
            <a:ext cx="5515897" cy="3868432"/>
          </a:xfrm>
        </p:spPr>
        <p:txBody>
          <a:bodyPr>
            <a:normAutofit/>
          </a:bodyPr>
          <a:lstStyle/>
          <a:p>
            <a:pPr>
              <a:buFont typeface="Wingdings" panose="05000000000000000000" pitchFamily="2" charset="2"/>
              <a:buChar char="Ø"/>
            </a:pPr>
            <a:r>
              <a:rPr lang="en-US" sz="2000" dirty="0">
                <a:latin typeface="Arial Black" panose="020B0A04020102020204" pitchFamily="34" charset="0"/>
              </a:rPr>
              <a:t>Phishing attacks are constantly evolving, so it's crucial to stay vigilant and keep your employees informed. Regularly update phishing awareness training programs to reflect the latest threats and tactics. Encourage employees to report any suspicious activities and promote a culture of security within the organization.</a:t>
            </a:r>
          </a:p>
          <a:p>
            <a:endParaRPr lang="en-IN" dirty="0"/>
          </a:p>
        </p:txBody>
      </p:sp>
      <p:pic>
        <p:nvPicPr>
          <p:cNvPr id="9" name="Content Placeholder 8">
            <a:extLst>
              <a:ext uri="{FF2B5EF4-FFF2-40B4-BE49-F238E27FC236}">
                <a16:creationId xmlns:a16="http://schemas.microsoft.com/office/drawing/2014/main" id="{8086B4A0-8984-D210-C192-207C3190BE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3651" y="2341483"/>
            <a:ext cx="3836936" cy="3120905"/>
          </a:xfrm>
        </p:spPr>
      </p:pic>
    </p:spTree>
    <p:extLst>
      <p:ext uri="{BB962C8B-B14F-4D97-AF65-F5344CB8AC3E}">
        <p14:creationId xmlns:p14="http://schemas.microsoft.com/office/powerpoint/2010/main" val="820796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626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Aptos Display</vt:lpstr>
      <vt:lpstr>Arial</vt:lpstr>
      <vt:lpstr>Arial Black</vt:lpstr>
      <vt:lpstr>Trebuchet MS</vt:lpstr>
      <vt:lpstr>Wingdings</vt:lpstr>
      <vt:lpstr>Wingdings 3</vt:lpstr>
      <vt:lpstr>Facet</vt:lpstr>
      <vt:lpstr> Phishing Awareness Training </vt:lpstr>
      <vt:lpstr>What is phishing? </vt:lpstr>
      <vt:lpstr>Common phishing tactics: </vt:lpstr>
      <vt:lpstr>Identifying phishing attempts: </vt:lpstr>
      <vt:lpstr>Protecting yourself from phishing: </vt:lpstr>
      <vt:lpstr>Reporting suspected phishing: </vt:lpstr>
      <vt:lpstr>Consequences of falling for phishing:</vt:lpstr>
      <vt:lpstr>Phishing prevention best practices </vt:lpstr>
      <vt:lpstr>Ongoing phishing awareness and training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Taruna Antil</dc:creator>
  <cp:lastModifiedBy>Taruna Antil</cp:lastModifiedBy>
  <cp:revision>3</cp:revision>
  <dcterms:created xsi:type="dcterms:W3CDTF">2024-08-03T05:37:15Z</dcterms:created>
  <dcterms:modified xsi:type="dcterms:W3CDTF">2024-08-03T15:07:41Z</dcterms:modified>
</cp:coreProperties>
</file>