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5" r:id="rId10"/>
    <p:sldId id="266" r:id="rId11"/>
    <p:sldId id="264" r:id="rId12"/>
    <p:sldId id="267" r:id="rId13"/>
    <p:sldId id="272" r:id="rId14"/>
    <p:sldId id="271" r:id="rId15"/>
    <p:sldId id="269" r:id="rId16"/>
    <p:sldId id="27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D2E06-8577-FAE5-3DC1-30B895566442}" v="39" dt="2025-05-12T04:55:01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66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6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3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94035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09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17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802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91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8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9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3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1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0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4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8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89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C6D0-7C15-62FB-5D34-19C04B635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249" y="574256"/>
            <a:ext cx="9014604" cy="2387600"/>
          </a:xfrm>
        </p:spPr>
        <p:txBody>
          <a:bodyPr/>
          <a:lstStyle/>
          <a:p>
            <a:pPr algn="ctr"/>
            <a:r>
              <a:rPr lang="en-GB" sz="6000" i="1" u="sng" dirty="0">
                <a:latin typeface="Bahnschrift SemiBold" panose="020B0502040204020203" pitchFamily="34" charset="0"/>
              </a:rPr>
              <a:t>NORTHWIND</a:t>
            </a:r>
            <a:br>
              <a:rPr lang="en-GB" sz="6000" i="1" u="sng" dirty="0">
                <a:latin typeface="Bahnschrift SemiBold" panose="020B0502040204020203" pitchFamily="34" charset="0"/>
              </a:rPr>
            </a:br>
            <a:r>
              <a:rPr lang="en-GB" sz="6000" i="1" u="sng" dirty="0">
                <a:latin typeface="Bahnschrift SemiBold" panose="020B0502040204020203" pitchFamily="34" charset="0"/>
              </a:rPr>
              <a:t>DATA ANALYSIS</a:t>
            </a:r>
            <a:endParaRPr lang="en-US" i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F9B61-5CEA-1540-30BE-30BD0D2D87EA}"/>
              </a:ext>
            </a:extLst>
          </p:cNvPr>
          <p:cNvSpPr txBox="1"/>
          <p:nvPr/>
        </p:nvSpPr>
        <p:spPr>
          <a:xfrm>
            <a:off x="3459603" y="3798707"/>
            <a:ext cx="4831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Presented by: </a:t>
            </a:r>
            <a:r>
              <a:rPr lang="en-US" sz="2000" b="1" dirty="0" err="1" smtClean="0"/>
              <a:t>Tarun</a:t>
            </a:r>
            <a:r>
              <a:rPr lang="en-US" sz="2000" b="1" dirty="0" smtClean="0"/>
              <a:t> Prakash </a:t>
            </a:r>
            <a:r>
              <a:rPr lang="en-US" sz="2000" b="1" dirty="0" err="1" smtClean="0"/>
              <a:t>Bandi</a:t>
            </a:r>
            <a:endParaRPr lang="en-US" sz="2000" b="1" dirty="0"/>
          </a:p>
          <a:p>
            <a:pPr algn="ctr"/>
            <a:r>
              <a:rPr lang="en-US" sz="2000" b="1" dirty="0"/>
              <a:t>ROLL NO: BCA232667</a:t>
            </a:r>
          </a:p>
        </p:txBody>
      </p:sp>
    </p:spTree>
    <p:extLst>
      <p:ext uri="{BB962C8B-B14F-4D97-AF65-F5344CB8AC3E}">
        <p14:creationId xmlns:p14="http://schemas.microsoft.com/office/powerpoint/2010/main" val="1960602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BDDCC-14A1-7EA2-3615-E027D8C97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E55E-C5BC-07D4-B670-2253C187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9. Countries where there are customers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142F1-1E01-8C3D-833C-A7191A902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[Customers]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)&gt;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F811E-4A17-B3BF-9BEA-E66609989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62" y="3433398"/>
            <a:ext cx="1042249" cy="238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5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7996D-4560-169D-439D-B7FA1746D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E5E5-4AA1-0E75-0C5D-58C6A866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6155"/>
            <a:ext cx="8534400" cy="1507067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10. Categories, and the total products in each category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39A66-AD7E-C0A2-C0EE-3F71FA884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CategoryName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TotalProducts</a:t>
            </a:r>
            <a:r>
              <a:rPr lang="en-US" sz="180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[Categories] c 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[Products] p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CategoryID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CategoryID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CategoryName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TotalProducts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31B4B-913D-B276-491A-826DFD1DB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89" y="3821309"/>
            <a:ext cx="2606443" cy="223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97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5CA33-1A43-4C6B-BCA6-6D66FE9D8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5F67-D19A-5DF1-EC7C-4308CBAF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0587"/>
            <a:ext cx="8534400" cy="1507067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11. Total customers per country/city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A0AA0-1CEE-2ACF-9898-0F96E87CF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Total_Customers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[Customers]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Total_Customers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3E488-D6A2-44E1-D3B5-E7CA6B536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332" y="3279959"/>
            <a:ext cx="2755136" cy="22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42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24EF6-42D7-8A14-3709-39ABA6947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2400-8167-695F-0D1D-9CB329288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856109"/>
            <a:ext cx="8534400" cy="1507067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12. Products that need reordering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7CACA-92BE-256C-3C7D-60B69B9F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ProductName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UnitsInStock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ReorderLevel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[Products]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UnitsInStock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ReorderLevel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787C3-862E-9436-6418-533C4BC39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16" y="3436336"/>
            <a:ext cx="4054931" cy="243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4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5E6B1-480F-78C5-042D-56220DEAB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C1E6-E18B-EC3E-3B3A-68BA5294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13. Products that need reordering, continued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4116-C6A2-40DC-C055-D6B1B7F9A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ProductName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UnitsInStock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UnitsOnOrder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ReorderLevel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Discontinued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[Products]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where 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UnitsInStock</a:t>
            </a:r>
            <a:r>
              <a:rPr lang="en-US" sz="1800" err="1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UnitsOnOrder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ReorderLevel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Discontinued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426F7-54A1-490B-902D-667EE587F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437" y="3512600"/>
            <a:ext cx="6331450" cy="66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A0B7B-A896-D498-29CF-5E03CCFC6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F7A1-B82A-F618-3831-821E6496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66119"/>
            <a:ext cx="8534400" cy="1507067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14. Total customers per country/city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97B41-30B0-1D5F-AC54-3760EED7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Total_Customers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[Customers]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City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Country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Total_Customers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20C78-5E4C-3EF6-E8A7-6E17C52BA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5" y="3460572"/>
            <a:ext cx="3269286" cy="27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24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73AFA-813C-0604-8D6B-F5636BF74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1F06-7D8C-B36E-79A8-9339FF34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15. High Freight charges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2B0E-38A3-D0BE-33FA-0F59AD95B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3 ShipCountry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avg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Freight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Average_Freight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[Orders]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OrderDate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like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'%2015%'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ShipCountry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Average_Freight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29B3D-9974-6A48-2D2C-384E74116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84" y="3822491"/>
            <a:ext cx="2474225" cy="89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7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C617F-5582-65D2-1A5B-91EFE4B8F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3C40-45C0-6036-8105-BC8D1CC6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01431"/>
            <a:ext cx="8534400" cy="1507067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16. Categories, and the total products in each category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17AE1-73E2-FAB3-4CCC-C6DC5D13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CategoryName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ProductID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TotalProducts</a:t>
            </a:r>
            <a:r>
              <a:rPr lang="en-US" sz="180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[Categories] c 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[Products] p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CategoryID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80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CategoryID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CategoryName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TotalProducts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D1A09-712E-3440-FBB5-D14AAF23B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335" y="3131196"/>
            <a:ext cx="3397197" cy="292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8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4344-BD96-1CCA-EC02-E7FABBA4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084708"/>
            <a:ext cx="8534400" cy="1507067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1. Which shippers do we have?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73DB-8418-85F8-A747-15A0F85BB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[Shippers]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CDBD4-7107-17DF-040F-C2A45D522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68" y="3429000"/>
            <a:ext cx="5321852" cy="142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5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D2376-4B7C-F8BF-D979-1DF85A381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E804-EEF7-9F82-AA8A-22705E1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918881"/>
            <a:ext cx="8534400" cy="1507067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2. Certain fields from Categories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8DD3A-E707-54E4-EEE7-1DBC6D70A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[Categories]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C988C9-4FD2-DD39-8F5C-85135B6AD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570" y="3191555"/>
            <a:ext cx="8493186" cy="18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9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28165-A47A-0AAF-2A9D-288847EB4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596B-F95B-ABE5-BE62-BC9D02BC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58" y="961672"/>
            <a:ext cx="8534400" cy="1507067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3. Sales Representatives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7A8C-3EF3-748F-99D8-DA713181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58" y="808784"/>
            <a:ext cx="8534400" cy="3615267"/>
          </a:xfrm>
        </p:spPr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[Employees]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Title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'Sales Representative'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AA4C7-B668-B01A-5B55-F31F92E21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877" y="3372556"/>
            <a:ext cx="4307476" cy="18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1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891A2-B951-4A04-864A-3F7935C1B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DFA8-F41D-1F86-74E4-2056900CA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9585"/>
            <a:ext cx="8534400" cy="1507067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4. Sales Representatives in the United States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EBDC-6172-84E7-C171-664CA0A2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LastName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[Employees]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Title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'Sales Representative'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Country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'USA'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0F70A-B566-12B3-BEBB-8EC65B104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113" y="3627620"/>
            <a:ext cx="4256256" cy="11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4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3B6E2-C93C-9517-937D-242083E30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FB25-8046-09C2-E3B6-27508914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54101"/>
            <a:ext cx="8534400" cy="1507067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5. Orders shipping to France or Belgium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F8FD-4537-CEC3-7399-6859874A1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ShipCountry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[Orders]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ShipCountry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'France'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ShipCountry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'Belgium'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323931-A775-D47D-37DD-17551D69F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695" y="3236537"/>
            <a:ext cx="2819860" cy="275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0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8F5B7-8F52-750F-5B9E-41E47865C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DB26-5569-E46C-1416-C293476F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8040"/>
            <a:ext cx="8534400" cy="1507067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6. Orders shipping to any country in Latin America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F19E-5507-F835-9ED1-D4BF7E3E0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ShipCountry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[Orders]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ShipCountry 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err="1">
                <a:solidFill>
                  <a:srgbClr val="FF0000"/>
                </a:solidFill>
                <a:latin typeface="Consolas" panose="020B0609020204030204" pitchFamily="49" charset="0"/>
              </a:rPr>
              <a:t>Brazil'</a:t>
            </a:r>
            <a:r>
              <a:rPr lang="en-US" sz="180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err="1">
                <a:solidFill>
                  <a:srgbClr val="FF0000"/>
                </a:solidFill>
                <a:latin typeface="Consolas" panose="020B0609020204030204" pitchFamily="49" charset="0"/>
              </a:rPr>
              <a:t>'Mexico'</a:t>
            </a:r>
            <a:r>
              <a:rPr lang="en-US" sz="180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err="1">
                <a:solidFill>
                  <a:srgbClr val="FF0000"/>
                </a:solidFill>
                <a:latin typeface="Consolas" panose="020B0609020204030204" pitchFamily="49" charset="0"/>
              </a:rPr>
              <a:t>'Argentina'</a:t>
            </a:r>
            <a:r>
              <a:rPr lang="en-US" sz="180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err="1">
                <a:solidFill>
                  <a:srgbClr val="FF0000"/>
                </a:solidFill>
                <a:latin typeface="Consolas" panose="020B0609020204030204" pitchFamily="49" charset="0"/>
              </a:rPr>
              <a:t>'Venezuela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EAE2F-FE32-4FA0-DD61-15A343951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330" y="3435037"/>
            <a:ext cx="2626393" cy="262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4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0F988-9C3E-F877-9273-D563000DE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4C84-D784-CBF8-F726-C0D9FCCF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3977"/>
            <a:ext cx="8534400" cy="1507067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7. Employees full name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E4E4-F252-60F8-3E40-E71818FEC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FirstName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LastName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FirstName 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LastName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FullName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[Employees]</a:t>
            </a:r>
            <a:r>
              <a:rPr lang="en-US" sz="180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C12BC-3419-B30D-45FD-153CF5B33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352" y="3336288"/>
            <a:ext cx="3573028" cy="254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7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068B7-69E2-7789-B4CD-BD4F3FCCA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FF0D-7E88-2DEF-DBB2-DEFDB7F2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58" y="346155"/>
            <a:ext cx="8534400" cy="1507067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8.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OrderDetails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amount per line item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B50F7-6033-BB22-C4C5-09F951BA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solidFill>
                  <a:srgbClr val="0000FF"/>
                </a:solidFill>
                <a:latin typeface="Consolas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/>
              </a:rPr>
              <a:t>OrderId</a:t>
            </a:r>
            <a:r>
              <a:rPr lang="en-US" sz="180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/>
              </a:rPr>
              <a:t>ProductID</a:t>
            </a:r>
            <a:r>
              <a:rPr lang="en-US" sz="180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/>
              </a:rPr>
              <a:t>UnitPrice</a:t>
            </a:r>
            <a:r>
              <a:rPr lang="en-US" sz="180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</a:rPr>
              <a:t> Quantity</a:t>
            </a:r>
            <a:r>
              <a:rPr lang="en-US" sz="180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/>
              </a:rPr>
              <a:t>TotalPrice</a:t>
            </a:r>
            <a:r>
              <a:rPr lang="en-US" sz="1800">
                <a:solidFill>
                  <a:srgbClr val="808080"/>
                </a:solidFill>
                <a:latin typeface="Consolas"/>
              </a:rPr>
              <a:t>=(</a:t>
            </a:r>
            <a:r>
              <a:rPr lang="en-US" sz="1800" err="1">
                <a:solidFill>
                  <a:srgbClr val="000000"/>
                </a:solidFill>
                <a:latin typeface="Consolas"/>
              </a:rPr>
              <a:t>UnitPrice</a:t>
            </a:r>
            <a:r>
              <a:rPr lang="en-US" sz="1800">
                <a:solidFill>
                  <a:srgbClr val="808080"/>
                </a:solidFill>
                <a:latin typeface="Consolas"/>
              </a:rPr>
              <a:t>*</a:t>
            </a:r>
            <a:r>
              <a:rPr lang="en-US" sz="1800">
                <a:solidFill>
                  <a:srgbClr val="000000"/>
                </a:solidFill>
                <a:latin typeface="Consolas"/>
              </a:rPr>
              <a:t>Quantity</a:t>
            </a:r>
            <a:r>
              <a:rPr lang="en-US" sz="1800">
                <a:solidFill>
                  <a:srgbClr val="808080"/>
                </a:solidFill>
                <a:latin typeface="Consolas"/>
              </a:rPr>
              <a:t>) </a:t>
            </a:r>
            <a:r>
              <a:rPr lang="en-US" sz="1800">
                <a:solidFill>
                  <a:srgbClr val="0000FF"/>
                </a:solidFill>
                <a:latin typeface="Consolas"/>
              </a:rPr>
              <a:t>from</a:t>
            </a:r>
            <a:r>
              <a:rPr lang="en-US" sz="180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800" err="1">
                <a:solidFill>
                  <a:srgbClr val="000000"/>
                </a:solidFill>
                <a:latin typeface="Consolas"/>
              </a:rPr>
              <a:t>dbo</a:t>
            </a:r>
            <a:r>
              <a:rPr lang="en-US" sz="1800">
                <a:solidFill>
                  <a:srgbClr val="000000"/>
                </a:solidFill>
                <a:latin typeface="Consolas"/>
              </a:rPr>
              <a:t>]</a:t>
            </a:r>
            <a:r>
              <a:rPr lang="en-US" sz="1800">
                <a:solidFill>
                  <a:srgbClr val="808080"/>
                </a:solidFill>
                <a:latin typeface="Consolas"/>
              </a:rPr>
              <a:t>.</a:t>
            </a:r>
            <a:r>
              <a:rPr lang="en-US" sz="180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800" err="1">
                <a:solidFill>
                  <a:srgbClr val="000000"/>
                </a:solidFill>
                <a:latin typeface="Consolas"/>
              </a:rPr>
              <a:t>OrderDetails</a:t>
            </a:r>
            <a:r>
              <a:rPr lang="en-US" sz="1800">
                <a:solidFill>
                  <a:srgbClr val="000000"/>
                </a:solidFill>
                <a:latin typeface="Consolas"/>
              </a:rPr>
              <a:t>] </a:t>
            </a:r>
            <a:r>
              <a:rPr lang="en-US" sz="1800">
                <a:solidFill>
                  <a:srgbClr val="0000FF"/>
                </a:solidFill>
                <a:latin typeface="Consolas"/>
              </a:rPr>
              <a:t>order</a:t>
            </a:r>
            <a:r>
              <a:rPr lang="en-US" sz="18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>
                <a:solidFill>
                  <a:srgbClr val="0000FF"/>
                </a:solidFill>
                <a:latin typeface="Consolas"/>
              </a:rPr>
              <a:t>by</a:t>
            </a:r>
            <a:r>
              <a:rPr lang="en-US" sz="18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/>
              </a:rPr>
              <a:t>OrderID</a:t>
            </a:r>
            <a:r>
              <a:rPr lang="en-US" sz="1800">
                <a:solidFill>
                  <a:srgbClr val="808080"/>
                </a:solidFill>
                <a:latin typeface="Consolas"/>
              </a:rPr>
              <a:t>,</a:t>
            </a:r>
            <a:r>
              <a:rPr lang="en-US" sz="18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800" err="1">
                <a:solidFill>
                  <a:srgbClr val="000000"/>
                </a:solidFill>
                <a:latin typeface="Consolas"/>
              </a:rPr>
              <a:t>ProductID</a:t>
            </a:r>
            <a:r>
              <a:rPr lang="en-US" sz="1800">
                <a:solidFill>
                  <a:srgbClr val="808080"/>
                </a:solidFill>
                <a:latin typeface="Consolas"/>
              </a:rPr>
              <a:t>;</a:t>
            </a:r>
            <a:endParaRPr lang="en-US">
              <a:latin typeface="Consola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92E54-50B4-459E-F68B-4CB5EDCB4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20" y="3433142"/>
            <a:ext cx="3781330" cy="259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7434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</TotalTime>
  <Words>447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Bahnschrift SemiBold</vt:lpstr>
      <vt:lpstr>Century Gothic</vt:lpstr>
      <vt:lpstr>Consolas</vt:lpstr>
      <vt:lpstr>Wingdings 3</vt:lpstr>
      <vt:lpstr>Slice</vt:lpstr>
      <vt:lpstr>NORTHWIND DATA ANALYSIS</vt:lpstr>
      <vt:lpstr>1. Which shippers do we have? </vt:lpstr>
      <vt:lpstr>2. Certain fields from Categories </vt:lpstr>
      <vt:lpstr>3. Sales Representatives</vt:lpstr>
      <vt:lpstr>4. Sales Representatives in the United States </vt:lpstr>
      <vt:lpstr>5. Orders shipping to France or Belgium</vt:lpstr>
      <vt:lpstr>6. Orders shipping to any country in Latin America</vt:lpstr>
      <vt:lpstr>7. Employees full name </vt:lpstr>
      <vt:lpstr>8. OrderDetails amount per line item </vt:lpstr>
      <vt:lpstr>9. Countries where there are customers </vt:lpstr>
      <vt:lpstr>10. Categories, and the total products in each category</vt:lpstr>
      <vt:lpstr>11. Total customers per country/city </vt:lpstr>
      <vt:lpstr>12. Products that need reordering</vt:lpstr>
      <vt:lpstr>13. Products that need reordering, continued</vt:lpstr>
      <vt:lpstr>14. Total customers per country/city </vt:lpstr>
      <vt:lpstr>15. High Freight charges</vt:lpstr>
      <vt:lpstr>16. Categories, and the total products in each category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NORTHWIND DATA ANALYSIS</dc:title>
  <dc:creator>Shreyas Sandeep</dc:creator>
  <cp:lastModifiedBy>Admin</cp:lastModifiedBy>
  <cp:revision>5</cp:revision>
  <dcterms:created xsi:type="dcterms:W3CDTF">2025-05-12T03:39:18Z</dcterms:created>
  <dcterms:modified xsi:type="dcterms:W3CDTF">2025-05-12T05:59:47Z</dcterms:modified>
</cp:coreProperties>
</file>