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20"/>
  </p:notesMasterIdLst>
  <p:sldIdLst>
    <p:sldId id="256" r:id="rId2"/>
    <p:sldId id="257" r:id="rId3"/>
    <p:sldId id="258" r:id="rId4"/>
    <p:sldId id="274" r:id="rId5"/>
    <p:sldId id="261" r:id="rId6"/>
    <p:sldId id="264" r:id="rId7"/>
    <p:sldId id="266" r:id="rId8"/>
    <p:sldId id="267" r:id="rId9"/>
    <p:sldId id="275" r:id="rId10"/>
    <p:sldId id="276" r:id="rId11"/>
    <p:sldId id="262" r:id="rId12"/>
    <p:sldId id="268" r:id="rId13"/>
    <p:sldId id="269" r:id="rId14"/>
    <p:sldId id="277" r:id="rId15"/>
    <p:sldId id="270" r:id="rId16"/>
    <p:sldId id="271" r:id="rId17"/>
    <p:sldId id="272" r:id="rId18"/>
    <p:sldId id="273" r:id="rId19"/>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773" autoAdjust="0"/>
  </p:normalViewPr>
  <p:slideViewPr>
    <p:cSldViewPr>
      <p:cViewPr>
        <p:scale>
          <a:sx n="100" d="100"/>
          <a:sy n="100" d="100"/>
        </p:scale>
        <p:origin x="58" y="1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EC74F7C-7FAF-4939-A16F-C14F59B7FAF0}" type="datetimeFigureOut">
              <a:rPr lang="en-IN" smtClean="0"/>
              <a:t>20-07-2024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DC121BB-66A7-435E-BE4A-6D78E2E31E25}" type="slidenum">
              <a:rPr lang="en-IN" smtClean="0"/>
              <a:t>‹#›</a:t>
            </a:fld>
            <a:endParaRPr lang="en-IN"/>
          </a:p>
        </p:txBody>
      </p:sp>
    </p:spTree>
    <p:extLst>
      <p:ext uri="{BB962C8B-B14F-4D97-AF65-F5344CB8AC3E}">
        <p14:creationId xmlns:p14="http://schemas.microsoft.com/office/powerpoint/2010/main" val="2887281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7/20/2024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69969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7/20/2024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97599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7/20/2024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87539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7/20/2024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64443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7/20/2024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36955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7/20/2024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62102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7/20/2024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62193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7/20/2024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48498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7/20/2024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008851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chemeClr val="tx1"/>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7031481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40938" y="665734"/>
            <a:ext cx="5060696" cy="579881"/>
          </a:xfrm>
          <a:prstGeom prst="rect">
            <a:avLst/>
          </a:prstGeom>
        </p:spPr>
        <p:txBody>
          <a:bodyPr wrap="square" lIns="0" tIns="0" rIns="0" bIns="0">
            <a:spAutoFit/>
          </a:bodyPr>
          <a:lstStyle>
            <a:lvl1pPr>
              <a:defRPr sz="2200" b="0" i="0">
                <a:solidFill>
                  <a:schemeClr val="tx1"/>
                </a:solidFill>
                <a:latin typeface="Carlito"/>
                <a:cs typeface="Carlito"/>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600" b="0" i="0">
                <a:solidFill>
                  <a:schemeClr val="tx1"/>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884919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7/20/2024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70475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7/20/2024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50187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7/20/2024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5158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7/20/2024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92838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7/20/2024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58619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7/20/2024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4528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7/20/2024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04103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7/20/2024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61492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D8BD707-D9CF-40AE-B4C6-C98DA3205C09}" type="datetimeFigureOut">
              <a:rPr lang="en-US" smtClean="0"/>
              <a:t>7/20/2024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26950465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916" y="-152400"/>
            <a:ext cx="12179299" cy="7086600"/>
          </a:xfrm>
          <a:prstGeom prst="rect">
            <a:avLst/>
          </a:prstGeom>
        </p:spPr>
      </p:pic>
      <p:sp>
        <p:nvSpPr>
          <p:cNvPr id="3" name="object 3"/>
          <p:cNvSpPr txBox="1"/>
          <p:nvPr/>
        </p:nvSpPr>
        <p:spPr>
          <a:xfrm>
            <a:off x="2804652" y="3736490"/>
            <a:ext cx="6934200" cy="1133644"/>
          </a:xfrm>
          <a:prstGeom prst="rect">
            <a:avLst/>
          </a:prstGeom>
        </p:spPr>
        <p:txBody>
          <a:bodyPr vert="horz" wrap="square" lIns="0" tIns="12700" rIns="0" bIns="0" rtlCol="0">
            <a:spAutoFit/>
          </a:bodyPr>
          <a:lstStyle/>
          <a:p>
            <a:pPr marL="12700" algn="ctr">
              <a:lnSpc>
                <a:spcPct val="100000"/>
              </a:lnSpc>
              <a:spcBef>
                <a:spcPts val="100"/>
              </a:spcBef>
            </a:pPr>
            <a:r>
              <a:rPr lang="en-IN" sz="3600" b="1" spc="-85" dirty="0">
                <a:latin typeface="Carlito"/>
                <a:cs typeface="Carlito"/>
              </a:rPr>
              <a:t>Price And Availability of Flats For Rent</a:t>
            </a:r>
            <a:r>
              <a:rPr sz="3600" b="1" spc="-85" dirty="0">
                <a:latin typeface="Carlito"/>
                <a:cs typeface="Carlito"/>
              </a:rPr>
              <a:t> </a:t>
            </a:r>
            <a:r>
              <a:rPr sz="3600" b="1" dirty="0">
                <a:latin typeface="Carlito"/>
                <a:cs typeface="Carlito"/>
              </a:rPr>
              <a:t>Data</a:t>
            </a:r>
            <a:r>
              <a:rPr sz="3600" b="1" spc="-70" dirty="0">
                <a:latin typeface="Carlito"/>
                <a:cs typeface="Carlito"/>
              </a:rPr>
              <a:t> </a:t>
            </a:r>
            <a:r>
              <a:rPr sz="3600" b="1" spc="-10" dirty="0">
                <a:latin typeface="Carlito"/>
                <a:cs typeface="Carlito"/>
              </a:rPr>
              <a:t>Analysis</a:t>
            </a:r>
            <a:endParaRPr sz="3600" dirty="0">
              <a:latin typeface="Carlito"/>
              <a:cs typeface="Carlito"/>
            </a:endParaRPr>
          </a:p>
        </p:txBody>
      </p:sp>
      <p:sp>
        <p:nvSpPr>
          <p:cNvPr id="4" name="object 4"/>
          <p:cNvSpPr txBox="1"/>
          <p:nvPr/>
        </p:nvSpPr>
        <p:spPr>
          <a:xfrm>
            <a:off x="3124200" y="4857310"/>
            <a:ext cx="5943600" cy="1915268"/>
          </a:xfrm>
          <a:prstGeom prst="rect">
            <a:avLst/>
          </a:prstGeom>
        </p:spPr>
        <p:txBody>
          <a:bodyPr vert="horz" wrap="square" lIns="0" tIns="140335" rIns="0" bIns="0" rtlCol="0">
            <a:spAutoFit/>
          </a:bodyPr>
          <a:lstStyle/>
          <a:p>
            <a:pPr marL="12700">
              <a:lnSpc>
                <a:spcPct val="100000"/>
              </a:lnSpc>
              <a:spcBef>
                <a:spcPts val="1105"/>
              </a:spcBef>
            </a:pPr>
            <a:r>
              <a:rPr sz="1800" b="1" i="1" dirty="0">
                <a:latin typeface="Carlito"/>
                <a:cs typeface="Carlito"/>
              </a:rPr>
              <a:t>Analyzing</a:t>
            </a:r>
            <a:r>
              <a:rPr sz="1800" b="1" i="1" spc="-35" dirty="0">
                <a:latin typeface="Carlito"/>
                <a:cs typeface="Carlito"/>
              </a:rPr>
              <a:t> </a:t>
            </a:r>
            <a:r>
              <a:rPr sz="1800" b="1" i="1" dirty="0">
                <a:latin typeface="Carlito"/>
                <a:cs typeface="Carlito"/>
              </a:rPr>
              <a:t>the</a:t>
            </a:r>
            <a:r>
              <a:rPr sz="1800" b="1" i="1" spc="-40" dirty="0">
                <a:latin typeface="Carlito"/>
                <a:cs typeface="Carlito"/>
              </a:rPr>
              <a:t> </a:t>
            </a:r>
            <a:r>
              <a:rPr sz="1800" b="1" i="1" dirty="0">
                <a:latin typeface="Carlito"/>
                <a:cs typeface="Carlito"/>
              </a:rPr>
              <a:t>Influence</a:t>
            </a:r>
            <a:r>
              <a:rPr sz="1800" b="1" i="1" spc="-35" dirty="0">
                <a:latin typeface="Carlito"/>
                <a:cs typeface="Carlito"/>
              </a:rPr>
              <a:t> </a:t>
            </a:r>
            <a:r>
              <a:rPr sz="1800" b="1" i="1" dirty="0">
                <a:latin typeface="Carlito"/>
                <a:cs typeface="Carlito"/>
              </a:rPr>
              <a:t>of</a:t>
            </a:r>
            <a:r>
              <a:rPr sz="1800" b="1" i="1" spc="-40" dirty="0">
                <a:latin typeface="Carlito"/>
                <a:cs typeface="Carlito"/>
              </a:rPr>
              <a:t> </a:t>
            </a:r>
            <a:r>
              <a:rPr sz="1800" b="1" i="1" spc="-20" dirty="0">
                <a:latin typeface="Carlito"/>
                <a:cs typeface="Carlito"/>
              </a:rPr>
              <a:t>Various</a:t>
            </a:r>
            <a:r>
              <a:rPr sz="1800" b="1" i="1" spc="-40" dirty="0">
                <a:latin typeface="Carlito"/>
                <a:cs typeface="Carlito"/>
              </a:rPr>
              <a:t> </a:t>
            </a:r>
            <a:r>
              <a:rPr sz="1800" b="1" i="1" spc="-10" dirty="0">
                <a:latin typeface="Carlito"/>
                <a:cs typeface="Carlito"/>
              </a:rPr>
              <a:t>Features</a:t>
            </a:r>
            <a:r>
              <a:rPr sz="1800" b="1" i="1" spc="-35" dirty="0">
                <a:latin typeface="Carlito"/>
                <a:cs typeface="Carlito"/>
              </a:rPr>
              <a:t> </a:t>
            </a:r>
            <a:r>
              <a:rPr sz="1800" b="1" i="1" dirty="0">
                <a:latin typeface="Carlito"/>
                <a:cs typeface="Carlito"/>
              </a:rPr>
              <a:t>on</a:t>
            </a:r>
            <a:r>
              <a:rPr sz="1800" b="1" i="1" spc="-40" dirty="0">
                <a:latin typeface="Carlito"/>
                <a:cs typeface="Carlito"/>
              </a:rPr>
              <a:t> </a:t>
            </a:r>
            <a:r>
              <a:rPr lang="en-IN" b="1" i="1" spc="-40" dirty="0">
                <a:latin typeface="Times New Roman"/>
                <a:cs typeface="Times New Roman"/>
              </a:rPr>
              <a:t>Apartment Types </a:t>
            </a:r>
            <a:r>
              <a:rPr lang="en-IN" b="1" i="1" spc="-40" dirty="0">
                <a:latin typeface="Carlito"/>
                <a:cs typeface="Carlito"/>
              </a:rPr>
              <a:t> and Their Prices by</a:t>
            </a:r>
            <a:endParaRPr sz="1800" dirty="0">
              <a:latin typeface="Carlito"/>
              <a:cs typeface="Carlito"/>
            </a:endParaRPr>
          </a:p>
          <a:p>
            <a:pPr marL="1666239" marR="1928495" algn="ctr">
              <a:lnSpc>
                <a:spcPct val="146600"/>
              </a:lnSpc>
              <a:spcBef>
                <a:spcPts val="15"/>
              </a:spcBef>
            </a:pPr>
            <a:r>
              <a:rPr lang="en-IN" b="1" spc="-10" dirty="0">
                <a:latin typeface="Carlito"/>
                <a:cs typeface="Carlito"/>
              </a:rPr>
              <a:t>Tarun</a:t>
            </a:r>
          </a:p>
          <a:p>
            <a:pPr marL="1666239" marR="1928495" algn="ctr">
              <a:lnSpc>
                <a:spcPct val="146600"/>
              </a:lnSpc>
              <a:spcBef>
                <a:spcPts val="15"/>
              </a:spcBef>
            </a:pPr>
            <a:r>
              <a:rPr sz="1800" b="1" spc="-10" dirty="0">
                <a:latin typeface="Carlito"/>
                <a:cs typeface="Carlito"/>
              </a:rPr>
              <a:t> </a:t>
            </a:r>
            <a:r>
              <a:rPr lang="en-IN" sz="1800" b="1" spc="-10" dirty="0">
                <a:latin typeface="Carlito"/>
                <a:cs typeface="Carlito"/>
              </a:rPr>
              <a:t>Sandhya</a:t>
            </a:r>
            <a:endParaRPr sz="1800" dirty="0">
              <a:latin typeface="Carlito"/>
              <a:cs typeface="Carlito"/>
            </a:endParaRPr>
          </a:p>
          <a:p>
            <a:pPr marR="325120" algn="ctr">
              <a:lnSpc>
                <a:spcPct val="100000"/>
              </a:lnSpc>
              <a:spcBef>
                <a:spcPts val="1010"/>
              </a:spcBef>
            </a:pPr>
            <a:r>
              <a:rPr lang="en-IN" sz="1800" b="1" dirty="0">
                <a:latin typeface="Carlito"/>
                <a:cs typeface="Carlito"/>
              </a:rPr>
              <a:t>Sahithi</a:t>
            </a:r>
            <a:endParaRPr sz="1800" dirty="0">
              <a:latin typeface="Carlito"/>
              <a:cs typeface="Carl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FC641768-84E9-666A-F753-6241219E42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614362"/>
            <a:ext cx="6477000" cy="4876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BC1763E-F421-F7CB-83D5-FB6607435E02}"/>
              </a:ext>
            </a:extLst>
          </p:cNvPr>
          <p:cNvSpPr txBox="1"/>
          <p:nvPr/>
        </p:nvSpPr>
        <p:spPr>
          <a:xfrm>
            <a:off x="457200" y="838200"/>
            <a:ext cx="4267200" cy="3662541"/>
          </a:xfrm>
          <a:prstGeom prst="rect">
            <a:avLst/>
          </a:prstGeom>
          <a:noFill/>
        </p:spPr>
        <p:txBody>
          <a:bodyPr wrap="square">
            <a:spAutoFit/>
          </a:bodyPr>
          <a:lstStyle/>
          <a:p>
            <a:r>
              <a:rPr lang="en-IN" dirty="0"/>
              <a:t>Observations:</a:t>
            </a:r>
          </a:p>
          <a:p>
            <a:endParaRPr lang="en-IN" dirty="0"/>
          </a:p>
          <a:p>
            <a:pPr marL="285750" indent="-285750">
              <a:buFont typeface="Arial" panose="020B0604020202020204" pitchFamily="34" charset="0"/>
              <a:buChar char="•"/>
            </a:pPr>
            <a:r>
              <a:rPr lang="en-IN" sz="1400" dirty="0"/>
              <a:t>Unknown: With a significant count, it suggests a need for clearer communication or exploration of specific orientation details by landlords or listing providers.</a:t>
            </a:r>
          </a:p>
          <a:p>
            <a:pPr marL="285750" indent="-285750">
              <a:buFont typeface="Arial" panose="020B0604020202020204" pitchFamily="34" charset="0"/>
              <a:buChar char="•"/>
            </a:pPr>
            <a:r>
              <a:rPr lang="en-IN" sz="1400" dirty="0"/>
              <a:t>East </a:t>
            </a:r>
            <a:r>
              <a:rPr lang="en-IN" sz="1400" dirty="0" err="1"/>
              <a:t>Facing:This</a:t>
            </a:r>
            <a:r>
              <a:rPr lang="en-IN" sz="1400" dirty="0"/>
              <a:t> orientation appears relatively more available, possibly due to its popularity for tenants seeking morning sunlight and cooler afternoons.</a:t>
            </a:r>
          </a:p>
          <a:p>
            <a:pPr marL="285750" indent="-285750">
              <a:buFont typeface="Arial" panose="020B0604020202020204" pitchFamily="34" charset="0"/>
              <a:buChar char="•"/>
            </a:pPr>
            <a:r>
              <a:rPr lang="en-IN" sz="1400" dirty="0" err="1"/>
              <a:t>SouthEast</a:t>
            </a:r>
            <a:r>
              <a:rPr lang="en-IN" sz="1400" dirty="0"/>
              <a:t>, </a:t>
            </a:r>
            <a:r>
              <a:rPr lang="en-IN" sz="1400" dirty="0" err="1"/>
              <a:t>NorthWest,South</a:t>
            </a:r>
            <a:r>
              <a:rPr lang="en-IN" sz="1400" dirty="0"/>
              <a:t>, </a:t>
            </a:r>
            <a:r>
              <a:rPr lang="en-IN" sz="1400" dirty="0" err="1"/>
              <a:t>SouthWest</a:t>
            </a:r>
            <a:r>
              <a:rPr lang="en-IN" sz="1400" dirty="0"/>
              <a:t> </a:t>
            </a:r>
            <a:r>
              <a:rPr lang="en-IN" sz="1400" dirty="0" err="1"/>
              <a:t>Facing:These</a:t>
            </a:r>
            <a:r>
              <a:rPr lang="en-IN" sz="1400" dirty="0"/>
              <a:t> orientations are the least represented, suggesting niche availability that may not align with broader tenant preferences or possibly influenced by local geographical constraints.</a:t>
            </a:r>
          </a:p>
        </p:txBody>
      </p:sp>
    </p:spTree>
    <p:extLst>
      <p:ext uri="{BB962C8B-B14F-4D97-AF65-F5344CB8AC3E}">
        <p14:creationId xmlns:p14="http://schemas.microsoft.com/office/powerpoint/2010/main" val="2784306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286000" y="413780"/>
            <a:ext cx="7337046" cy="444352"/>
          </a:xfrm>
          <a:prstGeom prst="rect">
            <a:avLst/>
          </a:prstGeom>
        </p:spPr>
        <p:txBody>
          <a:bodyPr vert="horz" wrap="square" lIns="0" tIns="13335" rIns="0" bIns="0" rtlCol="0">
            <a:spAutoFit/>
          </a:bodyPr>
          <a:lstStyle/>
          <a:p>
            <a:pPr marL="12700">
              <a:lnSpc>
                <a:spcPct val="100000"/>
              </a:lnSpc>
              <a:spcBef>
                <a:spcPts val="105"/>
              </a:spcBef>
            </a:pPr>
            <a:r>
              <a:rPr lang="en-IN" sz="2800" b="1" dirty="0">
                <a:latin typeface="Arial"/>
                <a:cs typeface="Arial"/>
              </a:rPr>
              <a:t>Histogram and Box plot for Area in sqft: </a:t>
            </a:r>
            <a:endParaRPr sz="2800" b="1" dirty="0">
              <a:latin typeface="Arial"/>
              <a:cs typeface="Arial"/>
            </a:endParaRPr>
          </a:p>
        </p:txBody>
      </p:sp>
      <p:pic>
        <p:nvPicPr>
          <p:cNvPr id="2050" name="Picture 2">
            <a:extLst>
              <a:ext uri="{FF2B5EF4-FFF2-40B4-BE49-F238E27FC236}">
                <a16:creationId xmlns:a16="http://schemas.microsoft.com/office/drawing/2014/main" id="{42C412CF-1DD5-932B-59FB-452C7BB0FB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66800"/>
            <a:ext cx="6019800" cy="44958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4D06671-C77D-163E-B388-01A12EC803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2756" y="1192696"/>
            <a:ext cx="4495800" cy="4648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2503" y="194763"/>
            <a:ext cx="10563860" cy="443070"/>
          </a:xfrm>
          <a:prstGeom prst="rect">
            <a:avLst/>
          </a:prstGeom>
        </p:spPr>
        <p:txBody>
          <a:bodyPr vert="horz" wrap="square" lIns="0" tIns="12065" rIns="0" bIns="0" rtlCol="0">
            <a:spAutoFit/>
          </a:bodyPr>
          <a:lstStyle/>
          <a:p>
            <a:pPr marL="12700" algn="ctr">
              <a:lnSpc>
                <a:spcPct val="100000"/>
              </a:lnSpc>
              <a:spcBef>
                <a:spcPts val="95"/>
              </a:spcBef>
              <a:buSzPct val="61363"/>
              <a:tabLst>
                <a:tab pos="241300" algn="l"/>
              </a:tabLst>
            </a:pPr>
            <a:r>
              <a:rPr lang="en-IN" sz="2800" b="1" dirty="0">
                <a:latin typeface="Arial"/>
                <a:cs typeface="Arial"/>
              </a:rPr>
              <a:t>Bi-Variate Analysis</a:t>
            </a:r>
            <a:endParaRPr sz="2800" b="1" dirty="0">
              <a:latin typeface="Arial"/>
              <a:cs typeface="Arial"/>
            </a:endParaRPr>
          </a:p>
        </p:txBody>
      </p:sp>
      <p:sp>
        <p:nvSpPr>
          <p:cNvPr id="7" name="TextBox 6">
            <a:extLst>
              <a:ext uri="{FF2B5EF4-FFF2-40B4-BE49-F238E27FC236}">
                <a16:creationId xmlns:a16="http://schemas.microsoft.com/office/drawing/2014/main" id="{2798DC1D-29E0-A0E6-28F6-4DAA58365EFA}"/>
              </a:ext>
            </a:extLst>
          </p:cNvPr>
          <p:cNvSpPr txBox="1"/>
          <p:nvPr/>
        </p:nvSpPr>
        <p:spPr>
          <a:xfrm>
            <a:off x="533400" y="4648200"/>
            <a:ext cx="7315200" cy="369332"/>
          </a:xfrm>
          <a:prstGeom prst="rect">
            <a:avLst/>
          </a:prstGeom>
          <a:noFill/>
        </p:spPr>
        <p:txBody>
          <a:bodyPr wrap="square">
            <a:spAutoFit/>
          </a:bodyPr>
          <a:lstStyle/>
          <a:p>
            <a:r>
              <a:rPr lang="en-IN" dirty="0"/>
              <a:t>Analysis on relation between Price and Facing</a:t>
            </a:r>
          </a:p>
        </p:txBody>
      </p:sp>
      <p:pic>
        <p:nvPicPr>
          <p:cNvPr id="3074" name="Picture 2">
            <a:extLst>
              <a:ext uri="{FF2B5EF4-FFF2-40B4-BE49-F238E27FC236}">
                <a16:creationId xmlns:a16="http://schemas.microsoft.com/office/drawing/2014/main" id="{01D31B67-68DD-EB8C-7F40-0639D26CA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609600"/>
            <a:ext cx="5029199" cy="47582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C50DFC5-3B6C-295B-CB95-CFB0E0378558}"/>
              </a:ext>
            </a:extLst>
          </p:cNvPr>
          <p:cNvSpPr txBox="1"/>
          <p:nvPr/>
        </p:nvSpPr>
        <p:spPr>
          <a:xfrm>
            <a:off x="914400" y="2236291"/>
            <a:ext cx="4419600" cy="1477328"/>
          </a:xfrm>
          <a:prstGeom prst="rect">
            <a:avLst/>
          </a:prstGeom>
          <a:noFill/>
        </p:spPr>
        <p:txBody>
          <a:bodyPr wrap="square">
            <a:spAutoFit/>
          </a:bodyPr>
          <a:lstStyle/>
          <a:p>
            <a:r>
              <a:rPr lang="en-US" b="0" i="0" dirty="0">
                <a:effectLst/>
                <a:latin typeface="gg sans"/>
              </a:rPr>
              <a:t>Observations:</a:t>
            </a:r>
          </a:p>
          <a:p>
            <a:r>
              <a:rPr lang="en-US" b="0" i="0" dirty="0">
                <a:effectLst/>
                <a:latin typeface="gg sans"/>
              </a:rPr>
              <a:t>The most expensive houses are those facing </a:t>
            </a:r>
            <a:r>
              <a:rPr lang="en-US" dirty="0" err="1">
                <a:latin typeface="gg sans"/>
              </a:rPr>
              <a:t>S</a:t>
            </a:r>
            <a:r>
              <a:rPr lang="en-US" b="0" i="0" dirty="0" err="1">
                <a:effectLst/>
                <a:latin typeface="gg sans"/>
              </a:rPr>
              <a:t>outhEast</a:t>
            </a:r>
            <a:r>
              <a:rPr lang="en-US" b="0" i="0" dirty="0">
                <a:effectLst/>
                <a:latin typeface="gg sans"/>
              </a:rPr>
              <a:t>. </a:t>
            </a:r>
          </a:p>
          <a:p>
            <a:r>
              <a:rPr lang="en-US" b="0" i="0" dirty="0">
                <a:effectLst/>
                <a:latin typeface="gg sans"/>
              </a:rPr>
              <a:t>The least expensive houses are those facing </a:t>
            </a:r>
            <a:r>
              <a:rPr lang="en-US" dirty="0" err="1">
                <a:latin typeface="gg sans"/>
              </a:rPr>
              <a:t>N</a:t>
            </a:r>
            <a:r>
              <a:rPr lang="en-US" b="0" i="0" dirty="0" err="1">
                <a:effectLst/>
                <a:latin typeface="gg sans"/>
              </a:rPr>
              <a:t>orthWest</a:t>
            </a:r>
            <a:r>
              <a:rPr lang="en-US" b="0" i="0" dirty="0">
                <a:effectLst/>
                <a:latin typeface="gg sans"/>
              </a:rPr>
              <a:t>.</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6400800"/>
            <a:ext cx="4382770" cy="289823"/>
          </a:xfrm>
          <a:prstGeom prst="rect">
            <a:avLst/>
          </a:prstGeom>
        </p:spPr>
        <p:txBody>
          <a:bodyPr vert="horz" wrap="square" lIns="0" tIns="12700" rIns="0" bIns="0" rtlCol="0">
            <a:spAutoFit/>
          </a:bodyPr>
          <a:lstStyle/>
          <a:p>
            <a:pPr marL="12700">
              <a:lnSpc>
                <a:spcPct val="100000"/>
              </a:lnSpc>
              <a:spcBef>
                <a:spcPts val="100"/>
              </a:spcBef>
            </a:pPr>
            <a:r>
              <a:rPr sz="1800" u="none" spc="-10" dirty="0">
                <a:latin typeface="Arial"/>
                <a:cs typeface="Arial"/>
              </a:rPr>
              <a:t>.</a:t>
            </a:r>
            <a:r>
              <a:rPr lang="en-IN" sz="1800" u="none" spc="-10" dirty="0">
                <a:latin typeface="Arial"/>
                <a:cs typeface="Arial"/>
              </a:rPr>
              <a:t>  </a:t>
            </a:r>
            <a:endParaRPr sz="1800" dirty="0">
              <a:latin typeface="Arial"/>
              <a:cs typeface="Arial"/>
            </a:endParaRPr>
          </a:p>
        </p:txBody>
      </p:sp>
      <p:sp>
        <p:nvSpPr>
          <p:cNvPr id="3" name="object 3"/>
          <p:cNvSpPr txBox="1"/>
          <p:nvPr/>
        </p:nvSpPr>
        <p:spPr>
          <a:xfrm>
            <a:off x="1981200" y="208177"/>
            <a:ext cx="8534400" cy="763671"/>
          </a:xfrm>
          <a:prstGeom prst="rect">
            <a:avLst/>
          </a:prstGeom>
        </p:spPr>
        <p:txBody>
          <a:bodyPr vert="horz" wrap="square" lIns="0" tIns="12065" rIns="0" bIns="0" rtlCol="0">
            <a:spAutoFit/>
          </a:bodyPr>
          <a:lstStyle/>
          <a:p>
            <a:pPr marL="12700">
              <a:lnSpc>
                <a:spcPct val="100000"/>
              </a:lnSpc>
              <a:spcBef>
                <a:spcPts val="95"/>
              </a:spcBef>
            </a:pPr>
            <a:r>
              <a:rPr lang="en-IN" sz="2400" b="1" dirty="0">
                <a:latin typeface="Arial"/>
                <a:cs typeface="Arial"/>
              </a:rPr>
              <a:t>Analysis on Relation Between Price and Area in </a:t>
            </a:r>
            <a:r>
              <a:rPr lang="en-IN" sz="2400" b="1" dirty="0" err="1">
                <a:latin typeface="Arial"/>
                <a:cs typeface="Arial"/>
              </a:rPr>
              <a:t>sqft,City</a:t>
            </a:r>
            <a:endParaRPr lang="en-IN" sz="2400" b="1" dirty="0">
              <a:latin typeface="Arial"/>
              <a:cs typeface="Arial"/>
            </a:endParaRPr>
          </a:p>
          <a:p>
            <a:pPr marL="12700">
              <a:lnSpc>
                <a:spcPct val="100000"/>
              </a:lnSpc>
              <a:spcBef>
                <a:spcPts val="95"/>
              </a:spcBef>
            </a:pPr>
            <a:endParaRPr sz="2400" b="1" dirty="0">
              <a:latin typeface="Arial"/>
              <a:cs typeface="Arial"/>
            </a:endParaRPr>
          </a:p>
        </p:txBody>
      </p:sp>
      <p:pic>
        <p:nvPicPr>
          <p:cNvPr id="4102" name="Picture 6">
            <a:extLst>
              <a:ext uri="{FF2B5EF4-FFF2-40B4-BE49-F238E27FC236}">
                <a16:creationId xmlns:a16="http://schemas.microsoft.com/office/drawing/2014/main" id="{3694D0FA-0757-D870-7332-983C1BB5B5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994708"/>
            <a:ext cx="4845808" cy="46386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BF9F5A6-04BF-09C7-D296-A5C2AE6DEC62}"/>
              </a:ext>
            </a:extLst>
          </p:cNvPr>
          <p:cNvSpPr txBox="1"/>
          <p:nvPr/>
        </p:nvSpPr>
        <p:spPr>
          <a:xfrm>
            <a:off x="5943600" y="1905000"/>
            <a:ext cx="6096000" cy="2215991"/>
          </a:xfrm>
          <a:prstGeom prst="rect">
            <a:avLst/>
          </a:prstGeom>
          <a:noFill/>
        </p:spPr>
        <p:txBody>
          <a:bodyPr wrap="square">
            <a:spAutoFit/>
          </a:bodyPr>
          <a:lstStyle/>
          <a:p>
            <a:r>
              <a:rPr lang="en-US" b="0" i="0" dirty="0">
                <a:effectLst/>
                <a:latin typeface="gg sans"/>
              </a:rPr>
              <a:t>Observations:</a:t>
            </a:r>
          </a:p>
          <a:p>
            <a:endParaRPr lang="en-US" b="0" i="0" dirty="0">
              <a:effectLst/>
              <a:latin typeface="gg sans"/>
            </a:endParaRPr>
          </a:p>
          <a:p>
            <a:pPr marL="285750" indent="-285750">
              <a:buFont typeface="Arial" panose="020B0604020202020204" pitchFamily="34" charset="0"/>
              <a:buChar char="•"/>
            </a:pPr>
            <a:r>
              <a:rPr lang="en-US" sz="1400" b="0" i="0" dirty="0">
                <a:effectLst/>
                <a:latin typeface="gg sans"/>
              </a:rPr>
              <a:t>There is a positive correlation between the area of a house and its price. This means that, as the area of a house increases, the price of the house also tends to increase. </a:t>
            </a:r>
          </a:p>
          <a:p>
            <a:pPr marL="285750" indent="-285750">
              <a:buFont typeface="Arial" panose="020B0604020202020204" pitchFamily="34" charset="0"/>
              <a:buChar char="•"/>
            </a:pPr>
            <a:r>
              <a:rPr lang="en-US" sz="1400" b="0" i="0" dirty="0">
                <a:effectLst/>
                <a:latin typeface="gg sans"/>
              </a:rPr>
              <a:t>There is a lot of variation in the data. This means that there are many houses that do not fit the trend line. For example, there are some houses that are large but relatively inexpensive, and there are some houses that are small but relatively expensive</a:t>
            </a:r>
            <a:r>
              <a:rPr lang="en-US" b="0" i="0" dirty="0">
                <a:effectLst/>
                <a:latin typeface="gg sans"/>
              </a:rPr>
              <a:t>.</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67C28FAC-A8C3-1FAD-EB98-BB91CCDDFA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609600"/>
            <a:ext cx="4970780" cy="46386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BCE28F2-BDF4-327B-037E-2D81B8DC2BBC}"/>
              </a:ext>
            </a:extLst>
          </p:cNvPr>
          <p:cNvSpPr txBox="1"/>
          <p:nvPr/>
        </p:nvSpPr>
        <p:spPr>
          <a:xfrm>
            <a:off x="6570980" y="2605771"/>
            <a:ext cx="6096000" cy="861774"/>
          </a:xfrm>
          <a:prstGeom prst="rect">
            <a:avLst/>
          </a:prstGeom>
          <a:noFill/>
        </p:spPr>
        <p:txBody>
          <a:bodyPr wrap="square">
            <a:spAutoFit/>
          </a:bodyPr>
          <a:lstStyle/>
          <a:p>
            <a:r>
              <a:rPr lang="en-US" b="0" i="0" dirty="0">
                <a:effectLst/>
                <a:latin typeface="gg sans"/>
              </a:rPr>
              <a:t>Observations:</a:t>
            </a:r>
          </a:p>
          <a:p>
            <a:endParaRPr lang="en-US" b="0" i="0" dirty="0">
              <a:effectLst/>
              <a:latin typeface="gg sans"/>
            </a:endParaRPr>
          </a:p>
          <a:p>
            <a:r>
              <a:rPr lang="en-US" sz="1400" b="0" i="0" dirty="0">
                <a:effectLst/>
                <a:latin typeface="gg sans"/>
              </a:rPr>
              <a:t>Hyderabad has the largest area, followed by Chennai and then Mumbai.</a:t>
            </a:r>
            <a:endParaRPr lang="en-IN" sz="1400" dirty="0"/>
          </a:p>
        </p:txBody>
      </p:sp>
    </p:spTree>
    <p:extLst>
      <p:ext uri="{BB962C8B-B14F-4D97-AF65-F5344CB8AC3E}">
        <p14:creationId xmlns:p14="http://schemas.microsoft.com/office/powerpoint/2010/main" val="3633799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E56F40-42E0-BFC8-9CD2-5D3D4505647D}"/>
              </a:ext>
            </a:extLst>
          </p:cNvPr>
          <p:cNvPicPr>
            <a:picLocks noChangeAspect="1"/>
          </p:cNvPicPr>
          <p:nvPr/>
        </p:nvPicPr>
        <p:blipFill>
          <a:blip r:embed="rId2"/>
          <a:stretch>
            <a:fillRect/>
          </a:stretch>
        </p:blipFill>
        <p:spPr>
          <a:xfrm>
            <a:off x="1295400" y="857905"/>
            <a:ext cx="5562600" cy="5210175"/>
          </a:xfrm>
          <a:prstGeom prst="rect">
            <a:avLst/>
          </a:prstGeom>
        </p:spPr>
      </p:pic>
      <p:sp>
        <p:nvSpPr>
          <p:cNvPr id="6" name="TextBox 5">
            <a:extLst>
              <a:ext uri="{FF2B5EF4-FFF2-40B4-BE49-F238E27FC236}">
                <a16:creationId xmlns:a16="http://schemas.microsoft.com/office/drawing/2014/main" id="{96975ED8-D0B4-4CE3-D17B-52B20CB7E58F}"/>
              </a:ext>
            </a:extLst>
          </p:cNvPr>
          <p:cNvSpPr txBox="1"/>
          <p:nvPr/>
        </p:nvSpPr>
        <p:spPr>
          <a:xfrm>
            <a:off x="1447800" y="381000"/>
            <a:ext cx="9144000" cy="461665"/>
          </a:xfrm>
          <a:prstGeom prst="rect">
            <a:avLst/>
          </a:prstGeom>
          <a:noFill/>
        </p:spPr>
        <p:txBody>
          <a:bodyPr wrap="square" rtlCol="0">
            <a:spAutoFit/>
          </a:bodyPr>
          <a:lstStyle/>
          <a:p>
            <a:r>
              <a:rPr lang="en-IN" sz="2400" b="1" dirty="0"/>
              <a:t>Analysis on Apartment Type and its Area in sqft in each City</a:t>
            </a:r>
          </a:p>
        </p:txBody>
      </p:sp>
      <p:sp>
        <p:nvSpPr>
          <p:cNvPr id="3" name="TextBox 2">
            <a:extLst>
              <a:ext uri="{FF2B5EF4-FFF2-40B4-BE49-F238E27FC236}">
                <a16:creationId xmlns:a16="http://schemas.microsoft.com/office/drawing/2014/main" id="{B1C914CB-39C2-9BC3-A36B-C9C903A877F5}"/>
              </a:ext>
            </a:extLst>
          </p:cNvPr>
          <p:cNvSpPr txBox="1"/>
          <p:nvPr/>
        </p:nvSpPr>
        <p:spPr>
          <a:xfrm>
            <a:off x="7086600" y="1720840"/>
            <a:ext cx="4648200" cy="2800767"/>
          </a:xfrm>
          <a:prstGeom prst="rect">
            <a:avLst/>
          </a:prstGeom>
          <a:noFill/>
        </p:spPr>
        <p:txBody>
          <a:bodyPr wrap="square">
            <a:spAutoFit/>
          </a:bodyPr>
          <a:lstStyle/>
          <a:p>
            <a:r>
              <a:rPr lang="en-IN" dirty="0"/>
              <a:t>Observations:</a:t>
            </a:r>
          </a:p>
          <a:p>
            <a:endParaRPr lang="en-IN" dirty="0"/>
          </a:p>
          <a:p>
            <a:pPr marL="285750" indent="-285750">
              <a:buFont typeface="Arial" panose="020B0604020202020204" pitchFamily="34" charset="0"/>
              <a:buChar char="•"/>
            </a:pPr>
            <a:r>
              <a:rPr lang="en-IN" sz="1400" dirty="0"/>
              <a:t>The largest area, 7500 sqft, is found in 5 BHK villas for rent in Chennai, followed by 6666 sqft in Hyderabad.</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1 BHK apartments and independent houses available for rent in all cities generally have smaller areas, typically less than 1000 sqft.</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It is also observed that 1 BHK, 2BHK, 3BHK apartments and independent houses are mostly available for rent in all the cities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AF0AB1-E562-8AFF-FF4D-0E1228F9EABF}"/>
              </a:ext>
            </a:extLst>
          </p:cNvPr>
          <p:cNvPicPr>
            <a:picLocks noChangeAspect="1"/>
          </p:cNvPicPr>
          <p:nvPr/>
        </p:nvPicPr>
        <p:blipFill>
          <a:blip r:embed="rId2"/>
          <a:stretch>
            <a:fillRect/>
          </a:stretch>
        </p:blipFill>
        <p:spPr>
          <a:xfrm>
            <a:off x="228600" y="914400"/>
            <a:ext cx="7162800" cy="5334000"/>
          </a:xfrm>
          <a:prstGeom prst="rect">
            <a:avLst/>
          </a:prstGeom>
        </p:spPr>
      </p:pic>
      <p:sp>
        <p:nvSpPr>
          <p:cNvPr id="6" name="TextBox 5">
            <a:extLst>
              <a:ext uri="{FF2B5EF4-FFF2-40B4-BE49-F238E27FC236}">
                <a16:creationId xmlns:a16="http://schemas.microsoft.com/office/drawing/2014/main" id="{BD2C7FB5-67E7-3A23-A3AE-38564F6B0CC9}"/>
              </a:ext>
            </a:extLst>
          </p:cNvPr>
          <p:cNvSpPr txBox="1"/>
          <p:nvPr/>
        </p:nvSpPr>
        <p:spPr>
          <a:xfrm>
            <a:off x="914400" y="6172200"/>
            <a:ext cx="5943600" cy="646331"/>
          </a:xfrm>
          <a:prstGeom prst="rect">
            <a:avLst/>
          </a:prstGeom>
          <a:noFill/>
        </p:spPr>
        <p:txBody>
          <a:bodyPr wrap="square" rtlCol="0">
            <a:spAutoFit/>
          </a:bodyPr>
          <a:lstStyle/>
          <a:p>
            <a:r>
              <a:rPr lang="en-IN" b="1" dirty="0"/>
              <a:t>Analysis on variation of Prices Based on Area in sqft, Apartment Type, </a:t>
            </a:r>
            <a:r>
              <a:rPr lang="en-IN" b="1" dirty="0" err="1"/>
              <a:t>Area,City</a:t>
            </a:r>
            <a:endParaRPr lang="en-IN" b="1" dirty="0"/>
          </a:p>
        </p:txBody>
      </p:sp>
      <p:sp>
        <p:nvSpPr>
          <p:cNvPr id="3" name="TextBox 2">
            <a:extLst>
              <a:ext uri="{FF2B5EF4-FFF2-40B4-BE49-F238E27FC236}">
                <a16:creationId xmlns:a16="http://schemas.microsoft.com/office/drawing/2014/main" id="{F2FCCF43-46B2-DAD7-6BCB-99CB0E2FB97E}"/>
              </a:ext>
            </a:extLst>
          </p:cNvPr>
          <p:cNvSpPr txBox="1"/>
          <p:nvPr/>
        </p:nvSpPr>
        <p:spPr>
          <a:xfrm>
            <a:off x="7391400" y="1676400"/>
            <a:ext cx="4343400" cy="3385542"/>
          </a:xfrm>
          <a:prstGeom prst="rect">
            <a:avLst/>
          </a:prstGeom>
          <a:noFill/>
        </p:spPr>
        <p:txBody>
          <a:bodyPr wrap="square">
            <a:spAutoFit/>
          </a:bodyPr>
          <a:lstStyle/>
          <a:p>
            <a:r>
              <a:rPr lang="en-IN" dirty="0"/>
              <a:t>Observations</a:t>
            </a:r>
          </a:p>
          <a:p>
            <a:pPr marL="285750" indent="-285750">
              <a:buFont typeface="Arial" panose="020B0604020202020204" pitchFamily="34" charset="0"/>
              <a:buChar char="•"/>
            </a:pPr>
            <a:r>
              <a:rPr lang="en-IN" sz="1400" dirty="0"/>
              <a:t>From the above plot we can say that Mumbai(</a:t>
            </a:r>
            <a:r>
              <a:rPr lang="en-IN" sz="1400" dirty="0" err="1"/>
              <a:t>Goregoan</a:t>
            </a:r>
            <a:r>
              <a:rPr lang="en-IN" sz="1400" dirty="0"/>
              <a:t> West) 1BHK Apartment Rents are higher </a:t>
            </a:r>
            <a:r>
              <a:rPr lang="en-IN" sz="1400" dirty="0" err="1"/>
              <a:t>comapred</a:t>
            </a:r>
            <a:r>
              <a:rPr lang="en-IN" sz="1400" dirty="0"/>
              <a:t> to all the areas in other cities.</a:t>
            </a:r>
          </a:p>
          <a:p>
            <a:pPr marL="285750" indent="-285750">
              <a:buFont typeface="Arial" panose="020B0604020202020204" pitchFamily="34" charset="0"/>
              <a:buChar char="•"/>
            </a:pPr>
            <a:r>
              <a:rPr lang="en-IN" sz="1400" dirty="0"/>
              <a:t>We can also say that Mumbai(</a:t>
            </a:r>
            <a:r>
              <a:rPr lang="en-IN" sz="1400" dirty="0" err="1"/>
              <a:t>Goregoan</a:t>
            </a:r>
            <a:r>
              <a:rPr lang="en-IN" sz="1400" dirty="0"/>
              <a:t> West), Hyderabad(</a:t>
            </a:r>
            <a:r>
              <a:rPr lang="en-IN" sz="1400" dirty="0" err="1"/>
              <a:t>Tellapur</a:t>
            </a:r>
            <a:r>
              <a:rPr lang="en-IN" sz="1400" dirty="0"/>
              <a:t>), Mumbai(Thane West) have same prices but they differ in the size, that is 3 BHK Apartment in Hyderabad has more area compared to 3 BHK apartment in Mumbai</a:t>
            </a:r>
          </a:p>
          <a:p>
            <a:pPr marL="285750" indent="-285750">
              <a:buFont typeface="Arial" panose="020B0604020202020204" pitchFamily="34" charset="0"/>
              <a:buChar char="•"/>
            </a:pPr>
            <a:r>
              <a:rPr lang="en-IN" sz="1400" dirty="0"/>
              <a:t>Comparatively, Chennai generally offers lower prices for similar-sized areas (in sqft) compared to Mumbai. Hyderabad and Chennai show similar pricing trends across most areas.</a:t>
            </a:r>
          </a:p>
          <a:p>
            <a:pPr marL="285750" indent="-285750">
              <a:buFont typeface="Arial" panose="020B0604020202020204" pitchFamily="34" charset="0"/>
              <a:buChar char="•"/>
            </a:pPr>
            <a:r>
              <a:rPr lang="en-IN" sz="1400" dirty="0"/>
              <a:t>For few areas Prices are high in Hyderabad compared to Chennai and vice versa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7600" y="308409"/>
            <a:ext cx="3275965" cy="566822"/>
          </a:xfrm>
          <a:prstGeom prst="rect">
            <a:avLst/>
          </a:prstGeom>
        </p:spPr>
        <p:txBody>
          <a:bodyPr vert="horz" wrap="square" lIns="0" tIns="12700" rIns="0" bIns="0" rtlCol="0">
            <a:spAutoFit/>
          </a:bodyPr>
          <a:lstStyle/>
          <a:p>
            <a:pPr marL="12700">
              <a:lnSpc>
                <a:spcPct val="100000"/>
              </a:lnSpc>
              <a:spcBef>
                <a:spcPts val="100"/>
              </a:spcBef>
            </a:pPr>
            <a:r>
              <a:rPr sz="3600" b="1" u="sng" spc="-10" dirty="0">
                <a:uFill>
                  <a:solidFill>
                    <a:srgbClr val="000000"/>
                  </a:solidFill>
                </a:uFill>
                <a:latin typeface="Arial"/>
                <a:cs typeface="Arial"/>
              </a:rPr>
              <a:t>Conclusion</a:t>
            </a:r>
            <a:endParaRPr sz="3600" dirty="0">
              <a:latin typeface="Arial"/>
              <a:cs typeface="Arial"/>
            </a:endParaRPr>
          </a:p>
        </p:txBody>
      </p:sp>
      <p:sp>
        <p:nvSpPr>
          <p:cNvPr id="3" name="object 3"/>
          <p:cNvSpPr txBox="1">
            <a:spLocks noGrp="1"/>
          </p:cNvSpPr>
          <p:nvPr>
            <p:ph type="body" idx="1"/>
          </p:nvPr>
        </p:nvSpPr>
        <p:spPr>
          <a:xfrm>
            <a:off x="838200" y="1524000"/>
            <a:ext cx="10515600" cy="1977208"/>
          </a:xfrm>
          <a:prstGeom prst="rect">
            <a:avLst/>
          </a:prstGeom>
        </p:spPr>
        <p:txBody>
          <a:bodyPr vert="horz" wrap="square" lIns="0" tIns="6985" rIns="0" bIns="0" rtlCol="0">
            <a:spAutoFit/>
          </a:bodyPr>
          <a:lstStyle/>
          <a:p>
            <a:pPr marL="469900" marR="5080" indent="-457200" algn="l">
              <a:lnSpc>
                <a:spcPct val="101499"/>
              </a:lnSpc>
              <a:spcBef>
                <a:spcPts val="55"/>
              </a:spcBef>
              <a:buFont typeface="Arial" panose="020B0604020202020204" pitchFamily="34" charset="0"/>
              <a:buChar char="•"/>
              <a:tabLst>
                <a:tab pos="240665" algn="l"/>
                <a:tab pos="10100945" algn="l"/>
              </a:tabLst>
            </a:pPr>
            <a:r>
              <a:rPr sz="1800" dirty="0"/>
              <a:t>I</a:t>
            </a:r>
            <a:r>
              <a:rPr lang="en-US" sz="1800" cap="none" dirty="0"/>
              <a:t>n</a:t>
            </a:r>
            <a:r>
              <a:rPr lang="en-US" sz="1800" cap="none" spc="-50" dirty="0"/>
              <a:t> </a:t>
            </a:r>
            <a:r>
              <a:rPr lang="en-US" sz="1800" cap="none" dirty="0"/>
              <a:t>conclusion,</a:t>
            </a:r>
            <a:r>
              <a:rPr lang="en-US" sz="1800" cap="none" spc="-45" dirty="0"/>
              <a:t> </a:t>
            </a:r>
            <a:r>
              <a:rPr lang="en-US" sz="1800" cap="none" dirty="0"/>
              <a:t>a</a:t>
            </a:r>
            <a:r>
              <a:rPr lang="en-US" sz="1800" cap="none" spc="-40" dirty="0"/>
              <a:t> </a:t>
            </a:r>
            <a:r>
              <a:rPr lang="en-US" sz="1800" cap="none" spc="-10" dirty="0"/>
              <a:t>comprehensive</a:t>
            </a:r>
            <a:r>
              <a:rPr lang="en-US" sz="1800" cap="none" spc="-45" dirty="0"/>
              <a:t> </a:t>
            </a:r>
            <a:r>
              <a:rPr lang="en-US" sz="1800" cap="none" spc="-45" dirty="0" err="1"/>
              <a:t>makaan</a:t>
            </a:r>
            <a:r>
              <a:rPr lang="en-US" sz="1800" cap="none" spc="-40" dirty="0"/>
              <a:t> </a:t>
            </a:r>
            <a:r>
              <a:rPr lang="en-US" sz="1800" cap="none" dirty="0"/>
              <a:t>data</a:t>
            </a:r>
            <a:r>
              <a:rPr lang="en-US" sz="1800" cap="none" spc="-45" dirty="0"/>
              <a:t> </a:t>
            </a:r>
            <a:r>
              <a:rPr lang="en-US" sz="1800" cap="none" dirty="0"/>
              <a:t>price</a:t>
            </a:r>
            <a:r>
              <a:rPr lang="en-US" sz="1800" cap="none" spc="-40" dirty="0"/>
              <a:t> </a:t>
            </a:r>
            <a:r>
              <a:rPr lang="en-US" sz="1800" cap="none" dirty="0"/>
              <a:t>analysis</a:t>
            </a:r>
            <a:r>
              <a:rPr lang="en-US" sz="1800" cap="none" spc="-45" dirty="0"/>
              <a:t> </a:t>
            </a:r>
            <a:r>
              <a:rPr lang="en-US" sz="1800" cap="none" dirty="0"/>
              <a:t>enables</a:t>
            </a:r>
            <a:r>
              <a:rPr lang="en-US" sz="1800" cap="none" spc="-50" dirty="0"/>
              <a:t> </a:t>
            </a:r>
            <a:r>
              <a:rPr lang="en-US" sz="1800" cap="none" spc="-10" dirty="0"/>
              <a:t>informed decision </a:t>
            </a:r>
            <a:r>
              <a:rPr lang="en-US" sz="1800" cap="none" dirty="0"/>
              <a:t>making,</a:t>
            </a:r>
            <a:r>
              <a:rPr lang="en-US" sz="1800" cap="none" spc="-40" dirty="0"/>
              <a:t> </a:t>
            </a:r>
            <a:r>
              <a:rPr lang="en-US" sz="1800" cap="none" dirty="0"/>
              <a:t>whether</a:t>
            </a:r>
            <a:r>
              <a:rPr lang="en-US" sz="1800" cap="none" spc="-40" dirty="0"/>
              <a:t> </a:t>
            </a:r>
            <a:r>
              <a:rPr lang="en-US" sz="1800" cap="none" dirty="0"/>
              <a:t>you</a:t>
            </a:r>
            <a:r>
              <a:rPr lang="en-US" sz="1800" cap="none" spc="-40" dirty="0"/>
              <a:t> </a:t>
            </a:r>
            <a:r>
              <a:rPr lang="en-US" sz="1800" cap="none" dirty="0"/>
              <a:t>are</a:t>
            </a:r>
            <a:r>
              <a:rPr lang="en-US" sz="1800" cap="none" spc="-40" dirty="0"/>
              <a:t> renting</a:t>
            </a:r>
            <a:r>
              <a:rPr lang="en-US" sz="1800" cap="none" dirty="0"/>
              <a:t> the apartment or not.</a:t>
            </a:r>
            <a:endParaRPr sz="1800" dirty="0"/>
          </a:p>
          <a:p>
            <a:pPr marL="12700" algn="l">
              <a:lnSpc>
                <a:spcPct val="100000"/>
              </a:lnSpc>
              <a:spcBef>
                <a:spcPts val="65"/>
              </a:spcBef>
              <a:tabLst>
                <a:tab pos="240665" algn="l"/>
              </a:tabLst>
            </a:pPr>
            <a:endParaRPr lang="en-IN" sz="1800" dirty="0"/>
          </a:p>
          <a:p>
            <a:pPr marL="469900" indent="-457200" algn="l">
              <a:lnSpc>
                <a:spcPct val="100000"/>
              </a:lnSpc>
              <a:spcBef>
                <a:spcPts val="65"/>
              </a:spcBef>
              <a:buFont typeface="Arial" panose="020B0604020202020204" pitchFamily="34" charset="0"/>
              <a:buChar char="•"/>
              <a:tabLst>
                <a:tab pos="240665" algn="l"/>
              </a:tabLst>
            </a:pPr>
            <a:r>
              <a:rPr lang="en-US" sz="1800" cap="none" dirty="0"/>
              <a:t>By carefully evaluating these factors, prospective tenants can make informed decisions that align with their budget, space requirements, and desired living conditions. whether it's affordability, spaciousness, or the condition of the property,</a:t>
            </a:r>
            <a:r>
              <a:rPr lang="en-US" sz="1800" dirty="0"/>
              <a:t> Makaan.com </a:t>
            </a:r>
            <a:r>
              <a:rPr lang="en-US" sz="1800" cap="none" dirty="0"/>
              <a:t>offers a diverse range of options to cater to every individual's needs.</a:t>
            </a:r>
            <a:r>
              <a:rPr sz="1800" spc="-10"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22805" y="3145663"/>
            <a:ext cx="2732405" cy="696595"/>
          </a:xfrm>
          <a:prstGeom prst="rect">
            <a:avLst/>
          </a:prstGeom>
        </p:spPr>
        <p:txBody>
          <a:bodyPr vert="horz" wrap="square" lIns="0" tIns="13335" rIns="0" bIns="0" rtlCol="0">
            <a:spAutoFit/>
          </a:bodyPr>
          <a:lstStyle/>
          <a:p>
            <a:pPr marL="12700">
              <a:lnSpc>
                <a:spcPct val="100000"/>
              </a:lnSpc>
              <a:spcBef>
                <a:spcPts val="105"/>
              </a:spcBef>
            </a:pPr>
            <a:r>
              <a:rPr sz="4400" dirty="0">
                <a:solidFill>
                  <a:srgbClr val="C00000"/>
                </a:solidFill>
              </a:rPr>
              <a:t>THANK </a:t>
            </a:r>
            <a:r>
              <a:rPr sz="4400" spc="-35" dirty="0">
                <a:solidFill>
                  <a:srgbClr val="C00000"/>
                </a:solidFill>
              </a:rPr>
              <a:t>YOU</a:t>
            </a:r>
            <a:endParaRPr sz="4400"/>
          </a:p>
        </p:txBody>
      </p:sp>
      <p:pic>
        <p:nvPicPr>
          <p:cNvPr id="3" name="object 3"/>
          <p:cNvPicPr/>
          <p:nvPr/>
        </p:nvPicPr>
        <p:blipFill>
          <a:blip r:embed="rId2" cstate="print"/>
          <a:stretch>
            <a:fillRect/>
          </a:stretch>
        </p:blipFill>
        <p:spPr>
          <a:xfrm>
            <a:off x="6985000" y="2134107"/>
            <a:ext cx="4462017" cy="28352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59707" y="22352"/>
            <a:ext cx="76200" cy="208279"/>
          </a:xfrm>
          <a:prstGeom prst="rect">
            <a:avLst/>
          </a:prstGeom>
        </p:spPr>
        <p:txBody>
          <a:bodyPr vert="horz" wrap="square" lIns="0" tIns="12700" rIns="0" bIns="0" rtlCol="0">
            <a:spAutoFit/>
          </a:bodyPr>
          <a:lstStyle/>
          <a:p>
            <a:pPr marL="12700">
              <a:lnSpc>
                <a:spcPct val="100000"/>
              </a:lnSpc>
              <a:spcBef>
                <a:spcPts val="100"/>
              </a:spcBef>
            </a:pPr>
            <a:r>
              <a:rPr sz="1200" spc="-50" dirty="0">
                <a:latin typeface="Times New Roman"/>
                <a:cs typeface="Times New Roman"/>
              </a:rPr>
              <a:t>I</a:t>
            </a:r>
            <a:endParaRPr sz="1200">
              <a:latin typeface="Times New Roman"/>
              <a:cs typeface="Times New Roman"/>
            </a:endParaRPr>
          </a:p>
        </p:txBody>
      </p:sp>
      <p:sp>
        <p:nvSpPr>
          <p:cNvPr id="3" name="object 3"/>
          <p:cNvSpPr txBox="1">
            <a:spLocks noGrp="1"/>
          </p:cNvSpPr>
          <p:nvPr>
            <p:ph type="title"/>
          </p:nvPr>
        </p:nvSpPr>
        <p:spPr>
          <a:xfrm>
            <a:off x="3429000" y="356361"/>
            <a:ext cx="3815207" cy="574040"/>
          </a:xfrm>
          <a:prstGeom prst="rect">
            <a:avLst/>
          </a:prstGeom>
        </p:spPr>
        <p:txBody>
          <a:bodyPr vert="horz" wrap="square" lIns="0" tIns="12700" rIns="0" bIns="0" rtlCol="0">
            <a:spAutoFit/>
          </a:bodyPr>
          <a:lstStyle/>
          <a:p>
            <a:pPr marL="12700">
              <a:lnSpc>
                <a:spcPct val="100000"/>
              </a:lnSpc>
              <a:spcBef>
                <a:spcPts val="100"/>
              </a:spcBef>
            </a:pPr>
            <a:r>
              <a:rPr sz="3600" b="1" u="sng" spc="-10" dirty="0">
                <a:uFill>
                  <a:solidFill>
                    <a:srgbClr val="000000"/>
                  </a:solidFill>
                </a:uFill>
                <a:latin typeface="Times New Roman"/>
                <a:cs typeface="Times New Roman"/>
              </a:rPr>
              <a:t>Introduction</a:t>
            </a:r>
            <a:r>
              <a:rPr sz="3600" u="sng" spc="-10" dirty="0">
                <a:uFill>
                  <a:solidFill>
                    <a:srgbClr val="000000"/>
                  </a:solidFill>
                </a:uFill>
                <a:latin typeface="Times New Roman"/>
                <a:cs typeface="Times New Roman"/>
              </a:rPr>
              <a:t>:</a:t>
            </a:r>
            <a:endParaRPr sz="3600" dirty="0">
              <a:latin typeface="Times New Roman"/>
              <a:cs typeface="Times New Roman"/>
            </a:endParaRPr>
          </a:p>
        </p:txBody>
      </p:sp>
      <p:sp>
        <p:nvSpPr>
          <p:cNvPr id="4" name="object 4"/>
          <p:cNvSpPr txBox="1"/>
          <p:nvPr/>
        </p:nvSpPr>
        <p:spPr>
          <a:xfrm>
            <a:off x="596900" y="1424686"/>
            <a:ext cx="10736580" cy="4590359"/>
          </a:xfrm>
          <a:prstGeom prst="rect">
            <a:avLst/>
          </a:prstGeom>
        </p:spPr>
        <p:txBody>
          <a:bodyPr vert="horz" wrap="square" lIns="0" tIns="12065" rIns="0" bIns="0" rtlCol="0">
            <a:spAutoFit/>
          </a:bodyPr>
          <a:lstStyle/>
          <a:p>
            <a:pPr marL="12700">
              <a:lnSpc>
                <a:spcPct val="100000"/>
              </a:lnSpc>
              <a:spcBef>
                <a:spcPts val="95"/>
              </a:spcBef>
            </a:pPr>
            <a:r>
              <a:rPr sz="2200" b="1" dirty="0">
                <a:latin typeface="Times New Roman"/>
                <a:cs typeface="Times New Roman"/>
              </a:rPr>
              <a:t>Purpose</a:t>
            </a:r>
            <a:r>
              <a:rPr sz="2200" b="1" spc="-50" dirty="0">
                <a:latin typeface="Times New Roman"/>
                <a:cs typeface="Times New Roman"/>
              </a:rPr>
              <a:t> </a:t>
            </a:r>
            <a:r>
              <a:rPr sz="2200" b="1" dirty="0">
                <a:latin typeface="Times New Roman"/>
                <a:cs typeface="Times New Roman"/>
              </a:rPr>
              <a:t>of</a:t>
            </a:r>
            <a:r>
              <a:rPr sz="2200" b="1" spc="-35" dirty="0">
                <a:latin typeface="Times New Roman"/>
                <a:cs typeface="Times New Roman"/>
              </a:rPr>
              <a:t> </a:t>
            </a:r>
            <a:r>
              <a:rPr sz="2200" b="1" dirty="0">
                <a:latin typeface="Times New Roman"/>
                <a:cs typeface="Times New Roman"/>
              </a:rPr>
              <a:t>the</a:t>
            </a:r>
            <a:r>
              <a:rPr sz="2200" b="1" spc="-40" dirty="0">
                <a:latin typeface="Times New Roman"/>
                <a:cs typeface="Times New Roman"/>
              </a:rPr>
              <a:t> </a:t>
            </a:r>
            <a:r>
              <a:rPr sz="2200" b="1" spc="-10" dirty="0">
                <a:latin typeface="Times New Roman"/>
                <a:cs typeface="Times New Roman"/>
              </a:rPr>
              <a:t>Analysis:</a:t>
            </a:r>
            <a:endParaRPr sz="2200" dirty="0">
              <a:latin typeface="Times New Roman"/>
              <a:cs typeface="Times New Roman"/>
            </a:endParaRPr>
          </a:p>
          <a:p>
            <a:pPr marL="892810" indent="-227965">
              <a:lnSpc>
                <a:spcPct val="100000"/>
              </a:lnSpc>
              <a:spcBef>
                <a:spcPts val="1325"/>
              </a:spcBef>
              <a:buFont typeface="Wingdings"/>
              <a:buChar char=""/>
              <a:tabLst>
                <a:tab pos="892810" algn="l"/>
              </a:tabLst>
            </a:pPr>
            <a:r>
              <a:rPr sz="1800" dirty="0">
                <a:latin typeface="Times New Roman"/>
                <a:cs typeface="Times New Roman"/>
              </a:rPr>
              <a:t>To</a:t>
            </a:r>
            <a:r>
              <a:rPr sz="1800" spc="-40" dirty="0">
                <a:latin typeface="Times New Roman"/>
                <a:cs typeface="Times New Roman"/>
              </a:rPr>
              <a:t> </a:t>
            </a:r>
            <a:r>
              <a:rPr sz="1800" dirty="0">
                <a:latin typeface="Times New Roman"/>
                <a:cs typeface="Times New Roman"/>
              </a:rPr>
              <a:t>understand</a:t>
            </a:r>
            <a:r>
              <a:rPr sz="1800" spc="-40" dirty="0">
                <a:latin typeface="Times New Roman"/>
                <a:cs typeface="Times New Roman"/>
              </a:rPr>
              <a:t> </a:t>
            </a:r>
            <a:r>
              <a:rPr sz="1800" dirty="0">
                <a:latin typeface="Times New Roman"/>
                <a:cs typeface="Times New Roman"/>
              </a:rPr>
              <a:t>the</a:t>
            </a:r>
            <a:r>
              <a:rPr sz="1800" spc="-35" dirty="0">
                <a:latin typeface="Times New Roman"/>
                <a:cs typeface="Times New Roman"/>
              </a:rPr>
              <a:t> </a:t>
            </a:r>
            <a:r>
              <a:rPr sz="1800" dirty="0">
                <a:latin typeface="Times New Roman"/>
                <a:cs typeface="Times New Roman"/>
              </a:rPr>
              <a:t>factors</a:t>
            </a:r>
            <a:r>
              <a:rPr sz="1800" spc="-60" dirty="0">
                <a:latin typeface="Times New Roman"/>
                <a:cs typeface="Times New Roman"/>
              </a:rPr>
              <a:t> </a:t>
            </a:r>
            <a:r>
              <a:rPr sz="1800" dirty="0">
                <a:latin typeface="Times New Roman"/>
                <a:cs typeface="Times New Roman"/>
              </a:rPr>
              <a:t>influencing</a:t>
            </a:r>
            <a:r>
              <a:rPr sz="1800" spc="-50" dirty="0">
                <a:latin typeface="Times New Roman"/>
                <a:cs typeface="Times New Roman"/>
              </a:rPr>
              <a:t> </a:t>
            </a:r>
            <a:r>
              <a:rPr lang="en-IN" spc="-50" dirty="0">
                <a:latin typeface="Times New Roman"/>
                <a:cs typeface="Times New Roman"/>
              </a:rPr>
              <a:t>Flat type</a:t>
            </a:r>
            <a:r>
              <a:rPr sz="1800" spc="-50" dirty="0">
                <a:latin typeface="Times New Roman"/>
                <a:cs typeface="Times New Roman"/>
              </a:rPr>
              <a:t> </a:t>
            </a:r>
            <a:r>
              <a:rPr sz="1800" spc="-10" dirty="0">
                <a:latin typeface="Times New Roman"/>
                <a:cs typeface="Times New Roman"/>
              </a:rPr>
              <a:t>prices.</a:t>
            </a:r>
            <a:endParaRPr sz="1800" dirty="0">
              <a:latin typeface="Times New Roman"/>
              <a:cs typeface="Times New Roman"/>
            </a:endParaRPr>
          </a:p>
          <a:p>
            <a:pPr marL="892810" indent="-227965">
              <a:lnSpc>
                <a:spcPct val="100000"/>
              </a:lnSpc>
              <a:spcBef>
                <a:spcPts val="950"/>
              </a:spcBef>
              <a:buFont typeface="Wingdings"/>
              <a:buChar char=""/>
              <a:tabLst>
                <a:tab pos="892810" algn="l"/>
              </a:tabLst>
            </a:pPr>
            <a:r>
              <a:rPr sz="1800" dirty="0">
                <a:latin typeface="Times New Roman"/>
                <a:cs typeface="Times New Roman"/>
              </a:rPr>
              <a:t>To</a:t>
            </a:r>
            <a:r>
              <a:rPr sz="1800" spc="-30" dirty="0">
                <a:latin typeface="Times New Roman"/>
                <a:cs typeface="Times New Roman"/>
              </a:rPr>
              <a:t> </a:t>
            </a:r>
            <a:r>
              <a:rPr sz="1800" dirty="0">
                <a:latin typeface="Times New Roman"/>
                <a:cs typeface="Times New Roman"/>
              </a:rPr>
              <a:t>identify</a:t>
            </a:r>
            <a:r>
              <a:rPr sz="1800" spc="-35" dirty="0">
                <a:latin typeface="Times New Roman"/>
                <a:cs typeface="Times New Roman"/>
              </a:rPr>
              <a:t> </a:t>
            </a:r>
            <a:r>
              <a:rPr sz="1800" dirty="0">
                <a:latin typeface="Times New Roman"/>
                <a:cs typeface="Times New Roman"/>
              </a:rPr>
              <a:t>which</a:t>
            </a:r>
            <a:r>
              <a:rPr sz="1800" spc="-35" dirty="0">
                <a:latin typeface="Times New Roman"/>
                <a:cs typeface="Times New Roman"/>
              </a:rPr>
              <a:t> </a:t>
            </a:r>
            <a:r>
              <a:rPr sz="1800" dirty="0">
                <a:latin typeface="Times New Roman"/>
                <a:cs typeface="Times New Roman"/>
              </a:rPr>
              <a:t>features</a:t>
            </a:r>
            <a:r>
              <a:rPr sz="1800" spc="-30" dirty="0">
                <a:latin typeface="Times New Roman"/>
                <a:cs typeface="Times New Roman"/>
              </a:rPr>
              <a:t> </a:t>
            </a:r>
            <a:r>
              <a:rPr sz="1800" dirty="0">
                <a:latin typeface="Times New Roman"/>
                <a:cs typeface="Times New Roman"/>
              </a:rPr>
              <a:t>have</a:t>
            </a:r>
            <a:r>
              <a:rPr sz="1800" spc="-35" dirty="0">
                <a:latin typeface="Times New Roman"/>
                <a:cs typeface="Times New Roman"/>
              </a:rPr>
              <a:t> </a:t>
            </a:r>
            <a:r>
              <a:rPr sz="1800" dirty="0">
                <a:latin typeface="Times New Roman"/>
                <a:cs typeface="Times New Roman"/>
              </a:rPr>
              <a:t>the</a:t>
            </a:r>
            <a:r>
              <a:rPr sz="1800" spc="-30" dirty="0">
                <a:latin typeface="Times New Roman"/>
                <a:cs typeface="Times New Roman"/>
              </a:rPr>
              <a:t> </a:t>
            </a:r>
            <a:r>
              <a:rPr sz="1800" dirty="0">
                <a:latin typeface="Times New Roman"/>
                <a:cs typeface="Times New Roman"/>
              </a:rPr>
              <a:t>most</a:t>
            </a:r>
            <a:r>
              <a:rPr sz="1800" spc="-40" dirty="0">
                <a:latin typeface="Times New Roman"/>
                <a:cs typeface="Times New Roman"/>
              </a:rPr>
              <a:t> </a:t>
            </a:r>
            <a:r>
              <a:rPr sz="1800" dirty="0">
                <a:latin typeface="Times New Roman"/>
                <a:cs typeface="Times New Roman"/>
              </a:rPr>
              <a:t>significant</a:t>
            </a:r>
            <a:r>
              <a:rPr sz="1800" spc="-35" dirty="0">
                <a:latin typeface="Times New Roman"/>
                <a:cs typeface="Times New Roman"/>
              </a:rPr>
              <a:t> </a:t>
            </a:r>
            <a:r>
              <a:rPr sz="1800" dirty="0">
                <a:latin typeface="Times New Roman"/>
                <a:cs typeface="Times New Roman"/>
              </a:rPr>
              <a:t>impact</a:t>
            </a:r>
            <a:r>
              <a:rPr sz="1800" spc="-30" dirty="0">
                <a:latin typeface="Times New Roman"/>
                <a:cs typeface="Times New Roman"/>
              </a:rPr>
              <a:t> </a:t>
            </a:r>
            <a:r>
              <a:rPr sz="1800" dirty="0">
                <a:latin typeface="Times New Roman"/>
                <a:cs typeface="Times New Roman"/>
              </a:rPr>
              <a:t>on</a:t>
            </a:r>
            <a:r>
              <a:rPr sz="1800" spc="-25" dirty="0">
                <a:latin typeface="Times New Roman"/>
                <a:cs typeface="Times New Roman"/>
              </a:rPr>
              <a:t> </a:t>
            </a:r>
            <a:r>
              <a:rPr sz="1800" dirty="0">
                <a:latin typeface="Times New Roman"/>
                <a:cs typeface="Times New Roman"/>
              </a:rPr>
              <a:t>the</a:t>
            </a:r>
            <a:r>
              <a:rPr sz="1800" spc="-30" dirty="0">
                <a:latin typeface="Times New Roman"/>
                <a:cs typeface="Times New Roman"/>
              </a:rPr>
              <a:t> </a:t>
            </a:r>
            <a:r>
              <a:rPr sz="1800" dirty="0">
                <a:latin typeface="Times New Roman"/>
                <a:cs typeface="Times New Roman"/>
              </a:rPr>
              <a:t>pricing</a:t>
            </a:r>
            <a:r>
              <a:rPr sz="1800" spc="-40" dirty="0">
                <a:latin typeface="Times New Roman"/>
                <a:cs typeface="Times New Roman"/>
              </a:rPr>
              <a:t> </a:t>
            </a:r>
            <a:r>
              <a:rPr sz="1800" dirty="0">
                <a:latin typeface="Times New Roman"/>
                <a:cs typeface="Times New Roman"/>
              </a:rPr>
              <a:t>of</a:t>
            </a:r>
            <a:r>
              <a:rPr sz="1800" spc="-30" dirty="0">
                <a:latin typeface="Times New Roman"/>
                <a:cs typeface="Times New Roman"/>
              </a:rPr>
              <a:t> </a:t>
            </a:r>
            <a:r>
              <a:rPr lang="en-IN" sz="1800" spc="-10" dirty="0">
                <a:latin typeface="Times New Roman"/>
                <a:cs typeface="Times New Roman"/>
              </a:rPr>
              <a:t>type of apartments</a:t>
            </a:r>
            <a:r>
              <a:rPr sz="1800" spc="-10" dirty="0">
                <a:latin typeface="Times New Roman"/>
                <a:cs typeface="Times New Roman"/>
              </a:rPr>
              <a:t>.</a:t>
            </a:r>
            <a:endParaRPr sz="1800" dirty="0">
              <a:latin typeface="Times New Roman"/>
              <a:cs typeface="Times New Roman"/>
            </a:endParaRPr>
          </a:p>
          <a:p>
            <a:pPr marL="48895">
              <a:lnSpc>
                <a:spcPct val="100000"/>
              </a:lnSpc>
              <a:spcBef>
                <a:spcPts val="905"/>
              </a:spcBef>
            </a:pPr>
            <a:r>
              <a:rPr sz="2200" b="1" dirty="0">
                <a:latin typeface="Times New Roman"/>
                <a:cs typeface="Times New Roman"/>
              </a:rPr>
              <a:t>Overview</a:t>
            </a:r>
            <a:r>
              <a:rPr sz="2200" b="1" spc="-55" dirty="0">
                <a:latin typeface="Times New Roman"/>
                <a:cs typeface="Times New Roman"/>
              </a:rPr>
              <a:t> </a:t>
            </a:r>
            <a:r>
              <a:rPr sz="2200" b="1" dirty="0">
                <a:latin typeface="Times New Roman"/>
                <a:cs typeface="Times New Roman"/>
              </a:rPr>
              <a:t>of</a:t>
            </a:r>
            <a:r>
              <a:rPr sz="2200" b="1" spc="-35" dirty="0">
                <a:latin typeface="Times New Roman"/>
                <a:cs typeface="Times New Roman"/>
              </a:rPr>
              <a:t> </a:t>
            </a:r>
            <a:r>
              <a:rPr sz="2200" b="1" dirty="0">
                <a:latin typeface="Times New Roman"/>
                <a:cs typeface="Times New Roman"/>
              </a:rPr>
              <a:t>the</a:t>
            </a:r>
            <a:r>
              <a:rPr sz="2200" b="1" spc="-50" dirty="0">
                <a:latin typeface="Times New Roman"/>
                <a:cs typeface="Times New Roman"/>
              </a:rPr>
              <a:t> </a:t>
            </a:r>
            <a:r>
              <a:rPr sz="2200" b="1" spc="-10" dirty="0">
                <a:latin typeface="Times New Roman"/>
                <a:cs typeface="Times New Roman"/>
              </a:rPr>
              <a:t>Dataset:</a:t>
            </a:r>
            <a:endParaRPr sz="2200" dirty="0">
              <a:latin typeface="Times New Roman"/>
              <a:cs typeface="Times New Roman"/>
            </a:endParaRPr>
          </a:p>
          <a:p>
            <a:pPr marL="892810" indent="-227965">
              <a:lnSpc>
                <a:spcPct val="100000"/>
              </a:lnSpc>
              <a:spcBef>
                <a:spcPts val="1195"/>
              </a:spcBef>
              <a:buFont typeface="Wingdings"/>
              <a:buChar char=""/>
              <a:tabLst>
                <a:tab pos="892810" algn="l"/>
              </a:tabLst>
            </a:pPr>
            <a:r>
              <a:rPr sz="1800" dirty="0">
                <a:latin typeface="Times New Roman"/>
                <a:cs typeface="Times New Roman"/>
              </a:rPr>
              <a:t>The</a:t>
            </a:r>
            <a:r>
              <a:rPr sz="1800" spc="-30" dirty="0">
                <a:latin typeface="Times New Roman"/>
                <a:cs typeface="Times New Roman"/>
              </a:rPr>
              <a:t> </a:t>
            </a:r>
            <a:r>
              <a:rPr sz="1800" dirty="0">
                <a:latin typeface="Times New Roman"/>
                <a:cs typeface="Times New Roman"/>
              </a:rPr>
              <a:t>dataset</a:t>
            </a:r>
            <a:r>
              <a:rPr sz="1800" spc="-40" dirty="0">
                <a:latin typeface="Times New Roman"/>
                <a:cs typeface="Times New Roman"/>
              </a:rPr>
              <a:t> </a:t>
            </a:r>
            <a:r>
              <a:rPr sz="1800" dirty="0">
                <a:latin typeface="Times New Roman"/>
                <a:cs typeface="Times New Roman"/>
              </a:rPr>
              <a:t>includes</a:t>
            </a:r>
            <a:r>
              <a:rPr sz="1800" spc="-30" dirty="0">
                <a:latin typeface="Times New Roman"/>
                <a:cs typeface="Times New Roman"/>
              </a:rPr>
              <a:t> </a:t>
            </a:r>
            <a:r>
              <a:rPr sz="1800" dirty="0">
                <a:latin typeface="Times New Roman"/>
                <a:cs typeface="Times New Roman"/>
              </a:rPr>
              <a:t>various</a:t>
            </a:r>
            <a:r>
              <a:rPr sz="1800" spc="-40" dirty="0">
                <a:latin typeface="Times New Roman"/>
                <a:cs typeface="Times New Roman"/>
              </a:rPr>
              <a:t> </a:t>
            </a:r>
            <a:r>
              <a:rPr sz="1800" dirty="0">
                <a:latin typeface="Times New Roman"/>
                <a:cs typeface="Times New Roman"/>
              </a:rPr>
              <a:t>features</a:t>
            </a:r>
            <a:r>
              <a:rPr sz="1800" spc="-35" dirty="0">
                <a:latin typeface="Times New Roman"/>
                <a:cs typeface="Times New Roman"/>
              </a:rPr>
              <a:t> </a:t>
            </a:r>
            <a:r>
              <a:rPr sz="1800" dirty="0">
                <a:latin typeface="Times New Roman"/>
                <a:cs typeface="Times New Roman"/>
              </a:rPr>
              <a:t>such</a:t>
            </a:r>
            <a:r>
              <a:rPr sz="1800" spc="-50" dirty="0">
                <a:latin typeface="Times New Roman"/>
                <a:cs typeface="Times New Roman"/>
              </a:rPr>
              <a:t> </a:t>
            </a:r>
            <a:r>
              <a:rPr sz="1800" dirty="0">
                <a:latin typeface="Times New Roman"/>
                <a:cs typeface="Times New Roman"/>
              </a:rPr>
              <a:t>as</a:t>
            </a:r>
            <a:r>
              <a:rPr lang="en-IN" sz="1800" dirty="0">
                <a:latin typeface="Times New Roman"/>
                <a:cs typeface="Times New Roman"/>
              </a:rPr>
              <a:t> Apartment Type,</a:t>
            </a:r>
            <a:r>
              <a:rPr lang="en-IN" spc="-10" dirty="0">
                <a:latin typeface="Times New Roman"/>
                <a:cs typeface="Times New Roman"/>
              </a:rPr>
              <a:t> Area,</a:t>
            </a:r>
            <a:r>
              <a:rPr sz="1800" spc="-25" dirty="0">
                <a:latin typeface="Times New Roman"/>
                <a:cs typeface="Times New Roman"/>
              </a:rPr>
              <a:t> </a:t>
            </a:r>
            <a:r>
              <a:rPr lang="en-IN" spc="-25" dirty="0">
                <a:latin typeface="Times New Roman"/>
                <a:cs typeface="Times New Roman"/>
              </a:rPr>
              <a:t>City</a:t>
            </a:r>
            <a:r>
              <a:rPr lang="en-IN" spc="-40" dirty="0">
                <a:latin typeface="Times New Roman"/>
                <a:cs typeface="Times New Roman"/>
              </a:rPr>
              <a:t>, Price</a:t>
            </a:r>
            <a:r>
              <a:rPr sz="1800" spc="-35" dirty="0">
                <a:latin typeface="Times New Roman"/>
                <a:cs typeface="Times New Roman"/>
              </a:rPr>
              <a:t> </a:t>
            </a:r>
            <a:r>
              <a:rPr sz="1800" spc="-20" dirty="0">
                <a:latin typeface="Times New Roman"/>
                <a:cs typeface="Times New Roman"/>
              </a:rPr>
              <a:t>etc…</a:t>
            </a:r>
            <a:endParaRPr sz="1800" dirty="0">
              <a:latin typeface="Times New Roman"/>
              <a:cs typeface="Times New Roman"/>
            </a:endParaRPr>
          </a:p>
          <a:p>
            <a:pPr marL="892810" indent="-227965">
              <a:lnSpc>
                <a:spcPct val="100000"/>
              </a:lnSpc>
              <a:spcBef>
                <a:spcPts val="950"/>
              </a:spcBef>
              <a:buFont typeface="Wingdings"/>
              <a:buChar char=""/>
              <a:tabLst>
                <a:tab pos="892810" algn="l"/>
              </a:tabLst>
            </a:pPr>
            <a:r>
              <a:rPr sz="1800" dirty="0">
                <a:latin typeface="Times New Roman"/>
                <a:cs typeface="Times New Roman"/>
              </a:rPr>
              <a:t>The</a:t>
            </a:r>
            <a:r>
              <a:rPr sz="1800" spc="-35" dirty="0">
                <a:latin typeface="Times New Roman"/>
                <a:cs typeface="Times New Roman"/>
              </a:rPr>
              <a:t> </a:t>
            </a:r>
            <a:r>
              <a:rPr sz="1800" dirty="0">
                <a:latin typeface="Times New Roman"/>
                <a:cs typeface="Times New Roman"/>
              </a:rPr>
              <a:t>data</a:t>
            </a:r>
            <a:r>
              <a:rPr sz="1800" spc="-45" dirty="0">
                <a:latin typeface="Times New Roman"/>
                <a:cs typeface="Times New Roman"/>
              </a:rPr>
              <a:t> </a:t>
            </a:r>
            <a:r>
              <a:rPr sz="1800" dirty="0">
                <a:latin typeface="Times New Roman"/>
                <a:cs typeface="Times New Roman"/>
              </a:rPr>
              <a:t>has</a:t>
            </a:r>
            <a:r>
              <a:rPr sz="1800" spc="-35" dirty="0">
                <a:latin typeface="Times New Roman"/>
                <a:cs typeface="Times New Roman"/>
              </a:rPr>
              <a:t> </a:t>
            </a:r>
            <a:r>
              <a:rPr sz="1800" dirty="0">
                <a:latin typeface="Times New Roman"/>
                <a:cs typeface="Times New Roman"/>
              </a:rPr>
              <a:t>been</a:t>
            </a:r>
            <a:r>
              <a:rPr sz="1800" spc="-40" dirty="0">
                <a:latin typeface="Times New Roman"/>
                <a:cs typeface="Times New Roman"/>
              </a:rPr>
              <a:t> </a:t>
            </a:r>
            <a:r>
              <a:rPr sz="1800" dirty="0">
                <a:latin typeface="Times New Roman"/>
                <a:cs typeface="Times New Roman"/>
              </a:rPr>
              <a:t>sourced</a:t>
            </a:r>
            <a:r>
              <a:rPr sz="1800" spc="-45" dirty="0">
                <a:latin typeface="Times New Roman"/>
                <a:cs typeface="Times New Roman"/>
              </a:rPr>
              <a:t> </a:t>
            </a:r>
            <a:r>
              <a:rPr sz="1800" dirty="0">
                <a:latin typeface="Times New Roman"/>
                <a:cs typeface="Times New Roman"/>
              </a:rPr>
              <a:t>from</a:t>
            </a:r>
            <a:r>
              <a:rPr sz="1800" spc="-35" dirty="0">
                <a:latin typeface="Times New Roman"/>
                <a:cs typeface="Times New Roman"/>
              </a:rPr>
              <a:t> </a:t>
            </a:r>
            <a:r>
              <a:rPr sz="1800" dirty="0">
                <a:latin typeface="Times New Roman"/>
                <a:cs typeface="Times New Roman"/>
              </a:rPr>
              <a:t>[</a:t>
            </a:r>
            <a:r>
              <a:rPr lang="en-IN" sz="1800" dirty="0" err="1">
                <a:latin typeface="Times New Roman"/>
                <a:cs typeface="Times New Roman"/>
              </a:rPr>
              <a:t>Makaan</a:t>
            </a:r>
            <a:r>
              <a:rPr sz="1800" spc="-25" dirty="0">
                <a:latin typeface="Times New Roman"/>
                <a:cs typeface="Times New Roman"/>
              </a:rPr>
              <a:t>]</a:t>
            </a:r>
            <a:endParaRPr sz="1800" dirty="0">
              <a:latin typeface="Times New Roman"/>
              <a:cs typeface="Times New Roman"/>
            </a:endParaRPr>
          </a:p>
          <a:p>
            <a:pPr marL="118745">
              <a:lnSpc>
                <a:spcPct val="100000"/>
              </a:lnSpc>
              <a:spcBef>
                <a:spcPts val="905"/>
              </a:spcBef>
            </a:pPr>
            <a:r>
              <a:rPr sz="2200" b="1" dirty="0">
                <a:latin typeface="Times New Roman"/>
                <a:cs typeface="Times New Roman"/>
              </a:rPr>
              <a:t>Scope</a:t>
            </a:r>
            <a:r>
              <a:rPr sz="2200" b="1" spc="-40" dirty="0">
                <a:latin typeface="Times New Roman"/>
                <a:cs typeface="Times New Roman"/>
              </a:rPr>
              <a:t> </a:t>
            </a:r>
            <a:r>
              <a:rPr sz="2200" b="1" dirty="0">
                <a:latin typeface="Times New Roman"/>
                <a:cs typeface="Times New Roman"/>
              </a:rPr>
              <a:t>of</a:t>
            </a:r>
            <a:r>
              <a:rPr sz="2200" b="1" spc="-35" dirty="0">
                <a:latin typeface="Times New Roman"/>
                <a:cs typeface="Times New Roman"/>
              </a:rPr>
              <a:t> </a:t>
            </a:r>
            <a:r>
              <a:rPr sz="2200" b="1" spc="-10" dirty="0">
                <a:latin typeface="Times New Roman"/>
                <a:cs typeface="Times New Roman"/>
              </a:rPr>
              <a:t>Analysis:</a:t>
            </a:r>
            <a:endParaRPr sz="2200" dirty="0">
              <a:latin typeface="Times New Roman"/>
              <a:cs typeface="Times New Roman"/>
            </a:endParaRPr>
          </a:p>
          <a:p>
            <a:pPr marL="892810" indent="-227965">
              <a:lnSpc>
                <a:spcPct val="100000"/>
              </a:lnSpc>
              <a:spcBef>
                <a:spcPts val="1195"/>
              </a:spcBef>
              <a:buFont typeface="Wingdings"/>
              <a:buChar char=""/>
              <a:tabLst>
                <a:tab pos="892810" algn="l"/>
              </a:tabLst>
            </a:pPr>
            <a:r>
              <a:rPr sz="1800" dirty="0">
                <a:latin typeface="Times New Roman"/>
                <a:cs typeface="Times New Roman"/>
              </a:rPr>
              <a:t>Exploring</a:t>
            </a:r>
            <a:r>
              <a:rPr sz="1800" spc="-45" dirty="0">
                <a:latin typeface="Times New Roman"/>
                <a:cs typeface="Times New Roman"/>
              </a:rPr>
              <a:t> </a:t>
            </a:r>
            <a:r>
              <a:rPr sz="1800" dirty="0">
                <a:latin typeface="Times New Roman"/>
                <a:cs typeface="Times New Roman"/>
              </a:rPr>
              <a:t>the</a:t>
            </a:r>
            <a:r>
              <a:rPr sz="1800" spc="-45" dirty="0">
                <a:latin typeface="Times New Roman"/>
                <a:cs typeface="Times New Roman"/>
              </a:rPr>
              <a:t> </a:t>
            </a:r>
            <a:r>
              <a:rPr sz="1800" dirty="0">
                <a:latin typeface="Times New Roman"/>
                <a:cs typeface="Times New Roman"/>
              </a:rPr>
              <a:t>relationship</a:t>
            </a:r>
            <a:r>
              <a:rPr sz="1800" spc="-35" dirty="0">
                <a:latin typeface="Times New Roman"/>
                <a:cs typeface="Times New Roman"/>
              </a:rPr>
              <a:t> </a:t>
            </a:r>
            <a:r>
              <a:rPr sz="1800" dirty="0">
                <a:latin typeface="Times New Roman"/>
                <a:cs typeface="Times New Roman"/>
              </a:rPr>
              <a:t>between</a:t>
            </a:r>
            <a:r>
              <a:rPr sz="1800" spc="-40" dirty="0">
                <a:latin typeface="Times New Roman"/>
                <a:cs typeface="Times New Roman"/>
              </a:rPr>
              <a:t> </a:t>
            </a:r>
            <a:r>
              <a:rPr lang="en-IN" sz="1800" dirty="0">
                <a:latin typeface="Times New Roman"/>
                <a:cs typeface="Times New Roman"/>
              </a:rPr>
              <a:t>Apartment type </a:t>
            </a:r>
            <a:r>
              <a:rPr sz="1800" dirty="0">
                <a:latin typeface="Times New Roman"/>
                <a:cs typeface="Times New Roman"/>
              </a:rPr>
              <a:t>and</a:t>
            </a:r>
            <a:r>
              <a:rPr sz="1800" spc="-45" dirty="0">
                <a:latin typeface="Times New Roman"/>
                <a:cs typeface="Times New Roman"/>
              </a:rPr>
              <a:t> </a:t>
            </a:r>
            <a:r>
              <a:rPr sz="1800" dirty="0">
                <a:latin typeface="Times New Roman"/>
                <a:cs typeface="Times New Roman"/>
              </a:rPr>
              <a:t>their</a:t>
            </a:r>
            <a:r>
              <a:rPr sz="1800" spc="-40" dirty="0">
                <a:latin typeface="Times New Roman"/>
                <a:cs typeface="Times New Roman"/>
              </a:rPr>
              <a:t> </a:t>
            </a:r>
            <a:r>
              <a:rPr lang="en-IN" spc="-10" dirty="0">
                <a:latin typeface="Times New Roman"/>
                <a:cs typeface="Times New Roman"/>
              </a:rPr>
              <a:t>Prices</a:t>
            </a:r>
            <a:r>
              <a:rPr sz="1800" spc="-10" dirty="0">
                <a:latin typeface="Times New Roman"/>
                <a:cs typeface="Times New Roman"/>
              </a:rPr>
              <a:t>.</a:t>
            </a:r>
            <a:endParaRPr lang="en-IN" sz="1800" spc="-10" dirty="0">
              <a:latin typeface="Times New Roman"/>
              <a:cs typeface="Times New Roman"/>
            </a:endParaRPr>
          </a:p>
          <a:p>
            <a:pPr marL="892810" indent="-227965">
              <a:spcBef>
                <a:spcPts val="1195"/>
              </a:spcBef>
              <a:buFont typeface="Wingdings"/>
              <a:buChar char=""/>
              <a:tabLst>
                <a:tab pos="892810" algn="l"/>
              </a:tabLst>
            </a:pPr>
            <a:r>
              <a:rPr lang="en-US" spc="-10" dirty="0">
                <a:latin typeface="Carlito"/>
                <a:cs typeface="Carlito"/>
              </a:rPr>
              <a:t>Exploring the relationship between </a:t>
            </a:r>
            <a:r>
              <a:rPr lang="en-US" sz="1800" dirty="0">
                <a:latin typeface="Times New Roman"/>
                <a:cs typeface="Times New Roman"/>
              </a:rPr>
              <a:t>Apartment </a:t>
            </a:r>
            <a:r>
              <a:rPr lang="en-US" sz="1800" dirty="0">
                <a:latin typeface="Carlito"/>
                <a:cs typeface="Carlito"/>
              </a:rPr>
              <a:t>prices</a:t>
            </a:r>
            <a:r>
              <a:rPr lang="en-US" sz="1800" spc="-35" dirty="0">
                <a:latin typeface="Carlito"/>
                <a:cs typeface="Carlito"/>
              </a:rPr>
              <a:t> </a:t>
            </a:r>
            <a:r>
              <a:rPr lang="en-US" sz="1800" dirty="0">
                <a:latin typeface="Carlito"/>
                <a:cs typeface="Carlito"/>
              </a:rPr>
              <a:t>based</a:t>
            </a:r>
            <a:r>
              <a:rPr lang="en-US" sz="1800" spc="-40" dirty="0">
                <a:latin typeface="Carlito"/>
                <a:cs typeface="Carlito"/>
              </a:rPr>
              <a:t> </a:t>
            </a:r>
            <a:r>
              <a:rPr lang="en-US" sz="1800" dirty="0">
                <a:latin typeface="Carlito"/>
                <a:cs typeface="Carlito"/>
              </a:rPr>
              <a:t>on</a:t>
            </a:r>
            <a:r>
              <a:rPr lang="en-US" sz="1800" spc="-45" dirty="0">
                <a:latin typeface="Carlito"/>
                <a:cs typeface="Carlito"/>
              </a:rPr>
              <a:t> </a:t>
            </a:r>
            <a:r>
              <a:rPr lang="en-US" sz="1800" dirty="0">
                <a:latin typeface="Carlito"/>
                <a:cs typeface="Carlito"/>
              </a:rPr>
              <a:t>the Areas</a:t>
            </a:r>
            <a:r>
              <a:rPr lang="en-US" spc="-10" dirty="0">
                <a:latin typeface="Carlito"/>
                <a:cs typeface="Carlito"/>
              </a:rPr>
              <a:t> and City.</a:t>
            </a:r>
            <a:endParaRPr sz="1800" dirty="0">
              <a:latin typeface="Times New Roman"/>
              <a:cs typeface="Times New Roman"/>
            </a:endParaRPr>
          </a:p>
          <a:p>
            <a:pPr marL="892810" indent="-227965">
              <a:lnSpc>
                <a:spcPct val="100000"/>
              </a:lnSpc>
              <a:spcBef>
                <a:spcPts val="944"/>
              </a:spcBef>
              <a:buFont typeface="Wingdings"/>
              <a:buChar char=""/>
              <a:tabLst>
                <a:tab pos="892810" algn="l"/>
              </a:tabLst>
            </a:pPr>
            <a:r>
              <a:rPr sz="1800" dirty="0">
                <a:latin typeface="Times New Roman"/>
                <a:cs typeface="Times New Roman"/>
              </a:rPr>
              <a:t>Helps</a:t>
            </a:r>
            <a:r>
              <a:rPr sz="1800" spc="-60" dirty="0">
                <a:latin typeface="Times New Roman"/>
                <a:cs typeface="Times New Roman"/>
              </a:rPr>
              <a:t> </a:t>
            </a:r>
            <a:r>
              <a:rPr sz="1800" dirty="0">
                <a:latin typeface="Times New Roman"/>
                <a:cs typeface="Times New Roman"/>
              </a:rPr>
              <a:t>consumers</a:t>
            </a:r>
            <a:r>
              <a:rPr sz="1800" spc="-60" dirty="0">
                <a:latin typeface="Times New Roman"/>
                <a:cs typeface="Times New Roman"/>
              </a:rPr>
              <a:t> </a:t>
            </a:r>
            <a:r>
              <a:rPr sz="1800" dirty="0">
                <a:latin typeface="Times New Roman"/>
                <a:cs typeface="Times New Roman"/>
              </a:rPr>
              <a:t>make</a:t>
            </a:r>
            <a:r>
              <a:rPr sz="1800" spc="-65" dirty="0">
                <a:latin typeface="Times New Roman"/>
                <a:cs typeface="Times New Roman"/>
              </a:rPr>
              <a:t> </a:t>
            </a:r>
            <a:r>
              <a:rPr sz="1800" dirty="0">
                <a:latin typeface="Times New Roman"/>
                <a:cs typeface="Times New Roman"/>
              </a:rPr>
              <a:t>informed</a:t>
            </a:r>
            <a:r>
              <a:rPr sz="1800" spc="-70" dirty="0">
                <a:latin typeface="Times New Roman"/>
                <a:cs typeface="Times New Roman"/>
              </a:rPr>
              <a:t> </a:t>
            </a:r>
            <a:r>
              <a:rPr lang="en-IN" spc="-70" dirty="0">
                <a:latin typeface="Times New Roman"/>
                <a:cs typeface="Times New Roman"/>
              </a:rPr>
              <a:t>Rental</a:t>
            </a:r>
            <a:r>
              <a:rPr sz="1800" spc="-65" dirty="0">
                <a:latin typeface="Times New Roman"/>
                <a:cs typeface="Times New Roman"/>
              </a:rPr>
              <a:t> </a:t>
            </a:r>
            <a:r>
              <a:rPr sz="1800" spc="-10" dirty="0">
                <a:latin typeface="Times New Roman"/>
                <a:cs typeface="Times New Roman"/>
              </a:rPr>
              <a:t>decisions.</a:t>
            </a:r>
            <a:endParaRPr sz="1800" dirty="0">
              <a:latin typeface="Times New Roman"/>
              <a:cs typeface="Times New Roman"/>
            </a:endParaRPr>
          </a:p>
          <a:p>
            <a:pPr marL="892810" indent="-227965">
              <a:lnSpc>
                <a:spcPct val="100000"/>
              </a:lnSpc>
              <a:spcBef>
                <a:spcPts val="940"/>
              </a:spcBef>
              <a:buFont typeface="Wingdings"/>
              <a:buChar char=""/>
              <a:tabLst>
                <a:tab pos="892810" algn="l"/>
              </a:tabLst>
            </a:pPr>
            <a:r>
              <a:rPr sz="1800" dirty="0">
                <a:latin typeface="Times New Roman"/>
                <a:cs typeface="Times New Roman"/>
              </a:rPr>
              <a:t>Identifying</a:t>
            </a:r>
            <a:r>
              <a:rPr sz="1800" spc="-40" dirty="0">
                <a:latin typeface="Times New Roman"/>
                <a:cs typeface="Times New Roman"/>
              </a:rPr>
              <a:t> </a:t>
            </a:r>
            <a:r>
              <a:rPr lang="en-IN" sz="1800" spc="-35" dirty="0">
                <a:latin typeface="Times New Roman"/>
                <a:cs typeface="Times New Roman"/>
              </a:rPr>
              <a:t>t</a:t>
            </a:r>
            <a:r>
              <a:rPr lang="en-IN" spc="-35" dirty="0">
                <a:latin typeface="Times New Roman"/>
                <a:cs typeface="Times New Roman"/>
              </a:rPr>
              <a:t>he </a:t>
            </a:r>
            <a:r>
              <a:rPr sz="1800" dirty="0">
                <a:latin typeface="Times New Roman"/>
                <a:cs typeface="Times New Roman"/>
              </a:rPr>
              <a:t>patterns</a:t>
            </a:r>
            <a:r>
              <a:rPr sz="1800" spc="-40" dirty="0">
                <a:latin typeface="Times New Roman"/>
                <a:cs typeface="Times New Roman"/>
              </a:rPr>
              <a:t> </a:t>
            </a:r>
            <a:r>
              <a:rPr sz="1800" dirty="0">
                <a:latin typeface="Times New Roman"/>
                <a:cs typeface="Times New Roman"/>
              </a:rPr>
              <a:t>in</a:t>
            </a:r>
            <a:r>
              <a:rPr sz="1800" spc="-45" dirty="0">
                <a:latin typeface="Times New Roman"/>
                <a:cs typeface="Times New Roman"/>
              </a:rPr>
              <a:t> </a:t>
            </a:r>
            <a:r>
              <a:rPr sz="1800" dirty="0">
                <a:latin typeface="Times New Roman"/>
                <a:cs typeface="Times New Roman"/>
              </a:rPr>
              <a:t>the</a:t>
            </a:r>
            <a:r>
              <a:rPr sz="1800" spc="-20" dirty="0">
                <a:latin typeface="Times New Roman"/>
                <a:cs typeface="Times New Roman"/>
              </a:rPr>
              <a:t> </a:t>
            </a:r>
            <a:r>
              <a:rPr sz="1800" spc="-10" dirty="0">
                <a:latin typeface="Times New Roman"/>
                <a:cs typeface="Times New Roman"/>
              </a:rPr>
              <a:t>data.</a:t>
            </a:r>
            <a:endParaRPr sz="18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a:extLst>
              <a:ext uri="{28A0092B-C50C-407E-A947-70E740481C1C}">
                <a14:useLocalDpi xmlns:a14="http://schemas.microsoft.com/office/drawing/2010/main" val="0"/>
              </a:ext>
            </a:extLst>
          </a:blip>
          <a:srcRect/>
          <a:stretch/>
        </p:blipFill>
        <p:spPr>
          <a:xfrm>
            <a:off x="590804" y="2073781"/>
            <a:ext cx="8172196" cy="4588132"/>
          </a:xfrm>
          <a:prstGeom prst="rect">
            <a:avLst/>
          </a:prstGeom>
        </p:spPr>
      </p:pic>
      <p:sp>
        <p:nvSpPr>
          <p:cNvPr id="3" name="object 3"/>
          <p:cNvSpPr txBox="1">
            <a:spLocks noGrp="1"/>
          </p:cNvSpPr>
          <p:nvPr>
            <p:ph type="title"/>
          </p:nvPr>
        </p:nvSpPr>
        <p:spPr>
          <a:xfrm>
            <a:off x="-3886200" y="0"/>
            <a:ext cx="10694035" cy="940054"/>
          </a:xfrm>
          <a:prstGeom prst="rect">
            <a:avLst/>
          </a:prstGeom>
        </p:spPr>
        <p:txBody>
          <a:bodyPr vert="horz" wrap="square" lIns="0" tIns="378714" rIns="0" bIns="0" rtlCol="0">
            <a:spAutoFit/>
          </a:bodyPr>
          <a:lstStyle/>
          <a:p>
            <a:pPr marL="4159885">
              <a:lnSpc>
                <a:spcPct val="100000"/>
              </a:lnSpc>
              <a:spcBef>
                <a:spcPts val="100"/>
              </a:spcBef>
            </a:pPr>
            <a:r>
              <a:rPr sz="3600" b="1" u="sng" spc="-355" dirty="0">
                <a:uFill>
                  <a:solidFill>
                    <a:srgbClr val="000000"/>
                  </a:solidFill>
                </a:uFill>
                <a:latin typeface="Verdana"/>
                <a:cs typeface="Verdana"/>
              </a:rPr>
              <a:t>Website:</a:t>
            </a:r>
            <a:endParaRPr sz="3600" dirty="0">
              <a:latin typeface="Verdana"/>
              <a:cs typeface="Verdana"/>
            </a:endParaRPr>
          </a:p>
        </p:txBody>
      </p:sp>
      <p:sp>
        <p:nvSpPr>
          <p:cNvPr id="4" name="object 4"/>
          <p:cNvSpPr txBox="1"/>
          <p:nvPr/>
        </p:nvSpPr>
        <p:spPr>
          <a:xfrm>
            <a:off x="590804" y="1205229"/>
            <a:ext cx="4025900" cy="799465"/>
          </a:xfrm>
          <a:prstGeom prst="rect">
            <a:avLst/>
          </a:prstGeom>
        </p:spPr>
        <p:txBody>
          <a:bodyPr vert="horz" wrap="square" lIns="0" tIns="12065" rIns="0" bIns="0" rtlCol="0">
            <a:spAutoFit/>
          </a:bodyPr>
          <a:lstStyle/>
          <a:p>
            <a:pPr marL="12700">
              <a:lnSpc>
                <a:spcPct val="100000"/>
              </a:lnSpc>
              <a:spcBef>
                <a:spcPts val="95"/>
              </a:spcBef>
            </a:pPr>
            <a:r>
              <a:rPr sz="2800" spc="-20" dirty="0">
                <a:latin typeface="Carlito"/>
                <a:cs typeface="Carlito"/>
              </a:rPr>
              <a:t>Website</a:t>
            </a:r>
            <a:r>
              <a:rPr sz="2800" spc="-85" dirty="0">
                <a:latin typeface="Carlito"/>
                <a:cs typeface="Carlito"/>
              </a:rPr>
              <a:t> </a:t>
            </a:r>
            <a:r>
              <a:rPr sz="2800" dirty="0">
                <a:latin typeface="Carlito"/>
                <a:cs typeface="Carlito"/>
              </a:rPr>
              <a:t>used</a:t>
            </a:r>
            <a:r>
              <a:rPr sz="2800" spc="-80" dirty="0">
                <a:latin typeface="Carlito"/>
                <a:cs typeface="Carlito"/>
              </a:rPr>
              <a:t> </a:t>
            </a:r>
            <a:r>
              <a:rPr sz="2800" dirty="0">
                <a:latin typeface="Carlito"/>
                <a:cs typeface="Carlito"/>
              </a:rPr>
              <a:t>for</a:t>
            </a:r>
            <a:r>
              <a:rPr sz="2800" spc="-75" dirty="0">
                <a:latin typeface="Carlito"/>
                <a:cs typeface="Carlito"/>
              </a:rPr>
              <a:t> </a:t>
            </a:r>
            <a:r>
              <a:rPr sz="2800" spc="-10" dirty="0">
                <a:latin typeface="Carlito"/>
                <a:cs typeface="Carlito"/>
              </a:rPr>
              <a:t>scrapping:</a:t>
            </a:r>
            <a:endParaRPr sz="2800" dirty="0">
              <a:latin typeface="Carlito"/>
              <a:cs typeface="Carlito"/>
            </a:endParaRPr>
          </a:p>
          <a:p>
            <a:pPr marL="74930">
              <a:lnSpc>
                <a:spcPct val="100000"/>
              </a:lnSpc>
              <a:spcBef>
                <a:spcPts val="95"/>
              </a:spcBef>
            </a:pPr>
            <a:r>
              <a:rPr sz="2200" dirty="0">
                <a:latin typeface="Carlito"/>
                <a:cs typeface="Carlito"/>
              </a:rPr>
              <a:t>URL:</a:t>
            </a:r>
            <a:r>
              <a:rPr sz="2200" spc="195" dirty="0">
                <a:latin typeface="Carlito"/>
                <a:cs typeface="Carlito"/>
              </a:rPr>
              <a:t> </a:t>
            </a:r>
            <a:r>
              <a:rPr lang="en-IN" sz="1800" u="sng" spc="-10" dirty="0">
                <a:solidFill>
                  <a:srgbClr val="0070C0"/>
                </a:solidFill>
                <a:uFill>
                  <a:solidFill>
                    <a:srgbClr val="000000"/>
                  </a:solidFill>
                </a:uFill>
                <a:latin typeface="Carlito"/>
                <a:cs typeface="Carlito"/>
              </a:rPr>
              <a:t>https://www.makaan.com/</a:t>
            </a:r>
            <a:endParaRPr sz="1800" dirty="0">
              <a:solidFill>
                <a:srgbClr val="0070C0"/>
              </a:solidFill>
              <a:latin typeface="Carlito"/>
              <a:cs typeface="Carlito"/>
            </a:endParaRPr>
          </a:p>
        </p:txBody>
      </p:sp>
      <p:pic>
        <p:nvPicPr>
          <p:cNvPr id="1026" name="Picture 2" descr="Real Estate, Property, Buy, Sale, Rent:Makaan.com">
            <a:extLst>
              <a:ext uri="{FF2B5EF4-FFF2-40B4-BE49-F238E27FC236}">
                <a16:creationId xmlns:a16="http://schemas.microsoft.com/office/drawing/2014/main" id="{3C52E47F-164C-0EE7-CD11-E760AECD07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6902" y="238824"/>
            <a:ext cx="1447800" cy="6542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B44A6-2D94-7B00-7569-2F32CDD16BEC}"/>
              </a:ext>
            </a:extLst>
          </p:cNvPr>
          <p:cNvSpPr>
            <a:spLocks noGrp="1"/>
          </p:cNvSpPr>
          <p:nvPr>
            <p:ph type="title"/>
          </p:nvPr>
        </p:nvSpPr>
        <p:spPr>
          <a:xfrm>
            <a:off x="863600" y="196088"/>
            <a:ext cx="10694035" cy="430887"/>
          </a:xfrm>
        </p:spPr>
        <p:txBody>
          <a:bodyPr>
            <a:normAutofit fontScale="90000"/>
          </a:bodyPr>
          <a:lstStyle/>
          <a:p>
            <a:pPr algn="ctr"/>
            <a:r>
              <a:rPr lang="en-IN" sz="2800" dirty="0"/>
              <a:t>Data Collection</a:t>
            </a:r>
          </a:p>
        </p:txBody>
      </p:sp>
      <p:sp>
        <p:nvSpPr>
          <p:cNvPr id="4" name="TextBox 3">
            <a:extLst>
              <a:ext uri="{FF2B5EF4-FFF2-40B4-BE49-F238E27FC236}">
                <a16:creationId xmlns:a16="http://schemas.microsoft.com/office/drawing/2014/main" id="{A0C4705E-F3B1-FC41-7583-BC949B9B55F9}"/>
              </a:ext>
            </a:extLst>
          </p:cNvPr>
          <p:cNvSpPr txBox="1"/>
          <p:nvPr/>
        </p:nvSpPr>
        <p:spPr>
          <a:xfrm>
            <a:off x="1828800" y="626975"/>
            <a:ext cx="6096000" cy="1200329"/>
          </a:xfrm>
          <a:prstGeom prst="rect">
            <a:avLst/>
          </a:prstGeom>
          <a:noFill/>
        </p:spPr>
        <p:txBody>
          <a:bodyPr wrap="square">
            <a:spAutoFit/>
          </a:bodyPr>
          <a:lstStyle/>
          <a:p>
            <a:r>
              <a:rPr lang="en-US" sz="1800" dirty="0">
                <a:solidFill>
                  <a:srgbClr val="FFFFFF"/>
                </a:solidFill>
                <a:latin typeface="Alice"/>
              </a:rPr>
              <a:t>For real time analysis , data is scrapped from Makaan.com We For real time analysis , data is scrapped from Makaan.com Website For real time analysis , data is scrapped from Makaan.com Website</a:t>
            </a:r>
            <a:endParaRPr lang="en-IN" dirty="0"/>
          </a:p>
        </p:txBody>
      </p:sp>
      <p:sp>
        <p:nvSpPr>
          <p:cNvPr id="8" name="TextBox 7">
            <a:extLst>
              <a:ext uri="{FF2B5EF4-FFF2-40B4-BE49-F238E27FC236}">
                <a16:creationId xmlns:a16="http://schemas.microsoft.com/office/drawing/2014/main" id="{4A23BA5F-C9F7-3316-6483-5B15114244FC}"/>
              </a:ext>
            </a:extLst>
          </p:cNvPr>
          <p:cNvSpPr txBox="1"/>
          <p:nvPr/>
        </p:nvSpPr>
        <p:spPr>
          <a:xfrm>
            <a:off x="990600" y="1057862"/>
            <a:ext cx="9220200" cy="369332"/>
          </a:xfrm>
          <a:prstGeom prst="rect">
            <a:avLst/>
          </a:prstGeom>
          <a:noFill/>
        </p:spPr>
        <p:txBody>
          <a:bodyPr wrap="square">
            <a:spAutoFit/>
          </a:bodyPr>
          <a:lstStyle/>
          <a:p>
            <a:r>
              <a:rPr lang="en-US" dirty="0"/>
              <a:t>For real time analysis , data is scrapped from Makaan.com Website</a:t>
            </a:r>
            <a:endParaRPr lang="en-IN" dirty="0"/>
          </a:p>
        </p:txBody>
      </p:sp>
      <p:sp>
        <p:nvSpPr>
          <p:cNvPr id="12" name="TextBox 11">
            <a:extLst>
              <a:ext uri="{FF2B5EF4-FFF2-40B4-BE49-F238E27FC236}">
                <a16:creationId xmlns:a16="http://schemas.microsoft.com/office/drawing/2014/main" id="{72364881-E085-DF7C-0F0F-834F43CB4789}"/>
              </a:ext>
            </a:extLst>
          </p:cNvPr>
          <p:cNvSpPr txBox="1"/>
          <p:nvPr/>
        </p:nvSpPr>
        <p:spPr>
          <a:xfrm>
            <a:off x="2057400" y="1492870"/>
            <a:ext cx="6096000" cy="369332"/>
          </a:xfrm>
          <a:prstGeom prst="rect">
            <a:avLst/>
          </a:prstGeom>
          <a:noFill/>
        </p:spPr>
        <p:txBody>
          <a:bodyPr wrap="square">
            <a:spAutoFit/>
          </a:bodyPr>
          <a:lstStyle/>
          <a:p>
            <a:r>
              <a:rPr lang="en-IN" dirty="0" err="1"/>
              <a:t>Makaan</a:t>
            </a:r>
            <a:r>
              <a:rPr lang="en-IN" dirty="0"/>
              <a:t> Website For rental properties</a:t>
            </a:r>
          </a:p>
        </p:txBody>
      </p:sp>
      <p:sp>
        <p:nvSpPr>
          <p:cNvPr id="13" name="Arrow: Notched Right 12">
            <a:extLst>
              <a:ext uri="{FF2B5EF4-FFF2-40B4-BE49-F238E27FC236}">
                <a16:creationId xmlns:a16="http://schemas.microsoft.com/office/drawing/2014/main" id="{E51BFBED-418E-EF47-763A-7D9DCFC02CE0}"/>
              </a:ext>
            </a:extLst>
          </p:cNvPr>
          <p:cNvSpPr/>
          <p:nvPr/>
        </p:nvSpPr>
        <p:spPr>
          <a:xfrm rot="5400000">
            <a:off x="3439942" y="2152064"/>
            <a:ext cx="883629" cy="381000"/>
          </a:xfrm>
          <a:prstGeom prst="notchedRightArrow">
            <a:avLst/>
          </a:prstGeom>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A9F2B9F7-1476-7695-39AC-460480ED84A9}"/>
              </a:ext>
            </a:extLst>
          </p:cNvPr>
          <p:cNvSpPr txBox="1"/>
          <p:nvPr/>
        </p:nvSpPr>
        <p:spPr>
          <a:xfrm>
            <a:off x="2057400" y="2822926"/>
            <a:ext cx="6096000" cy="369332"/>
          </a:xfrm>
          <a:prstGeom prst="rect">
            <a:avLst/>
          </a:prstGeom>
          <a:noFill/>
        </p:spPr>
        <p:txBody>
          <a:bodyPr wrap="square">
            <a:spAutoFit/>
          </a:bodyPr>
          <a:lstStyle/>
          <a:p>
            <a:r>
              <a:rPr lang="en-US" dirty="0"/>
              <a:t>Scrap the data using </a:t>
            </a:r>
            <a:r>
              <a:rPr lang="en-US" dirty="0" err="1"/>
              <a:t>BeautifulSoup</a:t>
            </a:r>
            <a:r>
              <a:rPr lang="en-US" dirty="0"/>
              <a:t>.</a:t>
            </a:r>
          </a:p>
        </p:txBody>
      </p:sp>
      <p:sp>
        <p:nvSpPr>
          <p:cNvPr id="18" name="Arrow: Notched Right 17">
            <a:extLst>
              <a:ext uri="{FF2B5EF4-FFF2-40B4-BE49-F238E27FC236}">
                <a16:creationId xmlns:a16="http://schemas.microsoft.com/office/drawing/2014/main" id="{1AE579D5-94A5-52DC-95A9-72D78C1D7763}"/>
              </a:ext>
            </a:extLst>
          </p:cNvPr>
          <p:cNvSpPr/>
          <p:nvPr/>
        </p:nvSpPr>
        <p:spPr>
          <a:xfrm rot="5400000">
            <a:off x="3439941" y="3527684"/>
            <a:ext cx="883629" cy="381000"/>
          </a:xfrm>
          <a:prstGeom prst="notchedRightArrow">
            <a:avLst/>
          </a:prstGeom>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D9FA7658-4B0D-9901-2C8C-5AD51E8837C2}"/>
              </a:ext>
            </a:extLst>
          </p:cNvPr>
          <p:cNvSpPr txBox="1"/>
          <p:nvPr/>
        </p:nvSpPr>
        <p:spPr>
          <a:xfrm>
            <a:off x="2286000" y="4182115"/>
            <a:ext cx="6096000" cy="369332"/>
          </a:xfrm>
          <a:prstGeom prst="rect">
            <a:avLst/>
          </a:prstGeom>
          <a:noFill/>
        </p:spPr>
        <p:txBody>
          <a:bodyPr wrap="square">
            <a:spAutoFit/>
          </a:bodyPr>
          <a:lstStyle/>
          <a:p>
            <a:r>
              <a:rPr lang="en-IN" dirty="0"/>
              <a:t>Scrape the data for multiple URLs</a:t>
            </a:r>
          </a:p>
        </p:txBody>
      </p:sp>
      <p:sp>
        <p:nvSpPr>
          <p:cNvPr id="24" name="Arrow: Notched Right 23">
            <a:extLst>
              <a:ext uri="{FF2B5EF4-FFF2-40B4-BE49-F238E27FC236}">
                <a16:creationId xmlns:a16="http://schemas.microsoft.com/office/drawing/2014/main" id="{0557F600-A755-315F-1B63-0BD7F8F1B8A1}"/>
              </a:ext>
            </a:extLst>
          </p:cNvPr>
          <p:cNvSpPr/>
          <p:nvPr/>
        </p:nvSpPr>
        <p:spPr>
          <a:xfrm rot="5400000">
            <a:off x="3439941" y="4916728"/>
            <a:ext cx="883629" cy="381000"/>
          </a:xfrm>
          <a:prstGeom prst="notchedRightArrow">
            <a:avLst/>
          </a:prstGeom>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TextBox 27">
            <a:extLst>
              <a:ext uri="{FF2B5EF4-FFF2-40B4-BE49-F238E27FC236}">
                <a16:creationId xmlns:a16="http://schemas.microsoft.com/office/drawing/2014/main" id="{A425426E-186B-4783-86D2-B8C3A841DFA0}"/>
              </a:ext>
            </a:extLst>
          </p:cNvPr>
          <p:cNvSpPr txBox="1"/>
          <p:nvPr/>
        </p:nvSpPr>
        <p:spPr>
          <a:xfrm>
            <a:off x="2819400" y="5615472"/>
            <a:ext cx="6096000" cy="369332"/>
          </a:xfrm>
          <a:prstGeom prst="rect">
            <a:avLst/>
          </a:prstGeom>
          <a:noFill/>
        </p:spPr>
        <p:txBody>
          <a:bodyPr wrap="square">
            <a:spAutoFit/>
          </a:bodyPr>
          <a:lstStyle/>
          <a:p>
            <a:r>
              <a:rPr lang="en-IN" dirty="0"/>
              <a:t>Extract the features</a:t>
            </a:r>
          </a:p>
        </p:txBody>
      </p:sp>
      <p:sp>
        <p:nvSpPr>
          <p:cNvPr id="29" name="Arrow: Notched Right 28">
            <a:extLst>
              <a:ext uri="{FF2B5EF4-FFF2-40B4-BE49-F238E27FC236}">
                <a16:creationId xmlns:a16="http://schemas.microsoft.com/office/drawing/2014/main" id="{A5CD2480-1E7D-6565-763A-0DDCDAB4AB66}"/>
              </a:ext>
            </a:extLst>
          </p:cNvPr>
          <p:cNvSpPr/>
          <p:nvPr/>
        </p:nvSpPr>
        <p:spPr>
          <a:xfrm>
            <a:off x="5018184" y="5602467"/>
            <a:ext cx="883629" cy="381000"/>
          </a:xfrm>
          <a:prstGeom prst="notchedRightArrow">
            <a:avLst/>
          </a:prstGeom>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B00A51EF-1C00-DF69-39D9-2A4587356DA0}"/>
              </a:ext>
            </a:extLst>
          </p:cNvPr>
          <p:cNvSpPr txBox="1"/>
          <p:nvPr/>
        </p:nvSpPr>
        <p:spPr>
          <a:xfrm>
            <a:off x="5901813" y="5615472"/>
            <a:ext cx="6096000" cy="369332"/>
          </a:xfrm>
          <a:prstGeom prst="rect">
            <a:avLst/>
          </a:prstGeom>
          <a:noFill/>
        </p:spPr>
        <p:txBody>
          <a:bodyPr wrap="square">
            <a:spAutoFit/>
          </a:bodyPr>
          <a:lstStyle/>
          <a:p>
            <a:r>
              <a:rPr lang="en-US" dirty="0"/>
              <a:t>Save it to .csv file</a:t>
            </a:r>
            <a:endParaRPr lang="en-IN" dirty="0"/>
          </a:p>
        </p:txBody>
      </p:sp>
    </p:spTree>
    <p:extLst>
      <p:ext uri="{BB962C8B-B14F-4D97-AF65-F5344CB8AC3E}">
        <p14:creationId xmlns:p14="http://schemas.microsoft.com/office/powerpoint/2010/main" val="397413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80">
                                          <p:stCondLst>
                                            <p:cond delay="0"/>
                                          </p:stCondLst>
                                        </p:cTn>
                                        <p:tgtEl>
                                          <p:spTgt spid="13"/>
                                        </p:tgtEl>
                                      </p:cBhvr>
                                    </p:animEffect>
                                    <p:anim calcmode="lin" valueType="num">
                                      <p:cBhvr>
                                        <p:cTn id="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3" dur="26">
                                          <p:stCondLst>
                                            <p:cond delay="650"/>
                                          </p:stCondLst>
                                        </p:cTn>
                                        <p:tgtEl>
                                          <p:spTgt spid="13"/>
                                        </p:tgtEl>
                                      </p:cBhvr>
                                      <p:to x="100000" y="60000"/>
                                    </p:animScale>
                                    <p:animScale>
                                      <p:cBhvr>
                                        <p:cTn id="14" dur="166" decel="50000">
                                          <p:stCondLst>
                                            <p:cond delay="676"/>
                                          </p:stCondLst>
                                        </p:cTn>
                                        <p:tgtEl>
                                          <p:spTgt spid="13"/>
                                        </p:tgtEl>
                                      </p:cBhvr>
                                      <p:to x="100000" y="100000"/>
                                    </p:animScale>
                                    <p:animScale>
                                      <p:cBhvr>
                                        <p:cTn id="15" dur="26">
                                          <p:stCondLst>
                                            <p:cond delay="1312"/>
                                          </p:stCondLst>
                                        </p:cTn>
                                        <p:tgtEl>
                                          <p:spTgt spid="13"/>
                                        </p:tgtEl>
                                      </p:cBhvr>
                                      <p:to x="100000" y="80000"/>
                                    </p:animScale>
                                    <p:animScale>
                                      <p:cBhvr>
                                        <p:cTn id="16" dur="166" decel="50000">
                                          <p:stCondLst>
                                            <p:cond delay="1338"/>
                                          </p:stCondLst>
                                        </p:cTn>
                                        <p:tgtEl>
                                          <p:spTgt spid="13"/>
                                        </p:tgtEl>
                                      </p:cBhvr>
                                      <p:to x="100000" y="100000"/>
                                    </p:animScale>
                                    <p:animScale>
                                      <p:cBhvr>
                                        <p:cTn id="17" dur="26">
                                          <p:stCondLst>
                                            <p:cond delay="1642"/>
                                          </p:stCondLst>
                                        </p:cTn>
                                        <p:tgtEl>
                                          <p:spTgt spid="13"/>
                                        </p:tgtEl>
                                      </p:cBhvr>
                                      <p:to x="100000" y="90000"/>
                                    </p:animScale>
                                    <p:animScale>
                                      <p:cBhvr>
                                        <p:cTn id="18" dur="166" decel="50000">
                                          <p:stCondLst>
                                            <p:cond delay="1668"/>
                                          </p:stCondLst>
                                        </p:cTn>
                                        <p:tgtEl>
                                          <p:spTgt spid="13"/>
                                        </p:tgtEl>
                                      </p:cBhvr>
                                      <p:to x="100000" y="100000"/>
                                    </p:animScale>
                                    <p:animScale>
                                      <p:cBhvr>
                                        <p:cTn id="19" dur="26">
                                          <p:stCondLst>
                                            <p:cond delay="1808"/>
                                          </p:stCondLst>
                                        </p:cTn>
                                        <p:tgtEl>
                                          <p:spTgt spid="13"/>
                                        </p:tgtEl>
                                      </p:cBhvr>
                                      <p:to x="100000" y="95000"/>
                                    </p:animScale>
                                    <p:animScale>
                                      <p:cBhvr>
                                        <p:cTn id="20" dur="166" decel="50000">
                                          <p:stCondLst>
                                            <p:cond delay="1834"/>
                                          </p:stCondLst>
                                        </p:cTn>
                                        <p:tgtEl>
                                          <p:spTgt spid="1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80">
                                          <p:stCondLst>
                                            <p:cond delay="0"/>
                                          </p:stCondLst>
                                        </p:cTn>
                                        <p:tgtEl>
                                          <p:spTgt spid="18"/>
                                        </p:tgtEl>
                                      </p:cBhvr>
                                    </p:animEffect>
                                    <p:anim calcmode="lin" valueType="num">
                                      <p:cBhvr>
                                        <p:cTn id="26"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31" dur="26">
                                          <p:stCondLst>
                                            <p:cond delay="650"/>
                                          </p:stCondLst>
                                        </p:cTn>
                                        <p:tgtEl>
                                          <p:spTgt spid="18"/>
                                        </p:tgtEl>
                                      </p:cBhvr>
                                      <p:to x="100000" y="60000"/>
                                    </p:animScale>
                                    <p:animScale>
                                      <p:cBhvr>
                                        <p:cTn id="32" dur="166" decel="50000">
                                          <p:stCondLst>
                                            <p:cond delay="676"/>
                                          </p:stCondLst>
                                        </p:cTn>
                                        <p:tgtEl>
                                          <p:spTgt spid="18"/>
                                        </p:tgtEl>
                                      </p:cBhvr>
                                      <p:to x="100000" y="100000"/>
                                    </p:animScale>
                                    <p:animScale>
                                      <p:cBhvr>
                                        <p:cTn id="33" dur="26">
                                          <p:stCondLst>
                                            <p:cond delay="1312"/>
                                          </p:stCondLst>
                                        </p:cTn>
                                        <p:tgtEl>
                                          <p:spTgt spid="18"/>
                                        </p:tgtEl>
                                      </p:cBhvr>
                                      <p:to x="100000" y="80000"/>
                                    </p:animScale>
                                    <p:animScale>
                                      <p:cBhvr>
                                        <p:cTn id="34" dur="166" decel="50000">
                                          <p:stCondLst>
                                            <p:cond delay="1338"/>
                                          </p:stCondLst>
                                        </p:cTn>
                                        <p:tgtEl>
                                          <p:spTgt spid="18"/>
                                        </p:tgtEl>
                                      </p:cBhvr>
                                      <p:to x="100000" y="100000"/>
                                    </p:animScale>
                                    <p:animScale>
                                      <p:cBhvr>
                                        <p:cTn id="35" dur="26">
                                          <p:stCondLst>
                                            <p:cond delay="1642"/>
                                          </p:stCondLst>
                                        </p:cTn>
                                        <p:tgtEl>
                                          <p:spTgt spid="18"/>
                                        </p:tgtEl>
                                      </p:cBhvr>
                                      <p:to x="100000" y="90000"/>
                                    </p:animScale>
                                    <p:animScale>
                                      <p:cBhvr>
                                        <p:cTn id="36" dur="166" decel="50000">
                                          <p:stCondLst>
                                            <p:cond delay="1668"/>
                                          </p:stCondLst>
                                        </p:cTn>
                                        <p:tgtEl>
                                          <p:spTgt spid="18"/>
                                        </p:tgtEl>
                                      </p:cBhvr>
                                      <p:to x="100000" y="100000"/>
                                    </p:animScale>
                                    <p:animScale>
                                      <p:cBhvr>
                                        <p:cTn id="37" dur="26">
                                          <p:stCondLst>
                                            <p:cond delay="1808"/>
                                          </p:stCondLst>
                                        </p:cTn>
                                        <p:tgtEl>
                                          <p:spTgt spid="18"/>
                                        </p:tgtEl>
                                      </p:cBhvr>
                                      <p:to x="100000" y="95000"/>
                                    </p:animScale>
                                    <p:animScale>
                                      <p:cBhvr>
                                        <p:cTn id="38" dur="166" decel="50000">
                                          <p:stCondLst>
                                            <p:cond delay="1834"/>
                                          </p:stCondLst>
                                        </p:cTn>
                                        <p:tgtEl>
                                          <p:spTgt spid="18"/>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down)">
                                      <p:cBhvr>
                                        <p:cTn id="43" dur="580">
                                          <p:stCondLst>
                                            <p:cond delay="0"/>
                                          </p:stCondLst>
                                        </p:cTn>
                                        <p:tgtEl>
                                          <p:spTgt spid="24"/>
                                        </p:tgtEl>
                                      </p:cBhvr>
                                    </p:animEffect>
                                    <p:anim calcmode="lin" valueType="num">
                                      <p:cBhvr>
                                        <p:cTn id="44"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49" dur="26">
                                          <p:stCondLst>
                                            <p:cond delay="650"/>
                                          </p:stCondLst>
                                        </p:cTn>
                                        <p:tgtEl>
                                          <p:spTgt spid="24"/>
                                        </p:tgtEl>
                                      </p:cBhvr>
                                      <p:to x="100000" y="60000"/>
                                    </p:animScale>
                                    <p:animScale>
                                      <p:cBhvr>
                                        <p:cTn id="50" dur="166" decel="50000">
                                          <p:stCondLst>
                                            <p:cond delay="676"/>
                                          </p:stCondLst>
                                        </p:cTn>
                                        <p:tgtEl>
                                          <p:spTgt spid="24"/>
                                        </p:tgtEl>
                                      </p:cBhvr>
                                      <p:to x="100000" y="100000"/>
                                    </p:animScale>
                                    <p:animScale>
                                      <p:cBhvr>
                                        <p:cTn id="51" dur="26">
                                          <p:stCondLst>
                                            <p:cond delay="1312"/>
                                          </p:stCondLst>
                                        </p:cTn>
                                        <p:tgtEl>
                                          <p:spTgt spid="24"/>
                                        </p:tgtEl>
                                      </p:cBhvr>
                                      <p:to x="100000" y="80000"/>
                                    </p:animScale>
                                    <p:animScale>
                                      <p:cBhvr>
                                        <p:cTn id="52" dur="166" decel="50000">
                                          <p:stCondLst>
                                            <p:cond delay="1338"/>
                                          </p:stCondLst>
                                        </p:cTn>
                                        <p:tgtEl>
                                          <p:spTgt spid="24"/>
                                        </p:tgtEl>
                                      </p:cBhvr>
                                      <p:to x="100000" y="100000"/>
                                    </p:animScale>
                                    <p:animScale>
                                      <p:cBhvr>
                                        <p:cTn id="53" dur="26">
                                          <p:stCondLst>
                                            <p:cond delay="1642"/>
                                          </p:stCondLst>
                                        </p:cTn>
                                        <p:tgtEl>
                                          <p:spTgt spid="24"/>
                                        </p:tgtEl>
                                      </p:cBhvr>
                                      <p:to x="100000" y="90000"/>
                                    </p:animScale>
                                    <p:animScale>
                                      <p:cBhvr>
                                        <p:cTn id="54" dur="166" decel="50000">
                                          <p:stCondLst>
                                            <p:cond delay="1668"/>
                                          </p:stCondLst>
                                        </p:cTn>
                                        <p:tgtEl>
                                          <p:spTgt spid="24"/>
                                        </p:tgtEl>
                                      </p:cBhvr>
                                      <p:to x="100000" y="100000"/>
                                    </p:animScale>
                                    <p:animScale>
                                      <p:cBhvr>
                                        <p:cTn id="55" dur="26">
                                          <p:stCondLst>
                                            <p:cond delay="1808"/>
                                          </p:stCondLst>
                                        </p:cTn>
                                        <p:tgtEl>
                                          <p:spTgt spid="24"/>
                                        </p:tgtEl>
                                      </p:cBhvr>
                                      <p:to x="100000" y="95000"/>
                                    </p:animScale>
                                    <p:animScale>
                                      <p:cBhvr>
                                        <p:cTn id="56" dur="166" decel="50000">
                                          <p:stCondLst>
                                            <p:cond delay="1834"/>
                                          </p:stCondLst>
                                        </p:cTn>
                                        <p:tgtEl>
                                          <p:spTgt spid="24"/>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wipe(down)">
                                      <p:cBhvr>
                                        <p:cTn id="61" dur="580">
                                          <p:stCondLst>
                                            <p:cond delay="0"/>
                                          </p:stCondLst>
                                        </p:cTn>
                                        <p:tgtEl>
                                          <p:spTgt spid="29"/>
                                        </p:tgtEl>
                                      </p:cBhvr>
                                    </p:animEffect>
                                    <p:anim calcmode="lin" valueType="num">
                                      <p:cBhvr>
                                        <p:cTn id="62"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67" dur="26">
                                          <p:stCondLst>
                                            <p:cond delay="650"/>
                                          </p:stCondLst>
                                        </p:cTn>
                                        <p:tgtEl>
                                          <p:spTgt spid="29"/>
                                        </p:tgtEl>
                                      </p:cBhvr>
                                      <p:to x="100000" y="60000"/>
                                    </p:animScale>
                                    <p:animScale>
                                      <p:cBhvr>
                                        <p:cTn id="68" dur="166" decel="50000">
                                          <p:stCondLst>
                                            <p:cond delay="676"/>
                                          </p:stCondLst>
                                        </p:cTn>
                                        <p:tgtEl>
                                          <p:spTgt spid="29"/>
                                        </p:tgtEl>
                                      </p:cBhvr>
                                      <p:to x="100000" y="100000"/>
                                    </p:animScale>
                                    <p:animScale>
                                      <p:cBhvr>
                                        <p:cTn id="69" dur="26">
                                          <p:stCondLst>
                                            <p:cond delay="1312"/>
                                          </p:stCondLst>
                                        </p:cTn>
                                        <p:tgtEl>
                                          <p:spTgt spid="29"/>
                                        </p:tgtEl>
                                      </p:cBhvr>
                                      <p:to x="100000" y="80000"/>
                                    </p:animScale>
                                    <p:animScale>
                                      <p:cBhvr>
                                        <p:cTn id="70" dur="166" decel="50000">
                                          <p:stCondLst>
                                            <p:cond delay="1338"/>
                                          </p:stCondLst>
                                        </p:cTn>
                                        <p:tgtEl>
                                          <p:spTgt spid="29"/>
                                        </p:tgtEl>
                                      </p:cBhvr>
                                      <p:to x="100000" y="100000"/>
                                    </p:animScale>
                                    <p:animScale>
                                      <p:cBhvr>
                                        <p:cTn id="71" dur="26">
                                          <p:stCondLst>
                                            <p:cond delay="1642"/>
                                          </p:stCondLst>
                                        </p:cTn>
                                        <p:tgtEl>
                                          <p:spTgt spid="29"/>
                                        </p:tgtEl>
                                      </p:cBhvr>
                                      <p:to x="100000" y="90000"/>
                                    </p:animScale>
                                    <p:animScale>
                                      <p:cBhvr>
                                        <p:cTn id="72" dur="166" decel="50000">
                                          <p:stCondLst>
                                            <p:cond delay="1668"/>
                                          </p:stCondLst>
                                        </p:cTn>
                                        <p:tgtEl>
                                          <p:spTgt spid="29"/>
                                        </p:tgtEl>
                                      </p:cBhvr>
                                      <p:to x="100000" y="100000"/>
                                    </p:animScale>
                                    <p:animScale>
                                      <p:cBhvr>
                                        <p:cTn id="73" dur="26">
                                          <p:stCondLst>
                                            <p:cond delay="1808"/>
                                          </p:stCondLst>
                                        </p:cTn>
                                        <p:tgtEl>
                                          <p:spTgt spid="29"/>
                                        </p:tgtEl>
                                      </p:cBhvr>
                                      <p:to x="100000" y="95000"/>
                                    </p:animScale>
                                    <p:animScale>
                                      <p:cBhvr>
                                        <p:cTn id="74" dur="166" decel="50000">
                                          <p:stCondLst>
                                            <p:cond delay="1834"/>
                                          </p:stCondLst>
                                        </p:cTn>
                                        <p:tgtEl>
                                          <p:spTgt spid="2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8" grpId="0" animBg="1"/>
      <p:bldP spid="24" grpId="0" animBg="1"/>
      <p:bldP spid="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a:extLst>
              <a:ext uri="{28A0092B-C50C-407E-A947-70E740481C1C}">
                <a14:useLocalDpi xmlns:a14="http://schemas.microsoft.com/office/drawing/2010/main" val="0"/>
              </a:ext>
            </a:extLst>
          </a:blip>
          <a:srcRect/>
          <a:stretch/>
        </p:blipFill>
        <p:spPr>
          <a:xfrm>
            <a:off x="5105400" y="2426972"/>
            <a:ext cx="6629400" cy="3733800"/>
          </a:xfrm>
          <a:prstGeom prst="rect">
            <a:avLst/>
          </a:prstGeom>
          <a:solidFill>
            <a:schemeClr val="bg1">
              <a:alpha val="82000"/>
            </a:schemeClr>
          </a:solidFill>
        </p:spPr>
      </p:pic>
      <p:sp>
        <p:nvSpPr>
          <p:cNvPr id="3" name="object 3"/>
          <p:cNvSpPr txBox="1">
            <a:spLocks noGrp="1"/>
          </p:cNvSpPr>
          <p:nvPr>
            <p:ph type="title"/>
          </p:nvPr>
        </p:nvSpPr>
        <p:spPr>
          <a:xfrm>
            <a:off x="3104133" y="202184"/>
            <a:ext cx="6033135" cy="574040"/>
          </a:xfrm>
          <a:prstGeom prst="rect">
            <a:avLst/>
          </a:prstGeom>
        </p:spPr>
        <p:txBody>
          <a:bodyPr vert="horz" wrap="square" lIns="0" tIns="12700" rIns="0" bIns="0" rtlCol="0">
            <a:spAutoFit/>
          </a:bodyPr>
          <a:lstStyle/>
          <a:p>
            <a:pPr marL="12700">
              <a:lnSpc>
                <a:spcPct val="100000"/>
              </a:lnSpc>
              <a:spcBef>
                <a:spcPts val="100"/>
              </a:spcBef>
            </a:pPr>
            <a:r>
              <a:rPr sz="3600" b="1" u="sng" dirty="0">
                <a:uFill>
                  <a:solidFill>
                    <a:srgbClr val="000000"/>
                  </a:solidFill>
                </a:uFill>
                <a:latin typeface="Carlito"/>
                <a:cs typeface="Carlito"/>
              </a:rPr>
              <a:t>Exploratory</a:t>
            </a:r>
            <a:r>
              <a:rPr sz="3600" b="1" u="sng" spc="-150" dirty="0">
                <a:uFill>
                  <a:solidFill>
                    <a:srgbClr val="000000"/>
                  </a:solidFill>
                </a:uFill>
                <a:latin typeface="Carlito"/>
                <a:cs typeface="Carlito"/>
              </a:rPr>
              <a:t> </a:t>
            </a:r>
            <a:r>
              <a:rPr sz="3600" b="1" u="sng" dirty="0">
                <a:uFill>
                  <a:solidFill>
                    <a:srgbClr val="000000"/>
                  </a:solidFill>
                </a:uFill>
                <a:latin typeface="Carlito"/>
                <a:cs typeface="Carlito"/>
              </a:rPr>
              <a:t>Data</a:t>
            </a:r>
            <a:r>
              <a:rPr sz="3600" b="1" u="sng" spc="-145" dirty="0">
                <a:uFill>
                  <a:solidFill>
                    <a:srgbClr val="000000"/>
                  </a:solidFill>
                </a:uFill>
                <a:latin typeface="Carlito"/>
                <a:cs typeface="Carlito"/>
              </a:rPr>
              <a:t> </a:t>
            </a:r>
            <a:r>
              <a:rPr sz="3600" b="1" u="sng" dirty="0">
                <a:uFill>
                  <a:solidFill>
                    <a:srgbClr val="000000"/>
                  </a:solidFill>
                </a:uFill>
                <a:latin typeface="Carlito"/>
                <a:cs typeface="Carlito"/>
              </a:rPr>
              <a:t>Analysis</a:t>
            </a:r>
            <a:r>
              <a:rPr sz="3600" b="1" u="sng" spc="-125" dirty="0">
                <a:uFill>
                  <a:solidFill>
                    <a:srgbClr val="000000"/>
                  </a:solidFill>
                </a:uFill>
                <a:latin typeface="Carlito"/>
                <a:cs typeface="Carlito"/>
              </a:rPr>
              <a:t> </a:t>
            </a:r>
            <a:r>
              <a:rPr sz="3600" b="1" u="sng" spc="-10" dirty="0">
                <a:uFill>
                  <a:solidFill>
                    <a:srgbClr val="000000"/>
                  </a:solidFill>
                </a:uFill>
                <a:latin typeface="Carlito"/>
                <a:cs typeface="Carlito"/>
              </a:rPr>
              <a:t>(EDA)</a:t>
            </a:r>
            <a:endParaRPr sz="3600">
              <a:latin typeface="Carlito"/>
              <a:cs typeface="Carlito"/>
            </a:endParaRPr>
          </a:p>
        </p:txBody>
      </p:sp>
      <p:sp>
        <p:nvSpPr>
          <p:cNvPr id="4" name="object 4"/>
          <p:cNvSpPr txBox="1"/>
          <p:nvPr/>
        </p:nvSpPr>
        <p:spPr>
          <a:xfrm>
            <a:off x="334772" y="1083309"/>
            <a:ext cx="10677525" cy="1480820"/>
          </a:xfrm>
          <a:prstGeom prst="rect">
            <a:avLst/>
          </a:prstGeom>
        </p:spPr>
        <p:txBody>
          <a:bodyPr vert="horz" wrap="square" lIns="0" tIns="13335" rIns="0" bIns="0" rtlCol="0">
            <a:spAutoFit/>
          </a:bodyPr>
          <a:lstStyle/>
          <a:p>
            <a:pPr marL="132715">
              <a:lnSpc>
                <a:spcPct val="100000"/>
              </a:lnSpc>
              <a:spcBef>
                <a:spcPts val="105"/>
              </a:spcBef>
            </a:pPr>
            <a:r>
              <a:rPr sz="2600" b="1" dirty="0">
                <a:latin typeface="Carlito"/>
                <a:cs typeface="Carlito"/>
              </a:rPr>
              <a:t>Data</a:t>
            </a:r>
            <a:r>
              <a:rPr sz="2600" b="1" spc="-95" dirty="0">
                <a:latin typeface="Carlito"/>
                <a:cs typeface="Carlito"/>
              </a:rPr>
              <a:t> </a:t>
            </a:r>
            <a:r>
              <a:rPr sz="2600" b="1" spc="-10" dirty="0">
                <a:latin typeface="Carlito"/>
                <a:cs typeface="Carlito"/>
              </a:rPr>
              <a:t>obtained</a:t>
            </a:r>
            <a:r>
              <a:rPr sz="2600" b="1" spc="-95" dirty="0">
                <a:latin typeface="Carlito"/>
                <a:cs typeface="Carlito"/>
              </a:rPr>
              <a:t> </a:t>
            </a:r>
            <a:r>
              <a:rPr sz="2600" b="1" spc="-10" dirty="0">
                <a:latin typeface="Carlito"/>
                <a:cs typeface="Carlito"/>
              </a:rPr>
              <a:t>after</a:t>
            </a:r>
            <a:r>
              <a:rPr sz="2600" b="1" spc="-85" dirty="0">
                <a:latin typeface="Carlito"/>
                <a:cs typeface="Carlito"/>
              </a:rPr>
              <a:t> </a:t>
            </a:r>
            <a:r>
              <a:rPr sz="2600" b="1" spc="-10" dirty="0">
                <a:latin typeface="Carlito"/>
                <a:cs typeface="Carlito"/>
              </a:rPr>
              <a:t>scrapping:</a:t>
            </a:r>
            <a:endParaRPr sz="2600" dirty="0">
              <a:latin typeface="Carlito"/>
              <a:cs typeface="Carlito"/>
            </a:endParaRPr>
          </a:p>
          <a:p>
            <a:pPr marL="12065" marR="5080">
              <a:lnSpc>
                <a:spcPct val="152800"/>
              </a:lnSpc>
              <a:spcBef>
                <a:spcPts val="265"/>
              </a:spcBef>
              <a:buSzPct val="61363"/>
              <a:tabLst>
                <a:tab pos="263525" algn="l"/>
              </a:tabLst>
            </a:pPr>
            <a:r>
              <a:rPr sz="2200" spc="-10" dirty="0">
                <a:latin typeface="Carlito"/>
                <a:cs typeface="Carlito"/>
              </a:rPr>
              <a:t>Web</a:t>
            </a:r>
            <a:r>
              <a:rPr sz="2200" spc="-45" dirty="0">
                <a:latin typeface="Carlito"/>
                <a:cs typeface="Carlito"/>
              </a:rPr>
              <a:t> </a:t>
            </a:r>
            <a:r>
              <a:rPr sz="2200" dirty="0">
                <a:latin typeface="Carlito"/>
                <a:cs typeface="Carlito"/>
              </a:rPr>
              <a:t>scrapping</a:t>
            </a:r>
            <a:r>
              <a:rPr sz="2200" spc="-40" dirty="0">
                <a:latin typeface="Carlito"/>
                <a:cs typeface="Carlito"/>
              </a:rPr>
              <a:t> </a:t>
            </a:r>
            <a:r>
              <a:rPr sz="2200" dirty="0">
                <a:latin typeface="Carlito"/>
                <a:cs typeface="Carlito"/>
              </a:rPr>
              <a:t>is</a:t>
            </a:r>
            <a:r>
              <a:rPr sz="2200" spc="-35" dirty="0">
                <a:latin typeface="Carlito"/>
                <a:cs typeface="Carlito"/>
              </a:rPr>
              <a:t> </a:t>
            </a:r>
            <a:r>
              <a:rPr sz="2200" dirty="0">
                <a:latin typeface="Carlito"/>
                <a:cs typeface="Carlito"/>
              </a:rPr>
              <a:t>done</a:t>
            </a:r>
            <a:r>
              <a:rPr sz="2200" spc="-35" dirty="0">
                <a:latin typeface="Carlito"/>
                <a:cs typeface="Carlito"/>
              </a:rPr>
              <a:t> </a:t>
            </a:r>
            <a:r>
              <a:rPr sz="2200" dirty="0">
                <a:latin typeface="Carlito"/>
                <a:cs typeface="Carlito"/>
              </a:rPr>
              <a:t>using</a:t>
            </a:r>
            <a:r>
              <a:rPr sz="2200" spc="-40" dirty="0">
                <a:latin typeface="Carlito"/>
                <a:cs typeface="Carlito"/>
              </a:rPr>
              <a:t> </a:t>
            </a:r>
            <a:r>
              <a:rPr sz="2200" dirty="0" err="1">
                <a:latin typeface="Carlito"/>
                <a:cs typeface="Carlito"/>
              </a:rPr>
              <a:t>BeautifulSo</a:t>
            </a:r>
            <a:r>
              <a:rPr lang="en-US" sz="2200" dirty="0" err="1">
                <a:latin typeface="Carlito"/>
                <a:cs typeface="Carlito"/>
              </a:rPr>
              <a:t>u</a:t>
            </a:r>
            <a:r>
              <a:rPr sz="2200" dirty="0" err="1">
                <a:latin typeface="Carlito"/>
                <a:cs typeface="Carlito"/>
              </a:rPr>
              <a:t>p</a:t>
            </a:r>
            <a:r>
              <a:rPr sz="2200" spc="-35" dirty="0">
                <a:latin typeface="Carlito"/>
                <a:cs typeface="Carlito"/>
              </a:rPr>
              <a:t> </a:t>
            </a:r>
            <a:r>
              <a:rPr sz="2200" dirty="0">
                <a:latin typeface="Carlito"/>
                <a:cs typeface="Carlito"/>
              </a:rPr>
              <a:t>library</a:t>
            </a:r>
            <a:r>
              <a:rPr sz="2200" spc="-35" dirty="0">
                <a:latin typeface="Carlito"/>
                <a:cs typeface="Carlito"/>
              </a:rPr>
              <a:t> </a:t>
            </a:r>
            <a:r>
              <a:rPr sz="2200" dirty="0">
                <a:latin typeface="Carlito"/>
                <a:cs typeface="Carlito"/>
              </a:rPr>
              <a:t>in</a:t>
            </a:r>
            <a:r>
              <a:rPr sz="2200" spc="-35" dirty="0">
                <a:latin typeface="Carlito"/>
                <a:cs typeface="Carlito"/>
              </a:rPr>
              <a:t> </a:t>
            </a:r>
            <a:r>
              <a:rPr sz="2200" dirty="0">
                <a:latin typeface="Carlito"/>
                <a:cs typeface="Carlito"/>
              </a:rPr>
              <a:t>which</a:t>
            </a:r>
            <a:r>
              <a:rPr sz="2200" spc="-35" dirty="0">
                <a:latin typeface="Carlito"/>
                <a:cs typeface="Carlito"/>
              </a:rPr>
              <a:t> </a:t>
            </a:r>
            <a:r>
              <a:rPr sz="2200" dirty="0">
                <a:latin typeface="Carlito"/>
                <a:cs typeface="Carlito"/>
              </a:rPr>
              <a:t>data</a:t>
            </a:r>
            <a:r>
              <a:rPr sz="2200" spc="-20" dirty="0">
                <a:latin typeface="Carlito"/>
                <a:cs typeface="Carlito"/>
              </a:rPr>
              <a:t> </a:t>
            </a:r>
            <a:r>
              <a:rPr sz="2200" dirty="0">
                <a:latin typeface="Carlito"/>
                <a:cs typeface="Carlito"/>
              </a:rPr>
              <a:t>is</a:t>
            </a:r>
            <a:r>
              <a:rPr sz="2200" spc="-25" dirty="0">
                <a:latin typeface="Carlito"/>
                <a:cs typeface="Carlito"/>
              </a:rPr>
              <a:t> </a:t>
            </a:r>
            <a:r>
              <a:rPr sz="2200" dirty="0">
                <a:latin typeface="Carlito"/>
                <a:cs typeface="Carlito"/>
              </a:rPr>
              <a:t>pulled</a:t>
            </a:r>
            <a:r>
              <a:rPr sz="2200" spc="-35" dirty="0">
                <a:latin typeface="Carlito"/>
                <a:cs typeface="Carlito"/>
              </a:rPr>
              <a:t> </a:t>
            </a:r>
            <a:r>
              <a:rPr sz="2200" dirty="0">
                <a:latin typeface="Carlito"/>
                <a:cs typeface="Carlito"/>
              </a:rPr>
              <a:t>out</a:t>
            </a:r>
            <a:r>
              <a:rPr sz="2200" spc="-30" dirty="0">
                <a:latin typeface="Carlito"/>
                <a:cs typeface="Carlito"/>
              </a:rPr>
              <a:t> </a:t>
            </a:r>
            <a:r>
              <a:rPr sz="2200" dirty="0">
                <a:latin typeface="Carlito"/>
                <a:cs typeface="Carlito"/>
              </a:rPr>
              <a:t>of</a:t>
            </a:r>
            <a:r>
              <a:rPr sz="2200" spc="-30" dirty="0">
                <a:latin typeface="Carlito"/>
                <a:cs typeface="Carlito"/>
              </a:rPr>
              <a:t> </a:t>
            </a:r>
            <a:r>
              <a:rPr sz="2200" dirty="0">
                <a:latin typeface="Carlito"/>
                <a:cs typeface="Carlito"/>
              </a:rPr>
              <a:t>HTML</a:t>
            </a:r>
            <a:r>
              <a:rPr sz="2200" spc="-25" dirty="0">
                <a:latin typeface="Carlito"/>
                <a:cs typeface="Carlito"/>
              </a:rPr>
              <a:t> </a:t>
            </a:r>
            <a:r>
              <a:rPr sz="2200" spc="-10" dirty="0">
                <a:latin typeface="Carlito"/>
                <a:cs typeface="Carlito"/>
              </a:rPr>
              <a:t>code</a:t>
            </a:r>
            <a:r>
              <a:rPr sz="1100" spc="-10" dirty="0">
                <a:latin typeface="Carlito"/>
                <a:cs typeface="Carlito"/>
              </a:rPr>
              <a:t>. 	</a:t>
            </a:r>
            <a:r>
              <a:rPr lang="en-IN" sz="2200" u="sng" spc="-10" dirty="0">
                <a:uFill>
                  <a:solidFill>
                    <a:srgbClr val="000000"/>
                  </a:solidFill>
                </a:uFill>
                <a:latin typeface="Carlito"/>
                <a:cs typeface="Carlito"/>
              </a:rPr>
              <a:t>Makaan</a:t>
            </a:r>
            <a:r>
              <a:rPr sz="2200" i="1" u="sng" spc="-25" dirty="0">
                <a:uFill>
                  <a:solidFill>
                    <a:srgbClr val="000000"/>
                  </a:solidFill>
                </a:uFill>
                <a:latin typeface="Carlito"/>
                <a:cs typeface="Carlito"/>
              </a:rPr>
              <a:t> </a:t>
            </a:r>
            <a:r>
              <a:rPr sz="2200" i="1" u="sng" dirty="0">
                <a:uFill>
                  <a:solidFill>
                    <a:srgbClr val="000000"/>
                  </a:solidFill>
                </a:uFill>
                <a:latin typeface="Carlito"/>
                <a:cs typeface="Carlito"/>
              </a:rPr>
              <a:t>data</a:t>
            </a:r>
            <a:r>
              <a:rPr sz="2200" i="1" u="sng" spc="-20" dirty="0">
                <a:uFill>
                  <a:solidFill>
                    <a:srgbClr val="000000"/>
                  </a:solidFill>
                </a:uFill>
                <a:latin typeface="Carlito"/>
                <a:cs typeface="Carlito"/>
              </a:rPr>
              <a:t> </a:t>
            </a:r>
            <a:r>
              <a:rPr sz="2200" i="1" u="sng" dirty="0">
                <a:uFill>
                  <a:solidFill>
                    <a:srgbClr val="000000"/>
                  </a:solidFill>
                </a:uFill>
                <a:latin typeface="Carlito"/>
                <a:cs typeface="Carlito"/>
              </a:rPr>
              <a:t>in</a:t>
            </a:r>
            <a:r>
              <a:rPr sz="2200" i="1" u="sng" spc="-10" dirty="0">
                <a:uFill>
                  <a:solidFill>
                    <a:srgbClr val="000000"/>
                  </a:solidFill>
                </a:uFill>
                <a:latin typeface="Carlito"/>
                <a:cs typeface="Carlito"/>
              </a:rPr>
              <a:t> </a:t>
            </a:r>
            <a:r>
              <a:rPr sz="2200" i="1" u="sng" dirty="0">
                <a:uFill>
                  <a:solidFill>
                    <a:srgbClr val="000000"/>
                  </a:solidFill>
                </a:uFill>
                <a:latin typeface="Carlito"/>
                <a:cs typeface="Carlito"/>
              </a:rPr>
              <a:t>Data</a:t>
            </a:r>
            <a:r>
              <a:rPr sz="2200" i="1" u="sng" spc="-20" dirty="0">
                <a:uFill>
                  <a:solidFill>
                    <a:srgbClr val="000000"/>
                  </a:solidFill>
                </a:uFill>
                <a:latin typeface="Carlito"/>
                <a:cs typeface="Carlito"/>
              </a:rPr>
              <a:t> </a:t>
            </a:r>
            <a:r>
              <a:rPr sz="2200" i="1" u="sng" spc="-10" dirty="0">
                <a:uFill>
                  <a:solidFill>
                    <a:srgbClr val="000000"/>
                  </a:solidFill>
                </a:uFill>
                <a:latin typeface="Carlito"/>
                <a:cs typeface="Carlito"/>
              </a:rPr>
              <a:t>frame</a:t>
            </a:r>
            <a:r>
              <a:rPr sz="2200" i="1" u="none" spc="-10" dirty="0">
                <a:latin typeface="Carlito"/>
                <a:cs typeface="Carlito"/>
              </a:rPr>
              <a:t>:</a:t>
            </a:r>
            <a:endParaRPr sz="2200" dirty="0">
              <a:latin typeface="Carlito"/>
              <a:cs typeface="Carlito"/>
            </a:endParaRPr>
          </a:p>
        </p:txBody>
      </p:sp>
      <p:sp>
        <p:nvSpPr>
          <p:cNvPr id="8" name="TextBox 7">
            <a:extLst>
              <a:ext uri="{FF2B5EF4-FFF2-40B4-BE49-F238E27FC236}">
                <a16:creationId xmlns:a16="http://schemas.microsoft.com/office/drawing/2014/main" id="{FA24EE16-D1D0-C79E-488D-C42A9FFE6A32}"/>
              </a:ext>
            </a:extLst>
          </p:cNvPr>
          <p:cNvSpPr txBox="1"/>
          <p:nvPr/>
        </p:nvSpPr>
        <p:spPr>
          <a:xfrm>
            <a:off x="339688" y="2971800"/>
            <a:ext cx="6096000" cy="646331"/>
          </a:xfrm>
          <a:prstGeom prst="rect">
            <a:avLst/>
          </a:prstGeom>
          <a:noFill/>
        </p:spPr>
        <p:txBody>
          <a:bodyPr wrap="square">
            <a:spAutoFit/>
          </a:bodyPr>
          <a:lstStyle/>
          <a:p>
            <a:pPr marL="285750" indent="-285750">
              <a:buFont typeface="Arial" panose="020B0604020202020204" pitchFamily="34" charset="0"/>
              <a:buChar char="•"/>
            </a:pPr>
            <a:r>
              <a:rPr lang="en-US" dirty="0"/>
              <a:t> Obtained 23,520 datapoints after scraping.</a:t>
            </a:r>
          </a:p>
          <a:p>
            <a:pPr marL="285750" indent="-285750">
              <a:buFont typeface="Arial" panose="020B0604020202020204" pitchFamily="34" charset="0"/>
              <a:buChar char="•"/>
            </a:pPr>
            <a:r>
              <a:rPr lang="en-US" dirty="0"/>
              <a:t> It contains 8 columns and 2940 rows.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20598" y="381000"/>
            <a:ext cx="990601" cy="506730"/>
          </a:xfrm>
          <a:prstGeom prst="rect">
            <a:avLst/>
          </a:prstGeom>
        </p:spPr>
        <p:txBody>
          <a:bodyPr vert="horz" wrap="square" lIns="0" tIns="13335" rIns="0" bIns="0" rtlCol="0">
            <a:spAutoFit/>
          </a:bodyPr>
          <a:lstStyle/>
          <a:p>
            <a:pPr marL="12700">
              <a:lnSpc>
                <a:spcPct val="100000"/>
              </a:lnSpc>
              <a:spcBef>
                <a:spcPts val="105"/>
              </a:spcBef>
            </a:pPr>
            <a:endParaRPr sz="3150" dirty="0">
              <a:latin typeface="Arial"/>
              <a:cs typeface="Arial"/>
            </a:endParaRPr>
          </a:p>
        </p:txBody>
      </p:sp>
      <p:sp>
        <p:nvSpPr>
          <p:cNvPr id="3" name="object 3"/>
          <p:cNvSpPr txBox="1"/>
          <p:nvPr/>
        </p:nvSpPr>
        <p:spPr>
          <a:xfrm>
            <a:off x="376873" y="229970"/>
            <a:ext cx="11133455" cy="1498487"/>
          </a:xfrm>
          <a:prstGeom prst="rect">
            <a:avLst/>
          </a:prstGeom>
        </p:spPr>
        <p:txBody>
          <a:bodyPr vert="horz" wrap="square" lIns="0" tIns="13335" rIns="0" bIns="0" rtlCol="0">
            <a:spAutoFit/>
          </a:bodyPr>
          <a:lstStyle/>
          <a:p>
            <a:pPr marL="21590" marR="0" lvl="0" indent="0" defTabSz="914400" eaLnBrk="1" fontAlgn="auto" latinLnBrk="0" hangingPunct="1">
              <a:lnSpc>
                <a:spcPct val="100000"/>
              </a:lnSpc>
              <a:spcBef>
                <a:spcPts val="105"/>
              </a:spcBef>
              <a:spcAft>
                <a:spcPts val="0"/>
              </a:spcAft>
              <a:buClrTx/>
              <a:buSzTx/>
              <a:buFontTx/>
              <a:buNone/>
              <a:tabLst/>
              <a:defRPr/>
            </a:pPr>
            <a:r>
              <a:rPr kumimoji="0" lang="en-IN" sz="2600" b="1" i="0" strike="noStrike" kern="0" cap="none" spc="0" normalizeH="0" baseline="0" noProof="0" dirty="0">
                <a:ln>
                  <a:noFill/>
                </a:ln>
                <a:solidFill>
                  <a:sysClr val="windowText" lastClr="000000"/>
                </a:solidFill>
                <a:effectLst/>
                <a:uLnTx/>
                <a:uFillTx/>
                <a:latin typeface="Arial"/>
                <a:cs typeface="Arial"/>
              </a:rPr>
              <a:t>                                                 </a:t>
            </a:r>
            <a:r>
              <a:rPr kumimoji="0" sz="2600" b="1" i="0" u="sng" strike="noStrike" kern="0" cap="none" spc="0" normalizeH="0" baseline="0" noProof="0" dirty="0">
                <a:ln>
                  <a:noFill/>
                </a:ln>
                <a:solidFill>
                  <a:sysClr val="windowText" lastClr="000000"/>
                </a:solidFill>
                <a:effectLst/>
                <a:uLnTx/>
                <a:uFillTx/>
                <a:latin typeface="Arial"/>
                <a:cs typeface="Arial"/>
              </a:rPr>
              <a:t>Data</a:t>
            </a:r>
            <a:r>
              <a:rPr kumimoji="0" sz="2600" b="1" i="0" u="sng" strike="noStrike" kern="0" cap="none" spc="-25" normalizeH="0" baseline="0" noProof="0" dirty="0">
                <a:ln>
                  <a:noFill/>
                </a:ln>
                <a:solidFill>
                  <a:sysClr val="windowText" lastClr="000000"/>
                </a:solidFill>
                <a:effectLst/>
                <a:uLnTx/>
                <a:uFillTx/>
                <a:latin typeface="Arial"/>
                <a:cs typeface="Arial"/>
              </a:rPr>
              <a:t> </a:t>
            </a:r>
            <a:r>
              <a:rPr kumimoji="0" sz="2600" b="1" i="0" u="sng" strike="noStrike" kern="0" cap="none" spc="-10" normalizeH="0" baseline="0" noProof="0" dirty="0">
                <a:ln>
                  <a:noFill/>
                </a:ln>
                <a:solidFill>
                  <a:sysClr val="windowText" lastClr="000000"/>
                </a:solidFill>
                <a:effectLst/>
                <a:uLnTx/>
                <a:uFillTx/>
                <a:latin typeface="Arial"/>
                <a:cs typeface="Arial"/>
              </a:rPr>
              <a:t>Cleaning</a:t>
            </a:r>
            <a:r>
              <a:rPr kumimoji="0" sz="2600" b="0" i="0" u="sng" strike="noStrike" kern="0" cap="none" spc="-10" normalizeH="0" baseline="0" noProof="0" dirty="0">
                <a:ln>
                  <a:noFill/>
                </a:ln>
                <a:solidFill>
                  <a:sysClr val="windowText" lastClr="000000"/>
                </a:solidFill>
                <a:effectLst/>
                <a:uLnTx/>
                <a:uFillTx/>
                <a:latin typeface="Arial"/>
                <a:cs typeface="Arial"/>
              </a:rPr>
              <a:t>:</a:t>
            </a:r>
            <a:endParaRPr kumimoji="0" lang="en-US" sz="2600" b="0" i="0" u="sng" strike="noStrike" kern="0" cap="none" spc="0" normalizeH="0" baseline="0" noProof="0" dirty="0">
              <a:ln>
                <a:noFill/>
              </a:ln>
              <a:solidFill>
                <a:sysClr val="windowText" lastClr="000000"/>
              </a:solidFill>
              <a:effectLst/>
              <a:uLnTx/>
              <a:uFillTx/>
              <a:latin typeface="Arial"/>
              <a:cs typeface="Arial"/>
            </a:endParaRPr>
          </a:p>
          <a:p>
            <a:pPr marL="235585" marR="0" lvl="0" indent="-159385" defTabSz="914400" eaLnBrk="1" fontAlgn="auto" latinLnBrk="0" hangingPunct="1">
              <a:lnSpc>
                <a:spcPct val="100000"/>
              </a:lnSpc>
              <a:spcBef>
                <a:spcPts val="1430"/>
              </a:spcBef>
              <a:spcAft>
                <a:spcPts val="0"/>
              </a:spcAft>
              <a:buClrTx/>
              <a:buSzTx/>
              <a:buFontTx/>
              <a:buChar char="•"/>
              <a:tabLst>
                <a:tab pos="235585" algn="l"/>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Data</a:t>
            </a:r>
            <a:r>
              <a:rPr kumimoji="0" lang="en-US" sz="1600" b="0" i="0" u="none" strike="noStrike" kern="0" cap="none" spc="-40" normalizeH="0" baseline="0" noProof="0" dirty="0">
                <a:ln>
                  <a:noFill/>
                </a:ln>
                <a:solidFill>
                  <a:sysClr val="windowText" lastClr="000000"/>
                </a:solidFill>
                <a:effectLst/>
                <a:uLnTx/>
                <a:uFillTx/>
                <a:latin typeface="Arial"/>
                <a:cs typeface="Arial"/>
              </a:rPr>
              <a:t> </a:t>
            </a:r>
            <a:r>
              <a:rPr kumimoji="0" lang="en-US" sz="1600" b="0" i="0" u="none" strike="noStrike" kern="0" cap="none" spc="0" normalizeH="0" baseline="0" noProof="0" dirty="0">
                <a:ln>
                  <a:noFill/>
                </a:ln>
                <a:solidFill>
                  <a:sysClr val="windowText" lastClr="000000"/>
                </a:solidFill>
                <a:effectLst/>
                <a:uLnTx/>
                <a:uFillTx/>
                <a:latin typeface="Arial"/>
                <a:cs typeface="Arial"/>
              </a:rPr>
              <a:t>cleaning</a:t>
            </a:r>
            <a:r>
              <a:rPr kumimoji="0" lang="en-US" sz="1600" b="0" i="0" u="none" strike="noStrike" kern="0" cap="none" spc="-25" normalizeH="0" baseline="0" noProof="0" dirty="0">
                <a:ln>
                  <a:noFill/>
                </a:ln>
                <a:solidFill>
                  <a:sysClr val="windowText" lastClr="000000"/>
                </a:solidFill>
                <a:effectLst/>
                <a:uLnTx/>
                <a:uFillTx/>
                <a:latin typeface="Arial"/>
                <a:cs typeface="Arial"/>
              </a:rPr>
              <a:t> </a:t>
            </a:r>
            <a:r>
              <a:rPr kumimoji="0" lang="en-US" sz="1600" b="0" i="0" u="none" strike="noStrike" kern="0" cap="none" spc="0" normalizeH="0" baseline="0" noProof="0" dirty="0">
                <a:ln>
                  <a:noFill/>
                </a:ln>
                <a:solidFill>
                  <a:sysClr val="windowText" lastClr="000000"/>
                </a:solidFill>
                <a:effectLst/>
                <a:uLnTx/>
                <a:uFillTx/>
                <a:latin typeface="Arial"/>
                <a:cs typeface="Arial"/>
              </a:rPr>
              <a:t>is</a:t>
            </a:r>
            <a:r>
              <a:rPr kumimoji="0" lang="en-US" sz="1600" b="0" i="0" u="none" strike="noStrike" kern="0" cap="none" spc="-30" normalizeH="0" baseline="0" noProof="0" dirty="0">
                <a:ln>
                  <a:noFill/>
                </a:ln>
                <a:solidFill>
                  <a:sysClr val="windowText" lastClr="000000"/>
                </a:solidFill>
                <a:effectLst/>
                <a:uLnTx/>
                <a:uFillTx/>
                <a:latin typeface="Arial"/>
                <a:cs typeface="Arial"/>
              </a:rPr>
              <a:t> </a:t>
            </a:r>
            <a:r>
              <a:rPr kumimoji="0" lang="en-US" sz="1600" b="0" i="0" u="none" strike="noStrike" kern="0" cap="none" spc="0" normalizeH="0" baseline="0" noProof="0" dirty="0">
                <a:ln>
                  <a:noFill/>
                </a:ln>
                <a:solidFill>
                  <a:sysClr val="windowText" lastClr="000000"/>
                </a:solidFill>
                <a:effectLst/>
                <a:uLnTx/>
                <a:uFillTx/>
                <a:latin typeface="Arial"/>
                <a:cs typeface="Arial"/>
              </a:rPr>
              <a:t>the</a:t>
            </a:r>
            <a:r>
              <a:rPr kumimoji="0" lang="en-US" sz="1600" b="0" i="0" u="none" strike="noStrike" kern="0" cap="none" spc="-35" normalizeH="0" baseline="0" noProof="0" dirty="0">
                <a:ln>
                  <a:noFill/>
                </a:ln>
                <a:solidFill>
                  <a:sysClr val="windowText" lastClr="000000"/>
                </a:solidFill>
                <a:effectLst/>
                <a:uLnTx/>
                <a:uFillTx/>
                <a:latin typeface="Arial"/>
                <a:cs typeface="Arial"/>
              </a:rPr>
              <a:t> </a:t>
            </a:r>
            <a:r>
              <a:rPr kumimoji="0" lang="en-US" sz="1600" b="0" i="0" u="none" strike="noStrike" kern="0" cap="none" spc="0" normalizeH="0" baseline="0" noProof="0" dirty="0">
                <a:ln>
                  <a:noFill/>
                </a:ln>
                <a:solidFill>
                  <a:sysClr val="windowText" lastClr="000000"/>
                </a:solidFill>
                <a:effectLst/>
                <a:uLnTx/>
                <a:uFillTx/>
                <a:latin typeface="Arial"/>
                <a:cs typeface="Arial"/>
              </a:rPr>
              <a:t>process</a:t>
            </a:r>
            <a:r>
              <a:rPr kumimoji="0" lang="en-US" sz="1600" b="0" i="0" u="none" strike="noStrike" kern="0" cap="none" spc="-35" normalizeH="0" baseline="0" noProof="0" dirty="0">
                <a:ln>
                  <a:noFill/>
                </a:ln>
                <a:solidFill>
                  <a:sysClr val="windowText" lastClr="000000"/>
                </a:solidFill>
                <a:effectLst/>
                <a:uLnTx/>
                <a:uFillTx/>
                <a:latin typeface="Arial"/>
                <a:cs typeface="Arial"/>
              </a:rPr>
              <a:t> </a:t>
            </a:r>
            <a:r>
              <a:rPr kumimoji="0" lang="en-US" sz="1600" b="0" i="0" u="none" strike="noStrike" kern="0" cap="none" spc="0" normalizeH="0" baseline="0" noProof="0" dirty="0">
                <a:ln>
                  <a:noFill/>
                </a:ln>
                <a:solidFill>
                  <a:sysClr val="windowText" lastClr="000000"/>
                </a:solidFill>
                <a:effectLst/>
                <a:uLnTx/>
                <a:uFillTx/>
                <a:latin typeface="Arial"/>
                <a:cs typeface="Arial"/>
              </a:rPr>
              <a:t>of</a:t>
            </a:r>
            <a:r>
              <a:rPr kumimoji="0" lang="en-US" sz="1600" b="0" i="0" u="none" strike="noStrike" kern="0" cap="none" spc="-30" normalizeH="0" baseline="0" noProof="0" dirty="0">
                <a:ln>
                  <a:noFill/>
                </a:ln>
                <a:solidFill>
                  <a:sysClr val="windowText" lastClr="000000"/>
                </a:solidFill>
                <a:effectLst/>
                <a:uLnTx/>
                <a:uFillTx/>
                <a:latin typeface="Arial"/>
                <a:cs typeface="Arial"/>
              </a:rPr>
              <a:t> </a:t>
            </a:r>
            <a:r>
              <a:rPr kumimoji="0" lang="en-US" sz="1600" b="0" i="0" u="none" strike="noStrike" kern="0" cap="none" spc="0" normalizeH="0" baseline="0" noProof="0" dirty="0">
                <a:ln>
                  <a:noFill/>
                </a:ln>
                <a:solidFill>
                  <a:sysClr val="windowText" lastClr="000000"/>
                </a:solidFill>
                <a:effectLst/>
                <a:uLnTx/>
                <a:uFillTx/>
                <a:latin typeface="Arial"/>
                <a:cs typeface="Arial"/>
              </a:rPr>
              <a:t>fixing</a:t>
            </a:r>
            <a:r>
              <a:rPr kumimoji="0" lang="en-US" sz="1600" b="0" i="0" u="none" strike="noStrike" kern="0" cap="none" spc="-35" normalizeH="0" baseline="0" noProof="0" dirty="0">
                <a:ln>
                  <a:noFill/>
                </a:ln>
                <a:solidFill>
                  <a:sysClr val="windowText" lastClr="000000"/>
                </a:solidFill>
                <a:effectLst/>
                <a:uLnTx/>
                <a:uFillTx/>
                <a:latin typeface="Arial"/>
                <a:cs typeface="Arial"/>
              </a:rPr>
              <a:t> </a:t>
            </a:r>
            <a:r>
              <a:rPr kumimoji="0" lang="en-US" sz="1600" b="0" i="0" u="none" strike="noStrike" kern="0" cap="none" spc="0" normalizeH="0" baseline="0" noProof="0" dirty="0">
                <a:ln>
                  <a:noFill/>
                </a:ln>
                <a:solidFill>
                  <a:sysClr val="windowText" lastClr="000000"/>
                </a:solidFill>
                <a:effectLst/>
                <a:uLnTx/>
                <a:uFillTx/>
                <a:latin typeface="Arial"/>
                <a:cs typeface="Arial"/>
              </a:rPr>
              <a:t>or</a:t>
            </a:r>
            <a:r>
              <a:rPr kumimoji="0" lang="en-US" sz="1600" b="0" i="0" u="none" strike="noStrike" kern="0" cap="none" spc="-35" normalizeH="0" baseline="0" noProof="0" dirty="0">
                <a:ln>
                  <a:noFill/>
                </a:ln>
                <a:solidFill>
                  <a:sysClr val="windowText" lastClr="000000"/>
                </a:solidFill>
                <a:effectLst/>
                <a:uLnTx/>
                <a:uFillTx/>
                <a:latin typeface="Arial"/>
                <a:cs typeface="Arial"/>
              </a:rPr>
              <a:t> </a:t>
            </a:r>
            <a:r>
              <a:rPr kumimoji="0" lang="en-US" sz="1600" b="0" i="0" u="none" strike="noStrike" kern="0" cap="none" spc="0" normalizeH="0" baseline="0" noProof="0" dirty="0">
                <a:ln>
                  <a:noFill/>
                </a:ln>
                <a:solidFill>
                  <a:sysClr val="windowText" lastClr="000000"/>
                </a:solidFill>
                <a:effectLst/>
                <a:uLnTx/>
                <a:uFillTx/>
                <a:latin typeface="Arial"/>
                <a:cs typeface="Arial"/>
              </a:rPr>
              <a:t>removing</a:t>
            </a:r>
            <a:r>
              <a:rPr kumimoji="0" lang="en-US" sz="1600" b="0" i="0" u="none" strike="noStrike" kern="0" cap="none" spc="-30" normalizeH="0" baseline="0" noProof="0" dirty="0">
                <a:ln>
                  <a:noFill/>
                </a:ln>
                <a:solidFill>
                  <a:sysClr val="windowText" lastClr="000000"/>
                </a:solidFill>
                <a:effectLst/>
                <a:uLnTx/>
                <a:uFillTx/>
                <a:latin typeface="Arial"/>
                <a:cs typeface="Arial"/>
              </a:rPr>
              <a:t> </a:t>
            </a:r>
            <a:r>
              <a:rPr kumimoji="0" lang="en-US" sz="1600" b="0" i="0" u="none" strike="noStrike" kern="0" cap="none" spc="0" normalizeH="0" baseline="0" noProof="0" dirty="0">
                <a:ln>
                  <a:noFill/>
                </a:ln>
                <a:solidFill>
                  <a:sysClr val="windowText" lastClr="000000"/>
                </a:solidFill>
                <a:effectLst/>
                <a:uLnTx/>
                <a:uFillTx/>
                <a:latin typeface="Arial"/>
                <a:cs typeface="Arial"/>
              </a:rPr>
              <a:t>incorrect,</a:t>
            </a:r>
            <a:r>
              <a:rPr kumimoji="0" lang="en-US" sz="1600" b="0" i="0" u="none" strike="noStrike" kern="0" cap="none" spc="-25" normalizeH="0" baseline="0" noProof="0" dirty="0">
                <a:ln>
                  <a:noFill/>
                </a:ln>
                <a:solidFill>
                  <a:sysClr val="windowText" lastClr="000000"/>
                </a:solidFill>
                <a:effectLst/>
                <a:uLnTx/>
                <a:uFillTx/>
                <a:latin typeface="Arial"/>
                <a:cs typeface="Arial"/>
              </a:rPr>
              <a:t> </a:t>
            </a:r>
            <a:r>
              <a:rPr kumimoji="0" lang="en-US" sz="1600" b="0" i="0" u="none" strike="noStrike" kern="0" cap="none" spc="0" normalizeH="0" baseline="0" noProof="0" dirty="0">
                <a:ln>
                  <a:noFill/>
                </a:ln>
                <a:solidFill>
                  <a:sysClr val="windowText" lastClr="000000"/>
                </a:solidFill>
                <a:effectLst/>
                <a:uLnTx/>
                <a:uFillTx/>
                <a:latin typeface="Arial"/>
                <a:cs typeface="Arial"/>
              </a:rPr>
              <a:t>corrupted,</a:t>
            </a:r>
            <a:r>
              <a:rPr kumimoji="0" lang="en-US" sz="1600" b="0" i="0" u="none" strike="noStrike" kern="0" cap="none" spc="-30" normalizeH="0" baseline="0" noProof="0" dirty="0">
                <a:ln>
                  <a:noFill/>
                </a:ln>
                <a:solidFill>
                  <a:sysClr val="windowText" lastClr="000000"/>
                </a:solidFill>
                <a:effectLst/>
                <a:uLnTx/>
                <a:uFillTx/>
                <a:latin typeface="Arial"/>
                <a:cs typeface="Arial"/>
              </a:rPr>
              <a:t> </a:t>
            </a:r>
            <a:r>
              <a:rPr kumimoji="0" lang="en-US" sz="1600" b="0" i="0" u="none" strike="noStrike" kern="0" cap="none" spc="0" normalizeH="0" baseline="0" noProof="0" dirty="0">
                <a:ln>
                  <a:noFill/>
                </a:ln>
                <a:solidFill>
                  <a:sysClr val="windowText" lastClr="000000"/>
                </a:solidFill>
                <a:effectLst/>
                <a:uLnTx/>
                <a:uFillTx/>
                <a:latin typeface="Arial"/>
                <a:cs typeface="Arial"/>
              </a:rPr>
              <a:t>incorrectly</a:t>
            </a:r>
            <a:r>
              <a:rPr kumimoji="0" lang="en-US" sz="1600" b="0" i="0" u="none" strike="noStrike" kern="0" cap="none" spc="-35" normalizeH="0" baseline="0" noProof="0" dirty="0">
                <a:ln>
                  <a:noFill/>
                </a:ln>
                <a:solidFill>
                  <a:sysClr val="windowText" lastClr="000000"/>
                </a:solidFill>
                <a:effectLst/>
                <a:uLnTx/>
                <a:uFillTx/>
                <a:latin typeface="Arial"/>
                <a:cs typeface="Arial"/>
              </a:rPr>
              <a:t> </a:t>
            </a:r>
            <a:r>
              <a:rPr kumimoji="0" lang="en-US" sz="1600" b="0" i="0" u="none" strike="noStrike" kern="0" cap="none" spc="0" normalizeH="0" baseline="0" noProof="0" dirty="0">
                <a:ln>
                  <a:noFill/>
                </a:ln>
                <a:solidFill>
                  <a:sysClr val="windowText" lastClr="000000"/>
                </a:solidFill>
                <a:effectLst/>
                <a:uLnTx/>
                <a:uFillTx/>
                <a:latin typeface="Arial"/>
                <a:cs typeface="Arial"/>
              </a:rPr>
              <a:t>formatted,</a:t>
            </a:r>
            <a:r>
              <a:rPr kumimoji="0" lang="en-US" sz="1600" b="0" i="0" u="none" strike="noStrike" kern="0" cap="none" spc="-20" normalizeH="0" baseline="0" noProof="0" dirty="0">
                <a:ln>
                  <a:noFill/>
                </a:ln>
                <a:solidFill>
                  <a:sysClr val="windowText" lastClr="000000"/>
                </a:solidFill>
                <a:effectLst/>
                <a:uLnTx/>
                <a:uFillTx/>
                <a:latin typeface="Arial"/>
                <a:cs typeface="Arial"/>
              </a:rPr>
              <a:t> </a:t>
            </a:r>
            <a:r>
              <a:rPr kumimoji="0" lang="en-US" sz="1600" b="0" i="0" u="none" strike="noStrike" kern="0" cap="none" spc="0" normalizeH="0" baseline="0" noProof="0" dirty="0">
                <a:ln>
                  <a:noFill/>
                </a:ln>
                <a:solidFill>
                  <a:sysClr val="windowText" lastClr="000000"/>
                </a:solidFill>
                <a:effectLst/>
                <a:uLnTx/>
                <a:uFillTx/>
                <a:latin typeface="Arial"/>
                <a:cs typeface="Arial"/>
              </a:rPr>
              <a:t>duplicate,</a:t>
            </a:r>
            <a:r>
              <a:rPr kumimoji="0" lang="en-US" sz="1600" b="0" i="0" u="none" strike="noStrike" kern="0" cap="none" spc="-25" normalizeH="0" baseline="0" noProof="0" dirty="0">
                <a:ln>
                  <a:noFill/>
                </a:ln>
                <a:solidFill>
                  <a:sysClr val="windowText" lastClr="000000"/>
                </a:solidFill>
                <a:effectLst/>
                <a:uLnTx/>
                <a:uFillTx/>
                <a:latin typeface="Arial"/>
                <a:cs typeface="Arial"/>
              </a:rPr>
              <a:t> </a:t>
            </a:r>
            <a:r>
              <a:rPr kumimoji="0" lang="en-US" sz="1600" b="0" i="0" u="none" strike="noStrike" kern="0" cap="none" spc="0" normalizeH="0" baseline="0" noProof="0" dirty="0">
                <a:ln>
                  <a:noFill/>
                </a:ln>
                <a:solidFill>
                  <a:sysClr val="windowText" lastClr="000000"/>
                </a:solidFill>
                <a:effectLst/>
                <a:uLnTx/>
                <a:uFillTx/>
                <a:latin typeface="Arial"/>
                <a:cs typeface="Arial"/>
              </a:rPr>
              <a:t>or</a:t>
            </a:r>
            <a:r>
              <a:rPr kumimoji="0" lang="en-US" sz="1600" b="0" i="0" u="none" strike="noStrike" kern="0" cap="none" spc="20" normalizeH="0" baseline="0" noProof="0" dirty="0">
                <a:ln>
                  <a:noFill/>
                </a:ln>
                <a:solidFill>
                  <a:sysClr val="windowText" lastClr="000000"/>
                </a:solidFill>
                <a:effectLst/>
                <a:uLnTx/>
                <a:uFillTx/>
                <a:latin typeface="Arial"/>
                <a:cs typeface="Arial"/>
              </a:rPr>
              <a:t> </a:t>
            </a:r>
            <a:r>
              <a:rPr kumimoji="0" lang="en-US" sz="1600" b="0" i="0" u="none" strike="noStrike" kern="0" cap="none" spc="0" normalizeH="0" baseline="0" noProof="0" dirty="0">
                <a:ln>
                  <a:noFill/>
                </a:ln>
                <a:solidFill>
                  <a:sysClr val="windowText" lastClr="000000"/>
                </a:solidFill>
                <a:effectLst/>
                <a:uLnTx/>
                <a:uFillTx/>
                <a:latin typeface="Arial"/>
                <a:cs typeface="Arial"/>
              </a:rPr>
              <a:t>incomplete</a:t>
            </a:r>
            <a:r>
              <a:rPr kumimoji="0" lang="en-US" sz="1600" b="0" i="0" u="none" strike="noStrike" kern="0" cap="none" spc="-35" normalizeH="0" baseline="0" noProof="0" dirty="0">
                <a:ln>
                  <a:noFill/>
                </a:ln>
                <a:solidFill>
                  <a:sysClr val="windowText" lastClr="000000"/>
                </a:solidFill>
                <a:effectLst/>
                <a:uLnTx/>
                <a:uFillTx/>
                <a:latin typeface="Arial"/>
                <a:cs typeface="Arial"/>
              </a:rPr>
              <a:t> </a:t>
            </a:r>
            <a:r>
              <a:rPr kumimoji="0" lang="en-US" sz="1600" b="0" i="0" u="none" strike="noStrike" kern="0" cap="none" spc="0" normalizeH="0" baseline="0" noProof="0" dirty="0">
                <a:ln>
                  <a:noFill/>
                </a:ln>
                <a:solidFill>
                  <a:sysClr val="windowText" lastClr="000000"/>
                </a:solidFill>
                <a:effectLst/>
                <a:uLnTx/>
                <a:uFillTx/>
                <a:latin typeface="Arial"/>
                <a:cs typeface="Arial"/>
              </a:rPr>
              <a:t>data</a:t>
            </a:r>
            <a:r>
              <a:rPr kumimoji="0" lang="en-US" sz="1600" b="0" i="0" u="none" strike="noStrike" kern="0" cap="none" spc="-40" normalizeH="0" baseline="0" noProof="0" dirty="0">
                <a:ln>
                  <a:noFill/>
                </a:ln>
                <a:solidFill>
                  <a:sysClr val="windowText" lastClr="000000"/>
                </a:solidFill>
                <a:effectLst/>
                <a:uLnTx/>
                <a:uFillTx/>
                <a:latin typeface="Arial"/>
                <a:cs typeface="Arial"/>
              </a:rPr>
              <a:t> </a:t>
            </a:r>
            <a:r>
              <a:rPr kumimoji="0" lang="en-US" sz="1600" b="0" i="0" u="none" strike="noStrike" kern="0" cap="none" spc="0" normalizeH="0" baseline="0" noProof="0" dirty="0">
                <a:ln>
                  <a:noFill/>
                </a:ln>
                <a:solidFill>
                  <a:sysClr val="windowText" lastClr="000000"/>
                </a:solidFill>
                <a:effectLst/>
                <a:uLnTx/>
                <a:uFillTx/>
                <a:latin typeface="Arial"/>
                <a:cs typeface="Arial"/>
              </a:rPr>
              <a:t>within</a:t>
            </a:r>
            <a:r>
              <a:rPr kumimoji="0" lang="en-US" sz="1600" b="0" i="0" u="none" strike="noStrike" kern="0" cap="none" spc="-35" normalizeH="0" baseline="0" noProof="0" dirty="0">
                <a:ln>
                  <a:noFill/>
                </a:ln>
                <a:solidFill>
                  <a:sysClr val="windowText" lastClr="000000"/>
                </a:solidFill>
                <a:effectLst/>
                <a:uLnTx/>
                <a:uFillTx/>
                <a:latin typeface="Arial"/>
                <a:cs typeface="Arial"/>
              </a:rPr>
              <a:t> </a:t>
            </a:r>
            <a:r>
              <a:rPr kumimoji="0" lang="en-US" sz="1600" b="0" i="0" u="none" strike="noStrike" kern="0" cap="none" spc="0" normalizeH="0" baseline="0" noProof="0" dirty="0">
                <a:ln>
                  <a:noFill/>
                </a:ln>
                <a:solidFill>
                  <a:sysClr val="windowText" lastClr="000000"/>
                </a:solidFill>
                <a:effectLst/>
                <a:uLnTx/>
                <a:uFillTx/>
                <a:latin typeface="Arial"/>
                <a:cs typeface="Arial"/>
              </a:rPr>
              <a:t>a</a:t>
            </a:r>
            <a:r>
              <a:rPr kumimoji="0" lang="en-US" sz="1600" b="0" i="0" u="none" strike="noStrike" kern="0" cap="none" spc="-20" normalizeH="0" baseline="0" noProof="0" dirty="0">
                <a:ln>
                  <a:noFill/>
                </a:ln>
                <a:solidFill>
                  <a:sysClr val="windowText" lastClr="000000"/>
                </a:solidFill>
                <a:effectLst/>
                <a:uLnTx/>
                <a:uFillTx/>
                <a:latin typeface="Arial"/>
                <a:cs typeface="Arial"/>
              </a:rPr>
              <a:t> </a:t>
            </a:r>
            <a:r>
              <a:rPr kumimoji="0" lang="en-US" sz="1600" b="0" i="0" u="none" strike="noStrike" kern="0" cap="none" spc="-10" normalizeH="0" baseline="0" noProof="0" dirty="0">
                <a:ln>
                  <a:noFill/>
                </a:ln>
                <a:solidFill>
                  <a:sysClr val="windowText" lastClr="000000"/>
                </a:solidFill>
                <a:effectLst/>
                <a:uLnTx/>
                <a:uFillTx/>
                <a:latin typeface="Arial"/>
                <a:cs typeface="Arial"/>
              </a:rPr>
              <a:t>dataset</a:t>
            </a:r>
            <a:r>
              <a:rPr kumimoji="0" lang="en-US" sz="1400" b="0" i="0" u="none" strike="noStrike" kern="0" cap="none" spc="-10" normalizeH="0" baseline="0" noProof="0" dirty="0">
                <a:ln>
                  <a:noFill/>
                </a:ln>
                <a:solidFill>
                  <a:sysClr val="windowText" lastClr="000000"/>
                </a:solidFill>
                <a:effectLst/>
                <a:uLnTx/>
                <a:uFillTx/>
                <a:latin typeface="Arial"/>
                <a:cs typeface="Arial"/>
              </a:rPr>
              <a:t>.</a:t>
            </a:r>
            <a:endParaRPr kumimoji="0" lang="en-US" sz="1400" b="0" i="0" u="none" strike="noStrike" kern="0" cap="none" spc="0" normalizeH="0" baseline="0" noProof="0" dirty="0">
              <a:ln>
                <a:noFill/>
              </a:ln>
              <a:solidFill>
                <a:sysClr val="windowText" lastClr="000000"/>
              </a:solidFill>
              <a:effectLst/>
              <a:uLnTx/>
              <a:uFillTx/>
              <a:latin typeface="Arial"/>
              <a:cs typeface="Arial"/>
            </a:endParaRPr>
          </a:p>
          <a:p>
            <a:pPr marL="12700" marR="0" lvl="0" indent="0" defTabSz="914400" eaLnBrk="1" fontAlgn="auto" latinLnBrk="0" hangingPunct="1">
              <a:lnSpc>
                <a:spcPct val="100000"/>
              </a:lnSpc>
              <a:spcBef>
                <a:spcPts val="1250"/>
              </a:spcBef>
              <a:spcAft>
                <a:spcPts val="0"/>
              </a:spcAft>
              <a:buClrTx/>
              <a:buSzTx/>
              <a:buFontTx/>
              <a:buNone/>
              <a:tabLst/>
              <a:defRPr/>
            </a:pPr>
            <a:r>
              <a:rPr kumimoji="0" sz="1600" b="0" i="1" u="sng" strike="noStrike" kern="0" cap="none" spc="0" normalizeH="0" baseline="0" noProof="0" dirty="0">
                <a:ln>
                  <a:noFill/>
                </a:ln>
                <a:solidFill>
                  <a:sysClr val="windowText" lastClr="000000"/>
                </a:solidFill>
                <a:effectLst/>
                <a:uLnTx/>
                <a:uFill>
                  <a:solidFill>
                    <a:srgbClr val="000000"/>
                  </a:solidFill>
                </a:uFill>
                <a:latin typeface="Arial"/>
                <a:cs typeface="Arial"/>
              </a:rPr>
              <a:t>Removing</a:t>
            </a:r>
            <a:r>
              <a:rPr kumimoji="0" sz="1600" b="0" i="1" u="sng" strike="noStrike" kern="0" cap="none" spc="-40" normalizeH="0" baseline="0" noProof="0" dirty="0">
                <a:ln>
                  <a:noFill/>
                </a:ln>
                <a:solidFill>
                  <a:sysClr val="windowText" lastClr="000000"/>
                </a:solidFill>
                <a:effectLst/>
                <a:uLnTx/>
                <a:uFill>
                  <a:solidFill>
                    <a:srgbClr val="000000"/>
                  </a:solidFill>
                </a:uFill>
                <a:latin typeface="Arial"/>
                <a:cs typeface="Arial"/>
              </a:rPr>
              <a:t> </a:t>
            </a:r>
            <a:r>
              <a:rPr kumimoji="0" sz="1600" b="0" i="1" u="sng" strike="noStrike" kern="0" cap="none" spc="0" normalizeH="0" baseline="0" noProof="0" dirty="0">
                <a:ln>
                  <a:noFill/>
                </a:ln>
                <a:solidFill>
                  <a:sysClr val="windowText" lastClr="000000"/>
                </a:solidFill>
                <a:effectLst/>
                <a:uLnTx/>
                <a:uFill>
                  <a:solidFill>
                    <a:srgbClr val="000000"/>
                  </a:solidFill>
                </a:uFill>
                <a:latin typeface="Arial"/>
                <a:cs typeface="Arial"/>
              </a:rPr>
              <a:t>unnamed</a:t>
            </a:r>
            <a:r>
              <a:rPr kumimoji="0" sz="1600" b="0" i="1" u="sng" strike="noStrike" kern="0" cap="none" spc="-45" normalizeH="0" baseline="0" noProof="0" dirty="0">
                <a:ln>
                  <a:noFill/>
                </a:ln>
                <a:solidFill>
                  <a:sysClr val="windowText" lastClr="000000"/>
                </a:solidFill>
                <a:effectLst/>
                <a:uLnTx/>
                <a:uFill>
                  <a:solidFill>
                    <a:srgbClr val="000000"/>
                  </a:solidFill>
                </a:uFill>
                <a:latin typeface="Arial"/>
                <a:cs typeface="Arial"/>
              </a:rPr>
              <a:t> </a:t>
            </a:r>
            <a:r>
              <a:rPr kumimoji="0" sz="1600" b="0" i="1" u="sng" strike="noStrike" kern="0" cap="none" spc="0" normalizeH="0" baseline="0" noProof="0" dirty="0">
                <a:ln>
                  <a:noFill/>
                </a:ln>
                <a:solidFill>
                  <a:sysClr val="windowText" lastClr="000000"/>
                </a:solidFill>
                <a:effectLst/>
                <a:uLnTx/>
                <a:uFill>
                  <a:solidFill>
                    <a:srgbClr val="000000"/>
                  </a:solidFill>
                </a:uFill>
                <a:latin typeface="Arial"/>
                <a:cs typeface="Arial"/>
              </a:rPr>
              <a:t>column</a:t>
            </a:r>
            <a:r>
              <a:rPr kumimoji="0" sz="1600" b="0" i="1" u="sng" strike="noStrike" kern="0" cap="none" spc="-25" normalizeH="0" baseline="0" noProof="0" dirty="0">
                <a:ln>
                  <a:noFill/>
                </a:ln>
                <a:solidFill>
                  <a:sysClr val="windowText" lastClr="000000"/>
                </a:solidFill>
                <a:effectLst/>
                <a:uLnTx/>
                <a:uFill>
                  <a:solidFill>
                    <a:srgbClr val="000000"/>
                  </a:solidFill>
                </a:uFill>
                <a:latin typeface="Arial"/>
                <a:cs typeface="Arial"/>
              </a:rPr>
              <a:t> </a:t>
            </a:r>
            <a:r>
              <a:rPr kumimoji="0" sz="1600" b="0" i="1" u="sng" strike="noStrike" kern="0" cap="none" spc="0" normalizeH="0" baseline="0" noProof="0" dirty="0">
                <a:ln>
                  <a:noFill/>
                </a:ln>
                <a:solidFill>
                  <a:sysClr val="windowText" lastClr="000000"/>
                </a:solidFill>
                <a:effectLst/>
                <a:uLnTx/>
                <a:uFill>
                  <a:solidFill>
                    <a:srgbClr val="000000"/>
                  </a:solidFill>
                </a:uFill>
                <a:latin typeface="Arial"/>
                <a:cs typeface="Arial"/>
              </a:rPr>
              <a:t>&amp;</a:t>
            </a:r>
            <a:r>
              <a:rPr kumimoji="0" sz="1600" b="0" i="1" u="sng" strike="noStrike" kern="0" cap="none" spc="-45" normalizeH="0" baseline="0" noProof="0" dirty="0">
                <a:ln>
                  <a:noFill/>
                </a:ln>
                <a:solidFill>
                  <a:sysClr val="windowText" lastClr="000000"/>
                </a:solidFill>
                <a:effectLst/>
                <a:uLnTx/>
                <a:uFill>
                  <a:solidFill>
                    <a:srgbClr val="000000"/>
                  </a:solidFill>
                </a:uFill>
                <a:latin typeface="Arial"/>
                <a:cs typeface="Arial"/>
              </a:rPr>
              <a:t> </a:t>
            </a:r>
            <a:r>
              <a:rPr kumimoji="0" lang="en-IN" sz="1600" b="0" i="1" u="sng" strike="noStrike" kern="0" cap="none" spc="-45" normalizeH="0" baseline="0" noProof="0" dirty="0">
                <a:ln>
                  <a:noFill/>
                </a:ln>
                <a:solidFill>
                  <a:sysClr val="windowText" lastClr="000000"/>
                </a:solidFill>
                <a:effectLst/>
                <a:uLnTx/>
                <a:uFill>
                  <a:solidFill>
                    <a:srgbClr val="000000"/>
                  </a:solidFill>
                </a:uFill>
                <a:latin typeface="Arial"/>
                <a:cs typeface="Arial"/>
              </a:rPr>
              <a:t>duplicate</a:t>
            </a:r>
            <a:r>
              <a:rPr lang="en-IN" sz="1600" i="1" u="sng" spc="-45" dirty="0">
                <a:uFill>
                  <a:solidFill>
                    <a:srgbClr val="000000"/>
                  </a:solidFill>
                </a:uFill>
                <a:latin typeface="Arial"/>
                <a:cs typeface="Arial"/>
              </a:rPr>
              <a:t>s and </a:t>
            </a:r>
            <a:r>
              <a:rPr kumimoji="0" sz="1600" b="0" i="1" u="sng" strike="noStrike" kern="0" cap="none" spc="0" normalizeH="0" baseline="0" noProof="0" dirty="0">
                <a:ln>
                  <a:noFill/>
                </a:ln>
                <a:solidFill>
                  <a:sysClr val="windowText" lastClr="000000"/>
                </a:solidFill>
                <a:effectLst/>
                <a:uLnTx/>
                <a:uFill>
                  <a:solidFill>
                    <a:srgbClr val="000000"/>
                  </a:solidFill>
                </a:uFill>
                <a:latin typeface="Arial"/>
                <a:cs typeface="Arial"/>
              </a:rPr>
              <a:t>converting</a:t>
            </a:r>
            <a:r>
              <a:rPr kumimoji="0" sz="1600" b="0" i="1" u="sng" strike="noStrike" kern="0" cap="none" spc="-45" normalizeH="0" baseline="0" noProof="0" dirty="0">
                <a:ln>
                  <a:noFill/>
                </a:ln>
                <a:solidFill>
                  <a:sysClr val="windowText" lastClr="000000"/>
                </a:solidFill>
                <a:effectLst/>
                <a:uLnTx/>
                <a:uFill>
                  <a:solidFill>
                    <a:srgbClr val="000000"/>
                  </a:solidFill>
                </a:uFill>
                <a:latin typeface="Arial"/>
                <a:cs typeface="Arial"/>
              </a:rPr>
              <a:t> </a:t>
            </a:r>
            <a:r>
              <a:rPr kumimoji="0" sz="1600" b="0" i="1" u="sng" strike="noStrike" kern="0" cap="none" spc="0" normalizeH="0" baseline="0" noProof="0" dirty="0">
                <a:ln>
                  <a:noFill/>
                </a:ln>
                <a:solidFill>
                  <a:sysClr val="windowText" lastClr="000000"/>
                </a:solidFill>
                <a:effectLst/>
                <a:uLnTx/>
                <a:uFill>
                  <a:solidFill>
                    <a:srgbClr val="000000"/>
                  </a:solidFill>
                </a:uFill>
                <a:latin typeface="Arial"/>
                <a:cs typeface="Arial"/>
              </a:rPr>
              <a:t>datatypes</a:t>
            </a:r>
            <a:r>
              <a:rPr kumimoji="0" lang="en-IN" sz="1600" b="0" i="1" u="sng" strike="noStrike" kern="0" cap="none" spc="0" normalizeH="0" baseline="0" noProof="0" dirty="0">
                <a:ln>
                  <a:noFill/>
                </a:ln>
                <a:solidFill>
                  <a:sysClr val="windowText" lastClr="000000"/>
                </a:solidFill>
                <a:effectLst/>
                <a:uLnTx/>
                <a:uFill>
                  <a:solidFill>
                    <a:srgbClr val="000000"/>
                  </a:solidFill>
                </a:uFill>
                <a:latin typeface="Arial"/>
                <a:cs typeface="Arial"/>
              </a:rPr>
              <a:t> (after cleaning)</a:t>
            </a:r>
            <a:r>
              <a:rPr kumimoji="0" sz="1600" b="0" i="1" u="sng" strike="noStrike" kern="0" cap="none" spc="-35" normalizeH="0" baseline="0" noProof="0" dirty="0">
                <a:ln>
                  <a:noFill/>
                </a:ln>
                <a:solidFill>
                  <a:sysClr val="windowText" lastClr="000000"/>
                </a:solidFill>
                <a:effectLst/>
                <a:uLnTx/>
                <a:uFill>
                  <a:solidFill>
                    <a:srgbClr val="000000"/>
                  </a:solidFill>
                </a:uFill>
                <a:latin typeface="Arial"/>
                <a:cs typeface="Arial"/>
              </a:rPr>
              <a:t> </a:t>
            </a:r>
            <a:r>
              <a:rPr kumimoji="0" sz="1600" b="0" i="1" u="sng" strike="noStrike" kern="0" cap="none" spc="-10" normalizeH="0" baseline="0" noProof="0" dirty="0">
                <a:ln>
                  <a:noFill/>
                </a:ln>
                <a:solidFill>
                  <a:sysClr val="windowText" lastClr="000000"/>
                </a:solidFill>
                <a:effectLst/>
                <a:uLnTx/>
                <a:uFill>
                  <a:solidFill>
                    <a:srgbClr val="000000"/>
                  </a:solidFill>
                </a:uFill>
                <a:latin typeface="Arial"/>
                <a:cs typeface="Arial"/>
              </a:rPr>
              <a:t>:</a:t>
            </a:r>
            <a:endParaRPr kumimoji="0" sz="1600" b="0" i="0" u="none" strike="noStrike" kern="0" cap="none" spc="0" normalizeH="0" baseline="0" noProof="0" dirty="0">
              <a:ln>
                <a:noFill/>
              </a:ln>
              <a:solidFill>
                <a:sysClr val="windowText" lastClr="000000"/>
              </a:solidFill>
              <a:effectLst/>
              <a:uLnTx/>
              <a:uFillTx/>
              <a:latin typeface="Arial"/>
              <a:cs typeface="Arial"/>
            </a:endParaRPr>
          </a:p>
        </p:txBody>
      </p:sp>
      <p:pic>
        <p:nvPicPr>
          <p:cNvPr id="6" name="object 4">
            <a:extLst>
              <a:ext uri="{FF2B5EF4-FFF2-40B4-BE49-F238E27FC236}">
                <a16:creationId xmlns:a16="http://schemas.microsoft.com/office/drawing/2014/main" id="{4CB54028-6883-D6AD-6F78-B81248ABF118}"/>
              </a:ext>
            </a:extLst>
          </p:cNvPr>
          <p:cNvPicPr/>
          <p:nvPr/>
        </p:nvPicPr>
        <p:blipFill>
          <a:blip r:embed="rId2">
            <a:extLst>
              <a:ext uri="{28A0092B-C50C-407E-A947-70E740481C1C}">
                <a14:useLocalDpi xmlns:a14="http://schemas.microsoft.com/office/drawing/2010/main" val="0"/>
              </a:ext>
            </a:extLst>
          </a:blip>
          <a:srcRect/>
          <a:stretch/>
        </p:blipFill>
        <p:spPr>
          <a:xfrm>
            <a:off x="5791200" y="1908702"/>
            <a:ext cx="6172200" cy="4034898"/>
          </a:xfrm>
          <a:prstGeom prst="rect">
            <a:avLst/>
          </a:prstGeom>
        </p:spPr>
      </p:pic>
      <p:pic>
        <p:nvPicPr>
          <p:cNvPr id="8" name="Picture 7">
            <a:extLst>
              <a:ext uri="{FF2B5EF4-FFF2-40B4-BE49-F238E27FC236}">
                <a16:creationId xmlns:a16="http://schemas.microsoft.com/office/drawing/2014/main" id="{C3521F7B-077F-FB1F-7DE7-300CAEFAE7F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8600" y="1908702"/>
            <a:ext cx="5417077" cy="4111098"/>
          </a:xfrm>
          <a:prstGeom prst="rect">
            <a:avLst/>
          </a:prstGeom>
        </p:spPr>
      </p:pic>
      <p:sp>
        <p:nvSpPr>
          <p:cNvPr id="4" name="TextBox 3">
            <a:extLst>
              <a:ext uri="{FF2B5EF4-FFF2-40B4-BE49-F238E27FC236}">
                <a16:creationId xmlns:a16="http://schemas.microsoft.com/office/drawing/2014/main" id="{BA2CB08B-4512-1860-91C3-DDCF157FA359}"/>
              </a:ext>
            </a:extLst>
          </p:cNvPr>
          <p:cNvSpPr txBox="1"/>
          <p:nvPr/>
        </p:nvSpPr>
        <p:spPr>
          <a:xfrm>
            <a:off x="411286" y="6100071"/>
            <a:ext cx="7162800" cy="646331"/>
          </a:xfrm>
          <a:prstGeom prst="rect">
            <a:avLst/>
          </a:prstGeom>
          <a:noFill/>
        </p:spPr>
        <p:txBody>
          <a:bodyPr wrap="square" rtlCol="0">
            <a:spAutoFit/>
          </a:bodyPr>
          <a:lstStyle/>
          <a:p>
            <a:r>
              <a:rPr lang="en-IN" dirty="0"/>
              <a:t>After the data cleaning we got 1936 rows and 8 columns</a:t>
            </a:r>
          </a:p>
          <a:p>
            <a:endParaRPr lang="en-IN" dirty="0"/>
          </a:p>
        </p:txBody>
      </p:sp>
    </p:spTree>
    <p:extLst>
      <p:ext uri="{BB962C8B-B14F-4D97-AF65-F5344CB8AC3E}">
        <p14:creationId xmlns:p14="http://schemas.microsoft.com/office/powerpoint/2010/main" val="3831484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152400"/>
            <a:ext cx="10694035" cy="566822"/>
          </a:xfrm>
          <a:prstGeom prst="rect">
            <a:avLst/>
          </a:prstGeom>
        </p:spPr>
        <p:txBody>
          <a:bodyPr vert="horz" wrap="square" lIns="0" tIns="12700" rIns="0" bIns="0" rtlCol="0">
            <a:spAutoFit/>
          </a:bodyPr>
          <a:lstStyle/>
          <a:p>
            <a:pPr marL="3006090">
              <a:lnSpc>
                <a:spcPct val="100000"/>
              </a:lnSpc>
              <a:spcBef>
                <a:spcPts val="100"/>
              </a:spcBef>
            </a:pPr>
            <a:r>
              <a:rPr sz="3600" b="1" u="sng" dirty="0">
                <a:uFill>
                  <a:solidFill>
                    <a:srgbClr val="000000"/>
                  </a:solidFill>
                </a:uFill>
                <a:latin typeface="Carlito"/>
                <a:cs typeface="Carlito"/>
              </a:rPr>
              <a:t>Data</a:t>
            </a:r>
            <a:r>
              <a:rPr sz="3600" b="1" u="sng" spc="-145" dirty="0">
                <a:uFill>
                  <a:solidFill>
                    <a:srgbClr val="000000"/>
                  </a:solidFill>
                </a:uFill>
                <a:latin typeface="Carlito"/>
                <a:cs typeface="Carlito"/>
              </a:rPr>
              <a:t> </a:t>
            </a:r>
            <a:r>
              <a:rPr lang="en-IN" sz="3600" b="1" u="sng" spc="-10" dirty="0">
                <a:uFill>
                  <a:solidFill>
                    <a:srgbClr val="000000"/>
                  </a:solidFill>
                </a:uFill>
              </a:rPr>
              <a:t>A</a:t>
            </a:r>
            <a:r>
              <a:rPr lang="en-IN" sz="3600" b="1" u="sng" spc="-10" dirty="0">
                <a:uFill>
                  <a:solidFill>
                    <a:srgbClr val="000000"/>
                  </a:solidFill>
                </a:uFill>
                <a:latin typeface="Carlito"/>
                <a:cs typeface="Carlito"/>
              </a:rPr>
              <a:t>nalysis and Visualization</a:t>
            </a:r>
            <a:endParaRPr sz="3600" dirty="0">
              <a:latin typeface="Carlito"/>
              <a:cs typeface="Carlito"/>
            </a:endParaRPr>
          </a:p>
        </p:txBody>
      </p:sp>
      <p:sp>
        <p:nvSpPr>
          <p:cNvPr id="5" name="TextBox 4">
            <a:extLst>
              <a:ext uri="{FF2B5EF4-FFF2-40B4-BE49-F238E27FC236}">
                <a16:creationId xmlns:a16="http://schemas.microsoft.com/office/drawing/2014/main" id="{D6B5FCC6-B809-86B9-5DCD-36FF99DE5338}"/>
              </a:ext>
            </a:extLst>
          </p:cNvPr>
          <p:cNvSpPr txBox="1"/>
          <p:nvPr/>
        </p:nvSpPr>
        <p:spPr>
          <a:xfrm>
            <a:off x="609600" y="990600"/>
            <a:ext cx="10820400" cy="5041508"/>
          </a:xfrm>
          <a:prstGeom prst="rect">
            <a:avLst/>
          </a:prstGeom>
          <a:noFill/>
        </p:spPr>
        <p:txBody>
          <a:bodyPr wrap="square">
            <a:spAutoFit/>
          </a:bodyPr>
          <a:lstStyle/>
          <a:p>
            <a:pPr>
              <a:lnSpc>
                <a:spcPct val="150000"/>
              </a:lnSpc>
            </a:pPr>
            <a:r>
              <a:rPr lang="en-US" dirty="0"/>
              <a:t>Visualization id done using….</a:t>
            </a:r>
          </a:p>
          <a:p>
            <a:pPr>
              <a:lnSpc>
                <a:spcPct val="150000"/>
              </a:lnSpc>
            </a:pPr>
            <a:endParaRPr lang="en-US" dirty="0"/>
          </a:p>
          <a:p>
            <a:pPr algn="l" fontAlgn="base"/>
            <a:r>
              <a:rPr lang="en-US" b="1" dirty="0"/>
              <a:t>a) Uni-variate analysis</a:t>
            </a:r>
            <a:r>
              <a:rPr lang="en-US" dirty="0"/>
              <a:t>: </a:t>
            </a:r>
            <a:r>
              <a:rPr lang="en-US" b="0" i="0" dirty="0">
                <a:solidFill>
                  <a:srgbClr val="000000"/>
                </a:solidFill>
                <a:effectLst/>
                <a:highlight>
                  <a:srgbClr val="FFFFFF"/>
                </a:highlight>
                <a:latin typeface="Helvetica" panose="020B0604020202020204" pitchFamily="34" charset="0"/>
              </a:rPr>
              <a:t>The term </a:t>
            </a:r>
            <a:r>
              <a:rPr lang="en-US" b="1" i="0" dirty="0">
                <a:solidFill>
                  <a:srgbClr val="000000"/>
                </a:solidFill>
                <a:effectLst/>
                <a:highlight>
                  <a:srgbClr val="FFFFFF"/>
                </a:highlight>
                <a:latin typeface="inherit"/>
              </a:rPr>
              <a:t>univariate analysis </a:t>
            </a:r>
            <a:r>
              <a:rPr lang="en-US" b="0" i="0" dirty="0">
                <a:solidFill>
                  <a:srgbClr val="000000"/>
                </a:solidFill>
                <a:effectLst/>
                <a:highlight>
                  <a:srgbClr val="FFFFFF"/>
                </a:highlight>
                <a:latin typeface="Helvetica" panose="020B0604020202020204" pitchFamily="34" charset="0"/>
              </a:rPr>
              <a:t>refers to the analysis of one variable. You can remember this because the prefix “</a:t>
            </a:r>
            <a:r>
              <a:rPr lang="en-US" b="0" i="0" dirty="0" err="1">
                <a:solidFill>
                  <a:srgbClr val="000000"/>
                </a:solidFill>
                <a:effectLst/>
                <a:highlight>
                  <a:srgbClr val="FFFFFF"/>
                </a:highlight>
                <a:latin typeface="Helvetica" panose="020B0604020202020204" pitchFamily="34" charset="0"/>
              </a:rPr>
              <a:t>uni</a:t>
            </a:r>
            <a:r>
              <a:rPr lang="en-US" b="0" i="0" dirty="0">
                <a:solidFill>
                  <a:srgbClr val="000000"/>
                </a:solidFill>
                <a:effectLst/>
                <a:highlight>
                  <a:srgbClr val="FFFFFF"/>
                </a:highlight>
                <a:latin typeface="Helvetica" panose="020B0604020202020204" pitchFamily="34" charset="0"/>
              </a:rPr>
              <a:t>” means “one.”</a:t>
            </a:r>
          </a:p>
          <a:p>
            <a:pPr algn="l" fontAlgn="base"/>
            <a:r>
              <a:rPr lang="en-US" b="0" i="0" dirty="0">
                <a:solidFill>
                  <a:srgbClr val="000000"/>
                </a:solidFill>
                <a:effectLst/>
                <a:highlight>
                  <a:srgbClr val="FFFFFF"/>
                </a:highlight>
                <a:latin typeface="Helvetica" panose="020B0604020202020204" pitchFamily="34" charset="0"/>
              </a:rPr>
              <a:t>The purpose of univariate analysis is to understand the distribution of values for a single variable.</a:t>
            </a:r>
          </a:p>
          <a:p>
            <a:pPr>
              <a:lnSpc>
                <a:spcPct val="150000"/>
              </a:lnSpc>
            </a:pPr>
            <a:endParaRPr lang="en-US" dirty="0"/>
          </a:p>
          <a:p>
            <a:pPr>
              <a:lnSpc>
                <a:spcPct val="150000"/>
              </a:lnSpc>
            </a:pPr>
            <a:r>
              <a:rPr lang="en-US" b="1" dirty="0"/>
              <a:t>b) Bi-variate analysis</a:t>
            </a:r>
            <a:r>
              <a:rPr lang="en-US" dirty="0"/>
              <a:t>: </a:t>
            </a:r>
            <a:r>
              <a:rPr lang="en-US" b="0" i="0" dirty="0">
                <a:solidFill>
                  <a:schemeClr val="tx1"/>
                </a:solidFill>
                <a:effectLst/>
                <a:highlight>
                  <a:srgbClr val="FFFFFF"/>
                </a:highlight>
                <a:latin typeface="Nunito" panose="020F0502020204030204" pitchFamily="2" charset="0"/>
              </a:rPr>
              <a:t>Bivariate data involves two different variables, and the analysis of this type of data focuses on understanding the relationship or association between these two variables.</a:t>
            </a:r>
          </a:p>
          <a:p>
            <a:pPr>
              <a:lnSpc>
                <a:spcPct val="150000"/>
              </a:lnSpc>
            </a:pPr>
            <a:endParaRPr lang="en-US" dirty="0"/>
          </a:p>
          <a:p>
            <a:pPr>
              <a:lnSpc>
                <a:spcPct val="150000"/>
              </a:lnSpc>
            </a:pPr>
            <a:r>
              <a:rPr lang="en-US" b="1" dirty="0"/>
              <a:t>c) Multivariate analysis</a:t>
            </a:r>
            <a:r>
              <a:rPr lang="en-US" dirty="0"/>
              <a:t>: </a:t>
            </a:r>
            <a:r>
              <a:rPr lang="en-US" b="0" i="0" dirty="0">
                <a:solidFill>
                  <a:schemeClr val="tx1"/>
                </a:solidFill>
                <a:effectLst/>
                <a:highlight>
                  <a:srgbClr val="FFFFFF"/>
                </a:highlight>
                <a:latin typeface="Nunito" pitchFamily="2" charset="0"/>
              </a:rPr>
              <a:t>Multivariate data refers to datasets where each observation or sample point consists of multiple variables or features. These variables can represent different aspects, characteristics, or measurements related to the observed phenomenon. When dealing with three or more variables, the data is specifically categorized as multivariate.</a:t>
            </a:r>
            <a:endParaRPr lang="en-US"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B7FBB142-F026-0605-2257-23341E5C9C74}"/>
              </a:ext>
            </a:extLst>
          </p:cNvPr>
          <p:cNvSpPr txBox="1"/>
          <p:nvPr/>
        </p:nvSpPr>
        <p:spPr>
          <a:xfrm>
            <a:off x="2819400" y="268069"/>
            <a:ext cx="6136640" cy="461665"/>
          </a:xfrm>
          <a:prstGeom prst="rect">
            <a:avLst/>
          </a:prstGeom>
          <a:noFill/>
        </p:spPr>
        <p:txBody>
          <a:bodyPr wrap="square">
            <a:spAutoFit/>
          </a:bodyPr>
          <a:lstStyle/>
          <a:p>
            <a:pPr algn="ctr"/>
            <a:r>
              <a:rPr lang="en-US" sz="2000" b="1" dirty="0">
                <a:latin typeface="Arial"/>
                <a:cs typeface="Arial"/>
              </a:rPr>
              <a:t> </a:t>
            </a:r>
            <a:r>
              <a:rPr lang="en-US" sz="2400" b="1" dirty="0">
                <a:latin typeface="Arial"/>
                <a:cs typeface="Arial"/>
              </a:rPr>
              <a:t>Uni-Variate analysis</a:t>
            </a:r>
          </a:p>
        </p:txBody>
      </p:sp>
      <p:pic>
        <p:nvPicPr>
          <p:cNvPr id="1028" name="Picture 4">
            <a:extLst>
              <a:ext uri="{FF2B5EF4-FFF2-40B4-BE49-F238E27FC236}">
                <a16:creationId xmlns:a16="http://schemas.microsoft.com/office/drawing/2014/main" id="{25E96053-3005-9FF5-F9AE-96E868D2CE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14400"/>
            <a:ext cx="6248400" cy="45829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FE31DF3-0DE4-90D6-498E-E43B26E79B8A}"/>
              </a:ext>
            </a:extLst>
          </p:cNvPr>
          <p:cNvSpPr txBox="1"/>
          <p:nvPr/>
        </p:nvSpPr>
        <p:spPr>
          <a:xfrm>
            <a:off x="6629400" y="1371600"/>
            <a:ext cx="5562600" cy="2862322"/>
          </a:xfrm>
          <a:prstGeom prst="rect">
            <a:avLst/>
          </a:prstGeom>
          <a:noFill/>
        </p:spPr>
        <p:txBody>
          <a:bodyPr wrap="square">
            <a:spAutoFit/>
          </a:bodyPr>
          <a:lstStyle/>
          <a:p>
            <a:r>
              <a:rPr lang="en-IN" dirty="0"/>
              <a:t>Observations:</a:t>
            </a:r>
          </a:p>
          <a:p>
            <a:endParaRPr lang="en-IN" dirty="0"/>
          </a:p>
          <a:p>
            <a:pPr marL="285750" indent="-285750">
              <a:buFont typeface="Arial" panose="020B0604020202020204" pitchFamily="34" charset="0"/>
              <a:buChar char="•"/>
            </a:pPr>
            <a:r>
              <a:rPr lang="en-IN" sz="1400" dirty="0"/>
              <a:t>This indicates that 2 BHK and 1 BHK units are the most frequently available for rent.</a:t>
            </a:r>
          </a:p>
          <a:p>
            <a:pPr marL="285750" indent="-285750">
              <a:buFont typeface="Arial" panose="020B0604020202020204" pitchFamily="34" charset="0"/>
              <a:buChar char="•"/>
            </a:pPr>
            <a:r>
              <a:rPr lang="en-IN" sz="1400" dirty="0"/>
              <a:t>Apartments (both 1 BHK and 2 BHK) are more prevalent than independent houses for rent, suggesting a higher availability in the rental market compared to independent houses.</a:t>
            </a:r>
          </a:p>
          <a:p>
            <a:pPr marL="285750" indent="-285750">
              <a:buFont typeface="Arial" panose="020B0604020202020204" pitchFamily="34" charset="0"/>
              <a:buChar char="•"/>
            </a:pPr>
            <a:r>
              <a:rPr lang="en-IN" sz="1400" dirty="0"/>
              <a:t>In summary, the </a:t>
            </a:r>
            <a:r>
              <a:rPr lang="en-IN" sz="1400" dirty="0" err="1"/>
              <a:t>countplot</a:t>
            </a:r>
            <a:r>
              <a:rPr lang="en-IN" sz="1400" dirty="0"/>
              <a:t> observations reveal a diverse range of rental property types with a clear dominance of 2 BHK and 1 BHK apartments, reflecting typical market demand and availability patterns in rental housing.</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FA3C37D0-CB8D-2864-555A-013F6EABDF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360" y="615255"/>
            <a:ext cx="4419600" cy="51911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68D8A9F-E1CE-6129-FCB7-743E28BDCDC3}"/>
              </a:ext>
            </a:extLst>
          </p:cNvPr>
          <p:cNvSpPr txBox="1"/>
          <p:nvPr/>
        </p:nvSpPr>
        <p:spPr>
          <a:xfrm>
            <a:off x="990600" y="5943600"/>
            <a:ext cx="7086600" cy="369332"/>
          </a:xfrm>
          <a:prstGeom prst="rect">
            <a:avLst/>
          </a:prstGeom>
          <a:noFill/>
        </p:spPr>
        <p:txBody>
          <a:bodyPr wrap="square" rtlCol="0">
            <a:spAutoFit/>
          </a:bodyPr>
          <a:lstStyle/>
          <a:p>
            <a:r>
              <a:rPr lang="en-IN" dirty="0"/>
              <a:t>The above plot shows the </a:t>
            </a:r>
            <a:r>
              <a:rPr lang="en-IN" dirty="0" err="1"/>
              <a:t>CountPlot</a:t>
            </a:r>
            <a:r>
              <a:rPr lang="en-IN" dirty="0"/>
              <a:t> for furnishing status</a:t>
            </a:r>
          </a:p>
        </p:txBody>
      </p:sp>
      <p:sp>
        <p:nvSpPr>
          <p:cNvPr id="5" name="TextBox 4">
            <a:extLst>
              <a:ext uri="{FF2B5EF4-FFF2-40B4-BE49-F238E27FC236}">
                <a16:creationId xmlns:a16="http://schemas.microsoft.com/office/drawing/2014/main" id="{DEACDE0B-CE5F-71E8-524D-C999946AA3DC}"/>
              </a:ext>
            </a:extLst>
          </p:cNvPr>
          <p:cNvSpPr txBox="1"/>
          <p:nvPr/>
        </p:nvSpPr>
        <p:spPr>
          <a:xfrm>
            <a:off x="5715000" y="2133600"/>
            <a:ext cx="6096000" cy="1077218"/>
          </a:xfrm>
          <a:prstGeom prst="rect">
            <a:avLst/>
          </a:prstGeom>
          <a:noFill/>
        </p:spPr>
        <p:txBody>
          <a:bodyPr wrap="square">
            <a:spAutoFit/>
          </a:bodyPr>
          <a:lstStyle/>
          <a:p>
            <a:r>
              <a:rPr lang="en-IN" dirty="0"/>
              <a:t>Observations:</a:t>
            </a:r>
          </a:p>
          <a:p>
            <a:endParaRPr lang="en-IN" dirty="0"/>
          </a:p>
          <a:p>
            <a:r>
              <a:rPr lang="en-IN" sz="1400" dirty="0"/>
              <a:t>The </a:t>
            </a:r>
            <a:r>
              <a:rPr lang="en-IN" sz="1400" dirty="0" err="1"/>
              <a:t>CountPlot</a:t>
            </a:r>
            <a:r>
              <a:rPr lang="en-IN" sz="1400" dirty="0"/>
              <a:t> clearly shows that the majority of available apartments/Villas/Independent houses for rent are furnished.</a:t>
            </a:r>
          </a:p>
        </p:txBody>
      </p:sp>
    </p:spTree>
    <p:extLst>
      <p:ext uri="{BB962C8B-B14F-4D97-AF65-F5344CB8AC3E}">
        <p14:creationId xmlns:p14="http://schemas.microsoft.com/office/powerpoint/2010/main" val="159710244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1845</TotalTime>
  <Words>1146</Words>
  <Application>Microsoft Office PowerPoint</Application>
  <PresentationFormat>Widescreen</PresentationFormat>
  <Paragraphs>96</Paragraphs>
  <Slides>18</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18</vt:i4>
      </vt:variant>
    </vt:vector>
  </HeadingPairs>
  <TitlesOfParts>
    <vt:vector size="31" baseType="lpstr">
      <vt:lpstr>Alice</vt:lpstr>
      <vt:lpstr>Arial</vt:lpstr>
      <vt:lpstr>Calibri</vt:lpstr>
      <vt:lpstr>Carlito</vt:lpstr>
      <vt:lpstr>gg sans</vt:lpstr>
      <vt:lpstr>Helvetica</vt:lpstr>
      <vt:lpstr>inherit</vt:lpstr>
      <vt:lpstr>Nunito</vt:lpstr>
      <vt:lpstr>Times New Roman</vt:lpstr>
      <vt:lpstr>Tw Cen MT</vt:lpstr>
      <vt:lpstr>Verdana</vt:lpstr>
      <vt:lpstr>Wingdings</vt:lpstr>
      <vt:lpstr>Droplet</vt:lpstr>
      <vt:lpstr>PowerPoint Presentation</vt:lpstr>
      <vt:lpstr>Introduction:</vt:lpstr>
      <vt:lpstr>Website:</vt:lpstr>
      <vt:lpstr>Data Collection</vt:lpstr>
      <vt:lpstr>Exploratory Data Analysis (EDA)</vt:lpstr>
      <vt:lpstr>PowerPoint Presentation</vt:lpstr>
      <vt:lpstr>Data Analysis and Visualization</vt:lpstr>
      <vt:lpstr>PowerPoint Presentation</vt:lpstr>
      <vt:lpstr>PowerPoint Presentation</vt:lpstr>
      <vt:lpstr>PowerPoint Presentation</vt:lpstr>
      <vt:lpstr>Histogram and Box plot for Area in sqft: </vt:lpstr>
      <vt:lpstr>PowerPoint Presentation</vt:lpstr>
      <vt:lpstr>.  </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 SAI PHANEENDER</dc:creator>
  <cp:lastModifiedBy>chowdani Sandhya</cp:lastModifiedBy>
  <cp:revision>13</cp:revision>
  <dcterms:created xsi:type="dcterms:W3CDTF">2024-07-01T18:30:29Z</dcterms:created>
  <dcterms:modified xsi:type="dcterms:W3CDTF">2024-07-20T08:46:03Z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Word 2021</vt:lpwstr>
  </property>
  <property fmtid="{D5CDD505-2E9C-101B-9397-08002B2CF9AE}" pid="4" name="LastSaved">
    <vt:filetime>2024-07-01T00:00:00Z</vt:filetime>
  </property>
  <property fmtid="{D5CDD505-2E9C-101B-9397-08002B2CF9AE}" pid="5" name="Producer">
    <vt:lpwstr>3-Heights(TM) PDF Security Shell 4.8.25.2 (http://www.pdf-tools.com)</vt:lpwstr>
  </property>
</Properties>
</file>