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9" r:id="rId3"/>
    <p:sldId id="258" r:id="rId4"/>
    <p:sldId id="262" r:id="rId5"/>
    <p:sldId id="263" r:id="rId6"/>
    <p:sldId id="264" r:id="rId7"/>
    <p:sldId id="265" r:id="rId8"/>
    <p:sldId id="266" r:id="rId9"/>
    <p:sldId id="267" r:id="rId10"/>
    <p:sldId id="268" r:id="rId11"/>
    <p:sldId id="269"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CEF"/>
    <a:srgbClr val="4A556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177" autoAdjust="0"/>
  </p:normalViewPr>
  <p:slideViewPr>
    <p:cSldViewPr snapToGrid="0">
      <p:cViewPr varScale="1">
        <p:scale>
          <a:sx n="56" d="100"/>
          <a:sy n="56" d="100"/>
        </p:scale>
        <p:origin x="10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FBEA6A-3D5D-4467-BC5A-4E7357EBE2F8}" type="datetimeFigureOut">
              <a:rPr lang="en-IN" smtClean="0"/>
              <a:t>12-09-2025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1F5360-7983-4908-9ADA-B6367DB4821F}" type="slidenum">
              <a:rPr lang="en-IN" smtClean="0"/>
              <a:t>‹#›</a:t>
            </a:fld>
            <a:endParaRPr lang="en-IN"/>
          </a:p>
        </p:txBody>
      </p:sp>
    </p:spTree>
    <p:extLst>
      <p:ext uri="{BB962C8B-B14F-4D97-AF65-F5344CB8AC3E}">
        <p14:creationId xmlns:p14="http://schemas.microsoft.com/office/powerpoint/2010/main" val="283464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1F5360-7983-4908-9ADA-B6367DB4821F}" type="slidenum">
              <a:rPr lang="en-IN" smtClean="0"/>
              <a:t>5</a:t>
            </a:fld>
            <a:endParaRPr lang="en-IN"/>
          </a:p>
        </p:txBody>
      </p:sp>
    </p:spTree>
    <p:extLst>
      <p:ext uri="{BB962C8B-B14F-4D97-AF65-F5344CB8AC3E}">
        <p14:creationId xmlns:p14="http://schemas.microsoft.com/office/powerpoint/2010/main" val="2541672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046C4-6B8D-720F-9958-1BC87DBA32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DD3BB9-013E-94CD-62D4-126ADBBF3B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75D9867-5A00-C78F-E61B-A5672FB86D5A}"/>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5" name="Footer Placeholder 4">
            <a:extLst>
              <a:ext uri="{FF2B5EF4-FFF2-40B4-BE49-F238E27FC236}">
                <a16:creationId xmlns:a16="http://schemas.microsoft.com/office/drawing/2014/main" id="{E31C2EDC-CBB9-A6CC-F878-BB626DD7CF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96003D-B8C8-8997-9B70-8D5DF94EA2B4}"/>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3606474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9A955-DBCC-C5E2-19B1-D527E9777BA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3CF388-3F51-A5B6-AC27-776D2C44D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AB0A91-26AB-BD32-E34C-0131842B91A6}"/>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5" name="Footer Placeholder 4">
            <a:extLst>
              <a:ext uri="{FF2B5EF4-FFF2-40B4-BE49-F238E27FC236}">
                <a16:creationId xmlns:a16="http://schemas.microsoft.com/office/drawing/2014/main" id="{EECF9C72-4C3D-8196-8100-AB2FB3566E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DF1F20-8B50-5B2B-D41A-BB692FDA54B5}"/>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408619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AD6AF-5A49-F457-E2E9-CDDCF11441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DE6595-7AD2-9C0C-201B-734B3A5894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485166-E967-A634-5132-0D365C7DB127}"/>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5" name="Footer Placeholder 4">
            <a:extLst>
              <a:ext uri="{FF2B5EF4-FFF2-40B4-BE49-F238E27FC236}">
                <a16:creationId xmlns:a16="http://schemas.microsoft.com/office/drawing/2014/main" id="{83ADCD90-C7D8-9635-AE6E-DE1D331ADB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59643-B7DF-7F43-7CAE-15ACB692DA5F}"/>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89522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A133-2A54-4C31-C33F-B1E114768D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4AA138-7AD0-303D-F664-21654CD2EE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C80637-534E-7F5E-2DAC-7A78BD066830}"/>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5" name="Footer Placeholder 4">
            <a:extLst>
              <a:ext uri="{FF2B5EF4-FFF2-40B4-BE49-F238E27FC236}">
                <a16:creationId xmlns:a16="http://schemas.microsoft.com/office/drawing/2014/main" id="{7ED5A226-3D0F-AC88-99BC-D53CDD5B4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45E32-9D55-EDDB-ACCB-E722E0FFAB45}"/>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70880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A5D0-8706-66ED-59C4-C34B134461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EE2DFAD-CD2C-0A68-5F59-9313C27C64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DBF819-DF83-B331-15C8-72EE51C22417}"/>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5" name="Footer Placeholder 4">
            <a:extLst>
              <a:ext uri="{FF2B5EF4-FFF2-40B4-BE49-F238E27FC236}">
                <a16:creationId xmlns:a16="http://schemas.microsoft.com/office/drawing/2014/main" id="{5B45A7F4-D28C-9BAB-5A2F-47BD539E16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141404-5721-441F-EC1A-40F3CB970235}"/>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317853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70204-DF46-199F-5FB6-F1F5AA5FB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605B5-D828-7D44-A520-B474D5D28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4E7574-B79A-A352-2925-0E6A4D2B6B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65E06EF-EB28-D033-4D18-31699CF9B8CC}"/>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6" name="Footer Placeholder 5">
            <a:extLst>
              <a:ext uri="{FF2B5EF4-FFF2-40B4-BE49-F238E27FC236}">
                <a16:creationId xmlns:a16="http://schemas.microsoft.com/office/drawing/2014/main" id="{6CF3758F-FA95-E577-BD23-EEEDDA14D2E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B7F97C-352C-2445-E3D4-B732B3231E04}"/>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1357380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D768D-A9F1-F367-F138-D8CDB5C7CBF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F340D7-B5CF-8465-01A1-9F10837B50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686086-7789-ED0B-069F-B2D5FBFB43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F273B1-68A9-B9F9-3B0C-C9E8DDC613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9BAC71-2B4C-4B6E-42EB-F8143FC9D8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3139A71-4099-85B0-D0A7-E27EA92CA2ED}"/>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8" name="Footer Placeholder 7">
            <a:extLst>
              <a:ext uri="{FF2B5EF4-FFF2-40B4-BE49-F238E27FC236}">
                <a16:creationId xmlns:a16="http://schemas.microsoft.com/office/drawing/2014/main" id="{0E3B0179-3992-6210-B80F-E95AB8B2987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3EB3143-17FA-2FA7-E002-9A4213C82BF5}"/>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3987609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761A2-4379-4077-4070-FD9BEB1548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02DD279-4F47-C77E-BFC5-20DC559C5F2E}"/>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4" name="Footer Placeholder 3">
            <a:extLst>
              <a:ext uri="{FF2B5EF4-FFF2-40B4-BE49-F238E27FC236}">
                <a16:creationId xmlns:a16="http://schemas.microsoft.com/office/drawing/2014/main" id="{F4470F1A-A9DA-6275-15E6-57AF8C1DBEF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A5F3042-8D06-A0E9-FEA4-915BE3D66C96}"/>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3207603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B97F95-06D0-A494-2DEF-3E44A5F15060}"/>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3" name="Footer Placeholder 2">
            <a:extLst>
              <a:ext uri="{FF2B5EF4-FFF2-40B4-BE49-F238E27FC236}">
                <a16:creationId xmlns:a16="http://schemas.microsoft.com/office/drawing/2014/main" id="{DF8E6760-D81A-22AD-8FE9-7462508BBB7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1DDC661-3E60-3DEC-EECD-D34053577D93}"/>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1174555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A00C2-1C10-7A69-367D-72BD483C1A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A699BF2-32C7-36A7-193C-102C20335D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117BFC-56B3-0B54-4ED8-30EB9C9415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0316F7-7EFD-90EB-F61E-EA3A2E30A881}"/>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6" name="Footer Placeholder 5">
            <a:extLst>
              <a:ext uri="{FF2B5EF4-FFF2-40B4-BE49-F238E27FC236}">
                <a16:creationId xmlns:a16="http://schemas.microsoft.com/office/drawing/2014/main" id="{47E92D79-98C9-C68B-1261-17951DC0F91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6112DC-C80A-313A-A2C9-71FE78112DCA}"/>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1654713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044E6-2AC2-5F60-8A1E-F198A56B1E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51B0181-75C0-DE69-621D-6F799AE2E3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5BA461E-E446-4861-B605-19E696E1E6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B8C59-B4A3-8D9A-E830-1E036F5BC9DC}"/>
              </a:ext>
            </a:extLst>
          </p:cNvPr>
          <p:cNvSpPr>
            <a:spLocks noGrp="1"/>
          </p:cNvSpPr>
          <p:nvPr>
            <p:ph type="dt" sz="half" idx="10"/>
          </p:nvPr>
        </p:nvSpPr>
        <p:spPr/>
        <p:txBody>
          <a:bodyPr/>
          <a:lstStyle/>
          <a:p>
            <a:fld id="{DCF4B06C-2BCA-41C4-B520-A8BBE521553C}" type="datetimeFigureOut">
              <a:rPr lang="en-IN" smtClean="0"/>
              <a:t>12-09-2025</a:t>
            </a:fld>
            <a:endParaRPr lang="en-IN"/>
          </a:p>
        </p:txBody>
      </p:sp>
      <p:sp>
        <p:nvSpPr>
          <p:cNvPr id="6" name="Footer Placeholder 5">
            <a:extLst>
              <a:ext uri="{FF2B5EF4-FFF2-40B4-BE49-F238E27FC236}">
                <a16:creationId xmlns:a16="http://schemas.microsoft.com/office/drawing/2014/main" id="{B8AC6F49-5D11-8909-3086-B8D2F19D9C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3AFB70-CFEA-E6C4-DA73-770B2B8AD7F6}"/>
              </a:ext>
            </a:extLst>
          </p:cNvPr>
          <p:cNvSpPr>
            <a:spLocks noGrp="1"/>
          </p:cNvSpPr>
          <p:nvPr>
            <p:ph type="sldNum" sz="quarter" idx="12"/>
          </p:nvPr>
        </p:nvSpPr>
        <p:spPr/>
        <p:txBody>
          <a:bodyPr/>
          <a:lstStyle/>
          <a:p>
            <a:fld id="{DBC83B1B-B585-4236-B588-9F4273AF6A08}" type="slidenum">
              <a:rPr lang="en-IN" smtClean="0"/>
              <a:t>‹#›</a:t>
            </a:fld>
            <a:endParaRPr lang="en-IN"/>
          </a:p>
        </p:txBody>
      </p:sp>
    </p:spTree>
    <p:extLst>
      <p:ext uri="{BB962C8B-B14F-4D97-AF65-F5344CB8AC3E}">
        <p14:creationId xmlns:p14="http://schemas.microsoft.com/office/powerpoint/2010/main" val="125983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0DA82E-65B6-D27C-6CA8-77B68A11D1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BCA79B-91A0-310F-A312-3048F08B4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BA2A34-BFB9-6BB0-87F3-3BBE4E1D2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4B06C-2BCA-41C4-B520-A8BBE521553C}" type="datetimeFigureOut">
              <a:rPr lang="en-IN" smtClean="0"/>
              <a:t>12-09-2025</a:t>
            </a:fld>
            <a:endParaRPr lang="en-IN"/>
          </a:p>
        </p:txBody>
      </p:sp>
      <p:sp>
        <p:nvSpPr>
          <p:cNvPr id="5" name="Footer Placeholder 4">
            <a:extLst>
              <a:ext uri="{FF2B5EF4-FFF2-40B4-BE49-F238E27FC236}">
                <a16:creationId xmlns:a16="http://schemas.microsoft.com/office/drawing/2014/main" id="{0ED11120-BA8E-963E-3C4A-B7DACCF584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74B86BF-75F0-0A67-EA49-8D9EE8686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83B1B-B585-4236-B588-9F4273AF6A08}" type="slidenum">
              <a:rPr lang="en-IN" smtClean="0"/>
              <a:t>‹#›</a:t>
            </a:fld>
            <a:endParaRPr lang="en-IN"/>
          </a:p>
        </p:txBody>
      </p:sp>
    </p:spTree>
    <p:extLst>
      <p:ext uri="{BB962C8B-B14F-4D97-AF65-F5344CB8AC3E}">
        <p14:creationId xmlns:p14="http://schemas.microsoft.com/office/powerpoint/2010/main" val="26786482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052A0C-CCC9-3595-5E89-FF0CA701956B}"/>
              </a:ext>
            </a:extLst>
          </p:cNvPr>
          <p:cNvSpPr txBox="1"/>
          <p:nvPr/>
        </p:nvSpPr>
        <p:spPr>
          <a:xfrm>
            <a:off x="130630" y="315684"/>
            <a:ext cx="12061370" cy="523220"/>
          </a:xfrm>
          <a:prstGeom prst="rect">
            <a:avLst/>
          </a:prstGeom>
          <a:noFill/>
        </p:spPr>
        <p:txBody>
          <a:bodyPr wrap="square" rtlCol="0" anchor="ctr">
            <a:spAutoFit/>
          </a:bodyPr>
          <a:lstStyle/>
          <a:p>
            <a:pPr algn="ctr"/>
            <a:r>
              <a:rPr lang="en-US" sz="2800" b="1" dirty="0">
                <a:solidFill>
                  <a:srgbClr val="002060"/>
                </a:solidFill>
              </a:rPr>
              <a:t>BOOK SALES AND RATINGS : EDA</a:t>
            </a:r>
            <a:endParaRPr lang="en-IN" sz="2800" b="1" dirty="0">
              <a:solidFill>
                <a:srgbClr val="002060"/>
              </a:solidFill>
            </a:endParaRPr>
          </a:p>
        </p:txBody>
      </p:sp>
      <p:sp>
        <p:nvSpPr>
          <p:cNvPr id="5" name="TextBox 4">
            <a:extLst>
              <a:ext uri="{FF2B5EF4-FFF2-40B4-BE49-F238E27FC236}">
                <a16:creationId xmlns:a16="http://schemas.microsoft.com/office/drawing/2014/main" id="{456B6B09-D5C3-6D46-5A1E-86CE79252F05}"/>
              </a:ext>
            </a:extLst>
          </p:cNvPr>
          <p:cNvSpPr txBox="1"/>
          <p:nvPr/>
        </p:nvSpPr>
        <p:spPr>
          <a:xfrm>
            <a:off x="990609" y="1545771"/>
            <a:ext cx="4376057" cy="461665"/>
          </a:xfrm>
          <a:prstGeom prst="rect">
            <a:avLst/>
          </a:prstGeom>
          <a:noFill/>
        </p:spPr>
        <p:txBody>
          <a:bodyPr wrap="square" rtlCol="0">
            <a:spAutoFit/>
          </a:bodyPr>
          <a:lstStyle/>
          <a:p>
            <a:pPr fontAlgn="base"/>
            <a:r>
              <a:rPr lang="en-IN" sz="2400" b="1" i="0" u="none" strike="noStrike" dirty="0">
                <a:solidFill>
                  <a:srgbClr val="000000"/>
                </a:solidFill>
                <a:effectLst/>
                <a:latin typeface="Arial" panose="020B0604020202020204" pitchFamily="34" charset="0"/>
              </a:rPr>
              <a:t>Data Description :</a:t>
            </a:r>
            <a:endParaRPr lang="en-IN" sz="2400" dirty="0"/>
          </a:p>
        </p:txBody>
      </p:sp>
      <p:sp>
        <p:nvSpPr>
          <p:cNvPr id="6" name="TextBox 5">
            <a:extLst>
              <a:ext uri="{FF2B5EF4-FFF2-40B4-BE49-F238E27FC236}">
                <a16:creationId xmlns:a16="http://schemas.microsoft.com/office/drawing/2014/main" id="{9FCF4E08-4E7B-89D1-EE98-C04012DBC76B}"/>
              </a:ext>
            </a:extLst>
          </p:cNvPr>
          <p:cNvSpPr txBox="1"/>
          <p:nvPr/>
        </p:nvSpPr>
        <p:spPr>
          <a:xfrm>
            <a:off x="2830286" y="2068283"/>
            <a:ext cx="9056914" cy="1881990"/>
          </a:xfrm>
          <a:prstGeom prst="rect">
            <a:avLst/>
          </a:prstGeom>
          <a:noFill/>
        </p:spPr>
        <p:txBody>
          <a:bodyPr wrap="square" rtlCol="0">
            <a:spAutoFit/>
          </a:bodyPr>
          <a:lstStyle/>
          <a:p>
            <a:pPr>
              <a:lnSpc>
                <a:spcPct val="150000"/>
              </a:lnSpc>
              <a:spcBef>
                <a:spcPts val="1200"/>
              </a:spcBef>
              <a:spcAft>
                <a:spcPts val="1200"/>
              </a:spcAft>
            </a:pPr>
            <a:r>
              <a:rPr lang="en-US" sz="2000" dirty="0">
                <a:latin typeface="Arial" panose="020B0604020202020204" pitchFamily="34" charset="0"/>
                <a:cs typeface="Arial" panose="020B0604020202020204" pitchFamily="34" charset="0"/>
              </a:rPr>
              <a:t>The dataset contains book-related information, including publishing details, author reputation, reader ratings, and financial sales metrics. Each row represents a single book, categorized by genre and other key attributes such as sales rank and units sold</a:t>
            </a:r>
            <a:endParaRPr lang="en-IN"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721E981-34FF-9FA3-28B8-92862A581B4B}"/>
              </a:ext>
            </a:extLst>
          </p:cNvPr>
          <p:cNvSpPr txBox="1"/>
          <p:nvPr/>
        </p:nvSpPr>
        <p:spPr>
          <a:xfrm>
            <a:off x="1055925" y="3929622"/>
            <a:ext cx="4376057" cy="461665"/>
          </a:xfrm>
          <a:prstGeom prst="rect">
            <a:avLst/>
          </a:prstGeom>
          <a:noFill/>
        </p:spPr>
        <p:txBody>
          <a:bodyPr wrap="square" rtlCol="0">
            <a:spAutoFit/>
          </a:bodyPr>
          <a:lstStyle/>
          <a:p>
            <a:pPr rtl="0">
              <a:spcBef>
                <a:spcPts val="1400"/>
              </a:spcBef>
              <a:spcAft>
                <a:spcPts val="400"/>
              </a:spcAft>
            </a:pPr>
            <a:r>
              <a:rPr lang="en-IN" sz="2400" b="1" i="0" u="none" strike="noStrike" dirty="0">
                <a:solidFill>
                  <a:srgbClr val="000000"/>
                </a:solidFill>
                <a:effectLst/>
                <a:latin typeface="Arial" panose="020B0604020202020204" pitchFamily="34" charset="0"/>
              </a:rPr>
              <a:t>Use Case:</a:t>
            </a:r>
            <a:endParaRPr lang="en-IN" sz="3200" b="1" dirty="0">
              <a:effectLst/>
            </a:endParaRPr>
          </a:p>
        </p:txBody>
      </p:sp>
      <p:sp>
        <p:nvSpPr>
          <p:cNvPr id="9" name="TextBox 8">
            <a:extLst>
              <a:ext uri="{FF2B5EF4-FFF2-40B4-BE49-F238E27FC236}">
                <a16:creationId xmlns:a16="http://schemas.microsoft.com/office/drawing/2014/main" id="{736A1FC3-D98E-CB36-299A-5C9E45F2C9B3}"/>
              </a:ext>
            </a:extLst>
          </p:cNvPr>
          <p:cNvSpPr txBox="1"/>
          <p:nvPr/>
        </p:nvSpPr>
        <p:spPr>
          <a:xfrm>
            <a:off x="2743209" y="4441370"/>
            <a:ext cx="9339934" cy="1429622"/>
          </a:xfrm>
          <a:prstGeom prst="rect">
            <a:avLst/>
          </a:prstGeom>
          <a:noFill/>
        </p:spPr>
        <p:txBody>
          <a:bodyPr wrap="square" rtlCol="0">
            <a:spAutoFit/>
          </a:bodyPr>
          <a:lstStyle/>
          <a:p>
            <a:pPr fontAlgn="base">
              <a:lnSpc>
                <a:spcPct val="150000"/>
              </a:lnSpc>
              <a:spcBef>
                <a:spcPts val="1200"/>
              </a:spcBef>
            </a:pPr>
            <a:r>
              <a:rPr lang="en-US" sz="2000" dirty="0">
                <a:latin typeface="Arial" panose="020B0604020202020204" pitchFamily="34" charset="0"/>
                <a:cs typeface="Arial" panose="020B0604020202020204" pitchFamily="34" charset="0"/>
              </a:rPr>
              <a:t>This dataset is useful for analyzing trends in book publishing, evaluating author performance, understanding reader preferences, and assessing the financial success of books based on key metrics such as ratings, price, and units sold.</a:t>
            </a:r>
            <a:endParaRPr lang="en-IN"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9098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47555A57-B973-5535-5995-4115C7469B0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9C1D32B-FC9E-A2DE-0A48-A26AE773CF15}"/>
              </a:ext>
            </a:extLst>
          </p:cNvPr>
          <p:cNvSpPr txBox="1"/>
          <p:nvPr/>
        </p:nvSpPr>
        <p:spPr>
          <a:xfrm>
            <a:off x="795966" y="309084"/>
            <a:ext cx="9233807" cy="2637902"/>
          </a:xfrm>
          <a:prstGeom prst="rect">
            <a:avLst/>
          </a:prstGeom>
          <a:noFill/>
        </p:spPr>
        <p:txBody>
          <a:bodyPr wrap="square" rtlCol="0">
            <a:spAutoFit/>
          </a:bodyPr>
          <a:lstStyle/>
          <a:p>
            <a:pPr fontAlgn="base">
              <a:lnSpc>
                <a:spcPct val="150000"/>
              </a:lnSpc>
            </a:pPr>
            <a:r>
              <a:rPr lang="en-US" b="1" dirty="0">
                <a:latin typeface="Arial" panose="020B0604020202020204" pitchFamily="34" charset="0"/>
                <a:cs typeface="Arial" panose="020B0604020202020204" pitchFamily="34" charset="0"/>
              </a:rPr>
              <a:t>8. Top 20 Authors by Total Gross Sales Analysis :</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Harper Lee and Stephen King lead with the highest total gross sales among the top 20 authors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Sales drop significantly for authors like Margery Williams and Robert Ludlum towards the lower end of the list</a:t>
            </a:r>
          </a:p>
          <a:p>
            <a:pPr marL="285750" indent="-285750" fontAlgn="base">
              <a:lnSpc>
                <a:spcPct val="20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2BDAF24A-8810-5E08-BA5E-756A77A14D1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62227" y="2835484"/>
            <a:ext cx="7426864" cy="3713432"/>
          </a:xfrm>
          <a:prstGeom prst="rect">
            <a:avLst/>
          </a:prstGeom>
        </p:spPr>
      </p:pic>
    </p:spTree>
    <p:extLst>
      <p:ext uri="{BB962C8B-B14F-4D97-AF65-F5344CB8AC3E}">
        <p14:creationId xmlns:p14="http://schemas.microsoft.com/office/powerpoint/2010/main" val="4016296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A2DA50F4-148B-A0B5-0A09-28885357AB1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F097DCE-B60F-CC5A-27FE-DF6F1915850D}"/>
              </a:ext>
            </a:extLst>
          </p:cNvPr>
          <p:cNvSpPr txBox="1"/>
          <p:nvPr/>
        </p:nvSpPr>
        <p:spPr>
          <a:xfrm>
            <a:off x="795966" y="309084"/>
            <a:ext cx="9233807" cy="3053400"/>
          </a:xfrm>
          <a:prstGeom prst="rect">
            <a:avLst/>
          </a:prstGeom>
          <a:noFill/>
        </p:spPr>
        <p:txBody>
          <a:bodyPr wrap="square" rtlCol="0">
            <a:spAutoFit/>
          </a:bodyPr>
          <a:lstStyle/>
          <a:p>
            <a:pPr fontAlgn="base">
              <a:lnSpc>
                <a:spcPct val="150000"/>
              </a:lnSpc>
            </a:pPr>
            <a:r>
              <a:rPr lang="en-US" b="1" dirty="0">
                <a:latin typeface="Arial" panose="020B0604020202020204" pitchFamily="34" charset="0"/>
                <a:cs typeface="Arial" panose="020B0604020202020204" pitchFamily="34" charset="0"/>
              </a:rPr>
              <a:t>9.  Relationship Between Book Ratings &amp; Rating Count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scatter plot shows a wide range of book rating counts, with most books having ratings between 3.5 and 4.5 and counts varying significantly from 25,000 to 200,000.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There appears to be no strong linear correlation between average book ratings and the number of ratings, indicating that higher ratings do not necessarily correspond to higher rating counts.</a:t>
            </a:r>
          </a:p>
          <a:p>
            <a:pPr marL="285750" indent="-285750" fontAlgn="base">
              <a:lnSpc>
                <a:spcPct val="20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07B04B4-AF03-4E22-36D0-ABF465AC798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781132" y="2835484"/>
            <a:ext cx="6189053" cy="3713432"/>
          </a:xfrm>
          <a:prstGeom prst="rect">
            <a:avLst/>
          </a:prstGeom>
        </p:spPr>
      </p:pic>
    </p:spTree>
    <p:extLst>
      <p:ext uri="{BB962C8B-B14F-4D97-AF65-F5344CB8AC3E}">
        <p14:creationId xmlns:p14="http://schemas.microsoft.com/office/powerpoint/2010/main" val="801632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89B0B6C3-232C-6989-71EE-EA624453268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27B16F4-660D-759A-5781-332A2B51C9A7}"/>
              </a:ext>
            </a:extLst>
          </p:cNvPr>
          <p:cNvSpPr txBox="1"/>
          <p:nvPr/>
        </p:nvSpPr>
        <p:spPr>
          <a:xfrm>
            <a:off x="1377587" y="496933"/>
            <a:ext cx="8893629" cy="1128514"/>
          </a:xfrm>
          <a:prstGeom prst="rect">
            <a:avLst/>
          </a:prstGeom>
          <a:noFill/>
        </p:spPr>
        <p:txBody>
          <a:bodyPr wrap="square" rtlCol="0">
            <a:spAutoFit/>
          </a:bodyPr>
          <a:lstStyle/>
          <a:p>
            <a:pPr rtl="0">
              <a:spcBef>
                <a:spcPts val="1400"/>
              </a:spcBef>
              <a:spcAft>
                <a:spcPts val="400"/>
              </a:spcAft>
            </a:pPr>
            <a:r>
              <a:rPr lang="en-US" sz="2400" b="1" i="0" u="none" strike="noStrike" dirty="0">
                <a:solidFill>
                  <a:srgbClr val="000000"/>
                </a:solidFill>
                <a:effectLst/>
                <a:latin typeface="Arial" panose="020B0604020202020204" pitchFamily="34" charset="0"/>
              </a:rPr>
              <a:t>Conclusion:</a:t>
            </a:r>
            <a:endParaRPr lang="en-US" sz="2400" b="1" dirty="0">
              <a:effectLst/>
            </a:endParaRPr>
          </a:p>
          <a:p>
            <a:br>
              <a:rPr lang="en-US" sz="2000" dirty="0"/>
            </a:br>
            <a:endParaRPr lang="en-IN" sz="2000" dirty="0"/>
          </a:p>
        </p:txBody>
      </p:sp>
      <p:sp>
        <p:nvSpPr>
          <p:cNvPr id="3" name="TextBox 2">
            <a:extLst>
              <a:ext uri="{FF2B5EF4-FFF2-40B4-BE49-F238E27FC236}">
                <a16:creationId xmlns:a16="http://schemas.microsoft.com/office/drawing/2014/main" id="{B0587340-4994-589B-14A9-184515296899}"/>
              </a:ext>
            </a:extLst>
          </p:cNvPr>
          <p:cNvSpPr txBox="1"/>
          <p:nvPr/>
        </p:nvSpPr>
        <p:spPr>
          <a:xfrm>
            <a:off x="2495550" y="1061190"/>
            <a:ext cx="9117330" cy="2949525"/>
          </a:xfrm>
          <a:prstGeom prst="rect">
            <a:avLst/>
          </a:prstGeom>
          <a:noFill/>
        </p:spPr>
        <p:txBody>
          <a:bodyPr wrap="square" rtlCol="0">
            <a:spAutoFit/>
          </a:bodyPr>
          <a:lstStyle/>
          <a:p>
            <a:pPr>
              <a:lnSpc>
                <a:spcPct val="150000"/>
              </a:lnSpc>
            </a:pPr>
            <a:r>
              <a:rPr lang="en-US" dirty="0">
                <a:latin typeface="Arial" panose="020B0604020202020204" pitchFamily="34" charset="0"/>
                <a:cs typeface="Arial" panose="020B0604020202020204" pitchFamily="34" charset="0"/>
              </a:rPr>
              <a:t>The analysis reveals a shift towards contemporary literature post-1900, with a peak between 2000 and 2020, and fiction dominating genres with varied reader engagement. Sales are concentrated among "Intermediate" and "Excellent" rated authors, with higher units sold at lower prices, driven by top authors like Harper Lee and Stephen King, and a significant sales increase since the 1980s, predominantly in English.</a:t>
            </a:r>
          </a:p>
          <a:p>
            <a:pPr>
              <a:lnSpc>
                <a:spcPct val="150000"/>
              </a:lnSpc>
            </a:pPr>
            <a:r>
              <a:rPr lang="en-IN" dirty="0">
                <a:latin typeface="Arial" panose="020B0604020202020204" pitchFamily="34" charset="0"/>
                <a:cs typeface="Arial" panose="020B0604020202020204" pitchFamily="34" charset="0"/>
              </a:rPr>
              <a:t> </a:t>
            </a:r>
          </a:p>
          <a:p>
            <a:pPr>
              <a:lnSpc>
                <a:spcPct val="150000"/>
              </a:lnSpc>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407312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CF3AB4-8907-2DA5-1DC4-70FBC703ECE2}"/>
              </a:ext>
            </a:extLst>
          </p:cNvPr>
          <p:cNvSpPr/>
          <p:nvPr/>
        </p:nvSpPr>
        <p:spPr>
          <a:xfrm>
            <a:off x="5178357" y="5862531"/>
            <a:ext cx="1498060" cy="544748"/>
          </a:xfrm>
          <a:prstGeom prst="rect">
            <a:avLst/>
          </a:prstGeom>
          <a:solidFill>
            <a:srgbClr val="4A55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End</a:t>
            </a:r>
          </a:p>
        </p:txBody>
      </p:sp>
      <p:sp>
        <p:nvSpPr>
          <p:cNvPr id="12" name="Rectangle 11">
            <a:extLst>
              <a:ext uri="{FF2B5EF4-FFF2-40B4-BE49-F238E27FC236}">
                <a16:creationId xmlns:a16="http://schemas.microsoft.com/office/drawing/2014/main" id="{CECD5D60-3498-7B12-48A7-3D0A9DFCAD69}"/>
              </a:ext>
            </a:extLst>
          </p:cNvPr>
          <p:cNvSpPr/>
          <p:nvPr/>
        </p:nvSpPr>
        <p:spPr>
          <a:xfrm>
            <a:off x="1498059" y="2529186"/>
            <a:ext cx="2438400" cy="800910"/>
          </a:xfrm>
          <a:prstGeom prst="rect">
            <a:avLst/>
          </a:prstGeom>
          <a:solidFill>
            <a:srgbClr val="E8EC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Import Library</a:t>
            </a:r>
          </a:p>
        </p:txBody>
      </p:sp>
      <p:sp>
        <p:nvSpPr>
          <p:cNvPr id="13" name="Rectangle 12">
            <a:extLst>
              <a:ext uri="{FF2B5EF4-FFF2-40B4-BE49-F238E27FC236}">
                <a16:creationId xmlns:a16="http://schemas.microsoft.com/office/drawing/2014/main" id="{B6D8E72B-737E-6240-ADB9-66BE1C546739}"/>
              </a:ext>
            </a:extLst>
          </p:cNvPr>
          <p:cNvSpPr/>
          <p:nvPr/>
        </p:nvSpPr>
        <p:spPr>
          <a:xfrm>
            <a:off x="4708187" y="2529186"/>
            <a:ext cx="2438400" cy="800910"/>
          </a:xfrm>
          <a:prstGeom prst="rect">
            <a:avLst/>
          </a:prstGeom>
          <a:solidFill>
            <a:srgbClr val="E8EC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Load Data</a:t>
            </a:r>
          </a:p>
        </p:txBody>
      </p:sp>
      <p:sp>
        <p:nvSpPr>
          <p:cNvPr id="14" name="Rectangle 13">
            <a:extLst>
              <a:ext uri="{FF2B5EF4-FFF2-40B4-BE49-F238E27FC236}">
                <a16:creationId xmlns:a16="http://schemas.microsoft.com/office/drawing/2014/main" id="{F9875A77-D8F8-48E4-FAFE-7C680D49847A}"/>
              </a:ext>
            </a:extLst>
          </p:cNvPr>
          <p:cNvSpPr/>
          <p:nvPr/>
        </p:nvSpPr>
        <p:spPr>
          <a:xfrm>
            <a:off x="8255541" y="2529186"/>
            <a:ext cx="2438400" cy="800910"/>
          </a:xfrm>
          <a:prstGeom prst="rect">
            <a:avLst/>
          </a:prstGeom>
          <a:solidFill>
            <a:srgbClr val="E8EC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Explore Data</a:t>
            </a:r>
          </a:p>
        </p:txBody>
      </p:sp>
      <p:sp>
        <p:nvSpPr>
          <p:cNvPr id="15" name="Rectangle 14">
            <a:extLst>
              <a:ext uri="{FF2B5EF4-FFF2-40B4-BE49-F238E27FC236}">
                <a16:creationId xmlns:a16="http://schemas.microsoft.com/office/drawing/2014/main" id="{B0D38BDF-491A-9408-8662-CA729758809F}"/>
              </a:ext>
            </a:extLst>
          </p:cNvPr>
          <p:cNvSpPr/>
          <p:nvPr/>
        </p:nvSpPr>
        <p:spPr>
          <a:xfrm>
            <a:off x="8255541" y="4131008"/>
            <a:ext cx="2438400" cy="800910"/>
          </a:xfrm>
          <a:prstGeom prst="rect">
            <a:avLst/>
          </a:prstGeom>
          <a:solidFill>
            <a:srgbClr val="E8EC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Handling Missing Value</a:t>
            </a:r>
          </a:p>
        </p:txBody>
      </p:sp>
      <p:sp>
        <p:nvSpPr>
          <p:cNvPr id="16" name="Rectangle 15">
            <a:extLst>
              <a:ext uri="{FF2B5EF4-FFF2-40B4-BE49-F238E27FC236}">
                <a16:creationId xmlns:a16="http://schemas.microsoft.com/office/drawing/2014/main" id="{5DD3A4FB-14D6-E8AD-4D13-4621AF4B1DBE}"/>
              </a:ext>
            </a:extLst>
          </p:cNvPr>
          <p:cNvSpPr/>
          <p:nvPr/>
        </p:nvSpPr>
        <p:spPr>
          <a:xfrm>
            <a:off x="4708187" y="4131008"/>
            <a:ext cx="2438400" cy="800910"/>
          </a:xfrm>
          <a:prstGeom prst="rect">
            <a:avLst/>
          </a:prstGeom>
          <a:solidFill>
            <a:srgbClr val="E8EC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Group &amp; Aggregate Data</a:t>
            </a:r>
          </a:p>
        </p:txBody>
      </p:sp>
      <p:sp>
        <p:nvSpPr>
          <p:cNvPr id="17" name="Rectangle 16">
            <a:extLst>
              <a:ext uri="{FF2B5EF4-FFF2-40B4-BE49-F238E27FC236}">
                <a16:creationId xmlns:a16="http://schemas.microsoft.com/office/drawing/2014/main" id="{D288C317-8BAD-9AEC-BFB3-AE0583E130BD}"/>
              </a:ext>
            </a:extLst>
          </p:cNvPr>
          <p:cNvSpPr/>
          <p:nvPr/>
        </p:nvSpPr>
        <p:spPr>
          <a:xfrm>
            <a:off x="1498059" y="4131008"/>
            <a:ext cx="2438400" cy="800910"/>
          </a:xfrm>
          <a:prstGeom prst="rect">
            <a:avLst/>
          </a:prstGeom>
          <a:solidFill>
            <a:srgbClr val="E8EC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Visualizing Data</a:t>
            </a:r>
          </a:p>
        </p:txBody>
      </p:sp>
      <p:sp>
        <p:nvSpPr>
          <p:cNvPr id="20" name="Rectangle 19">
            <a:extLst>
              <a:ext uri="{FF2B5EF4-FFF2-40B4-BE49-F238E27FC236}">
                <a16:creationId xmlns:a16="http://schemas.microsoft.com/office/drawing/2014/main" id="{FD929178-BB27-346A-238E-F75BAD5EFA25}"/>
              </a:ext>
            </a:extLst>
          </p:cNvPr>
          <p:cNvSpPr/>
          <p:nvPr/>
        </p:nvSpPr>
        <p:spPr>
          <a:xfrm>
            <a:off x="1498059" y="5734450"/>
            <a:ext cx="2438400" cy="800910"/>
          </a:xfrm>
          <a:prstGeom prst="rect">
            <a:avLst/>
          </a:prstGeom>
          <a:solidFill>
            <a:srgbClr val="E8ECE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tx1"/>
                </a:solidFill>
              </a:rPr>
              <a:t>Report Present</a:t>
            </a:r>
          </a:p>
        </p:txBody>
      </p:sp>
      <p:sp>
        <p:nvSpPr>
          <p:cNvPr id="21" name="Rectangle 20">
            <a:extLst>
              <a:ext uri="{FF2B5EF4-FFF2-40B4-BE49-F238E27FC236}">
                <a16:creationId xmlns:a16="http://schemas.microsoft.com/office/drawing/2014/main" id="{D624C2DA-5782-2C75-13EE-CC99D04B228E}"/>
              </a:ext>
            </a:extLst>
          </p:cNvPr>
          <p:cNvSpPr/>
          <p:nvPr/>
        </p:nvSpPr>
        <p:spPr>
          <a:xfrm>
            <a:off x="1968229" y="1259726"/>
            <a:ext cx="1498060" cy="544748"/>
          </a:xfrm>
          <a:prstGeom prst="rect">
            <a:avLst/>
          </a:prstGeom>
          <a:solidFill>
            <a:srgbClr val="4A556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dirty="0">
                <a:solidFill>
                  <a:schemeClr val="bg1"/>
                </a:solidFill>
              </a:rPr>
              <a:t>Start</a:t>
            </a:r>
          </a:p>
        </p:txBody>
      </p:sp>
      <p:cxnSp>
        <p:nvCxnSpPr>
          <p:cNvPr id="23" name="Straight Arrow Connector 22">
            <a:extLst>
              <a:ext uri="{FF2B5EF4-FFF2-40B4-BE49-F238E27FC236}">
                <a16:creationId xmlns:a16="http://schemas.microsoft.com/office/drawing/2014/main" id="{7F43E43B-423D-6C75-4E8D-B12596508CDE}"/>
              </a:ext>
            </a:extLst>
          </p:cNvPr>
          <p:cNvCxnSpPr>
            <a:stCxn id="21" idx="2"/>
            <a:endCxn id="12" idx="0"/>
          </p:cNvCxnSpPr>
          <p:nvPr/>
        </p:nvCxnSpPr>
        <p:spPr>
          <a:xfrm>
            <a:off x="2717259" y="1804474"/>
            <a:ext cx="0" cy="724712"/>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E5FBA357-8282-3CEE-B3E1-0D88D9152F82}"/>
              </a:ext>
            </a:extLst>
          </p:cNvPr>
          <p:cNvCxnSpPr>
            <a:cxnSpLocks/>
          </p:cNvCxnSpPr>
          <p:nvPr/>
        </p:nvCxnSpPr>
        <p:spPr>
          <a:xfrm>
            <a:off x="9526621" y="3330096"/>
            <a:ext cx="0" cy="800912"/>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9331D173-3C31-D82A-C78A-1BDB6E61F642}"/>
              </a:ext>
            </a:extLst>
          </p:cNvPr>
          <p:cNvCxnSpPr>
            <a:stCxn id="17" idx="2"/>
            <a:endCxn id="20" idx="0"/>
          </p:cNvCxnSpPr>
          <p:nvPr/>
        </p:nvCxnSpPr>
        <p:spPr>
          <a:xfrm>
            <a:off x="2717259" y="4931918"/>
            <a:ext cx="0" cy="802532"/>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67E62F70-DBDB-3C35-56B7-EC5D5D37C44B}"/>
              </a:ext>
            </a:extLst>
          </p:cNvPr>
          <p:cNvCxnSpPr>
            <a:stCxn id="12" idx="3"/>
            <a:endCxn id="13" idx="1"/>
          </p:cNvCxnSpPr>
          <p:nvPr/>
        </p:nvCxnSpPr>
        <p:spPr>
          <a:xfrm>
            <a:off x="3936459" y="2929641"/>
            <a:ext cx="771728" cy="0"/>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70F1FF85-5A77-CC56-6C6D-53B7DB7080D4}"/>
              </a:ext>
            </a:extLst>
          </p:cNvPr>
          <p:cNvCxnSpPr>
            <a:stCxn id="13" idx="3"/>
            <a:endCxn id="14" idx="1"/>
          </p:cNvCxnSpPr>
          <p:nvPr/>
        </p:nvCxnSpPr>
        <p:spPr>
          <a:xfrm>
            <a:off x="7146587" y="2929641"/>
            <a:ext cx="1108954" cy="0"/>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8D4A15DC-4A0C-69E9-A4C3-798581BF135F}"/>
              </a:ext>
            </a:extLst>
          </p:cNvPr>
          <p:cNvCxnSpPr>
            <a:stCxn id="15" idx="1"/>
            <a:endCxn id="16" idx="3"/>
          </p:cNvCxnSpPr>
          <p:nvPr/>
        </p:nvCxnSpPr>
        <p:spPr>
          <a:xfrm flipH="1">
            <a:off x="7146587" y="4531463"/>
            <a:ext cx="1108954" cy="0"/>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915ECFC5-4910-28C3-75DC-BE32EEF6FB64}"/>
              </a:ext>
            </a:extLst>
          </p:cNvPr>
          <p:cNvCxnSpPr>
            <a:cxnSpLocks/>
            <a:stCxn id="16" idx="1"/>
            <a:endCxn id="17" idx="3"/>
          </p:cNvCxnSpPr>
          <p:nvPr/>
        </p:nvCxnSpPr>
        <p:spPr>
          <a:xfrm flipH="1">
            <a:off x="3936459" y="4531463"/>
            <a:ext cx="771728" cy="0"/>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sp>
        <p:nvSpPr>
          <p:cNvPr id="40" name="TextBox 39">
            <a:extLst>
              <a:ext uri="{FF2B5EF4-FFF2-40B4-BE49-F238E27FC236}">
                <a16:creationId xmlns:a16="http://schemas.microsoft.com/office/drawing/2014/main" id="{ADAF8C3C-97EA-6B48-E41A-2D4B71CCD2A7}"/>
              </a:ext>
            </a:extLst>
          </p:cNvPr>
          <p:cNvSpPr txBox="1"/>
          <p:nvPr/>
        </p:nvSpPr>
        <p:spPr>
          <a:xfrm>
            <a:off x="3338208" y="329113"/>
            <a:ext cx="6136533" cy="461665"/>
          </a:xfrm>
          <a:prstGeom prst="rect">
            <a:avLst/>
          </a:prstGeom>
          <a:noFill/>
        </p:spPr>
        <p:txBody>
          <a:bodyPr wrap="square" rtlCol="0">
            <a:spAutoFit/>
          </a:bodyPr>
          <a:lstStyle/>
          <a:p>
            <a:pPr algn="ctr"/>
            <a:r>
              <a:rPr lang="en-IN" sz="2400" b="1" dirty="0">
                <a:latin typeface="Arial" panose="020B0604020202020204" pitchFamily="34" charset="0"/>
                <a:cs typeface="Arial" panose="020B0604020202020204" pitchFamily="34" charset="0"/>
              </a:rPr>
              <a:t>Flow Chart of This Book Sales Analysis</a:t>
            </a:r>
          </a:p>
        </p:txBody>
      </p:sp>
      <p:cxnSp>
        <p:nvCxnSpPr>
          <p:cNvPr id="22" name="Straight Arrow Connector 21">
            <a:extLst>
              <a:ext uri="{FF2B5EF4-FFF2-40B4-BE49-F238E27FC236}">
                <a16:creationId xmlns:a16="http://schemas.microsoft.com/office/drawing/2014/main" id="{F31896D4-046C-C847-2C34-C88A7CD721C7}"/>
              </a:ext>
            </a:extLst>
          </p:cNvPr>
          <p:cNvCxnSpPr>
            <a:stCxn id="20" idx="3"/>
            <a:endCxn id="11" idx="1"/>
          </p:cNvCxnSpPr>
          <p:nvPr/>
        </p:nvCxnSpPr>
        <p:spPr>
          <a:xfrm>
            <a:off x="3936459" y="6134905"/>
            <a:ext cx="1241898" cy="0"/>
          </a:xfrm>
          <a:prstGeom prst="straightConnector1">
            <a:avLst/>
          </a:prstGeom>
          <a:ln>
            <a:solidFill>
              <a:schemeClr val="tx1"/>
            </a:solidFill>
            <a:tailEnd type="triangle"/>
          </a:ln>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47967681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ABBB8110-127D-4C23-6159-4DA64FA54D4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3E7C1AE-A2F8-D29C-9F96-1672A9EA3A07}"/>
              </a:ext>
            </a:extLst>
          </p:cNvPr>
          <p:cNvSpPr txBox="1"/>
          <p:nvPr/>
        </p:nvSpPr>
        <p:spPr>
          <a:xfrm>
            <a:off x="795966" y="0"/>
            <a:ext cx="9233807" cy="3091616"/>
          </a:xfrm>
          <a:prstGeom prst="rect">
            <a:avLst/>
          </a:prstGeom>
          <a:noFill/>
        </p:spPr>
        <p:txBody>
          <a:bodyPr wrap="square" rtlCol="0">
            <a:spAutoFit/>
          </a:bodyPr>
          <a:lstStyle/>
          <a:p>
            <a:pPr fontAlgn="base">
              <a:lnSpc>
                <a:spcPct val="150000"/>
              </a:lnSpc>
            </a:pPr>
            <a:r>
              <a:rPr lang="en-US" sz="2000" b="1" dirty="0">
                <a:latin typeface="Arial" panose="020B0604020202020204" pitchFamily="34" charset="0"/>
                <a:cs typeface="Arial" panose="020B0604020202020204" pitchFamily="34" charset="0"/>
              </a:rPr>
              <a:t>Outcomes: Book Sales &amp; Ratings Analysis</a:t>
            </a:r>
          </a:p>
          <a:p>
            <a:pPr fontAlgn="base">
              <a:lnSpc>
                <a:spcPct val="150000"/>
              </a:lnSpc>
            </a:pPr>
            <a:r>
              <a:rPr lang="en-US" b="1" dirty="0">
                <a:latin typeface="Arial" panose="020B0604020202020204" pitchFamily="34" charset="0"/>
                <a:cs typeface="Arial" panose="020B0604020202020204" pitchFamily="34" charset="0"/>
              </a:rPr>
              <a:t>1. Publishing Year Distribution : -</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Most books are published </a:t>
            </a:r>
            <a:r>
              <a:rPr lang="en-US" b="1" dirty="0">
                <a:latin typeface="Arial" panose="020B0604020202020204" pitchFamily="34" charset="0"/>
                <a:cs typeface="Arial" panose="020B0604020202020204" pitchFamily="34" charset="0"/>
              </a:rPr>
              <a:t>after 1900</a:t>
            </a:r>
            <a:r>
              <a:rPr lang="en-US" dirty="0">
                <a:latin typeface="Arial" panose="020B0604020202020204" pitchFamily="34" charset="0"/>
                <a:cs typeface="Arial" panose="020B0604020202020204" pitchFamily="34" charset="0"/>
              </a:rPr>
              <a:t>, with a strong concentration between </a:t>
            </a:r>
            <a:r>
              <a:rPr lang="en-US" b="1" dirty="0">
                <a:latin typeface="Arial" panose="020B0604020202020204" pitchFamily="34" charset="0"/>
                <a:cs typeface="Arial" panose="020B0604020202020204" pitchFamily="34" charset="0"/>
              </a:rPr>
              <a:t>2000 and 2020.</a:t>
            </a:r>
            <a:endParaRPr lang="en-US" dirty="0">
              <a:latin typeface="Arial" panose="020B0604020202020204" pitchFamily="34" charset="0"/>
              <a:cs typeface="Arial" panose="020B0604020202020204" pitchFamily="34" charset="0"/>
            </a:endParaRP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Indicates a focus on contemporary literature trends.</a:t>
            </a:r>
          </a:p>
          <a:p>
            <a:pPr>
              <a:lnSpc>
                <a:spcPct val="150000"/>
              </a:lnSpc>
            </a:pPr>
            <a:br>
              <a:rPr lang="en-US" sz="2000" dirty="0"/>
            </a:br>
            <a:endParaRPr lang="en-IN" sz="2000" dirty="0"/>
          </a:p>
        </p:txBody>
      </p:sp>
      <p:pic>
        <p:nvPicPr>
          <p:cNvPr id="3" name="Picture 2">
            <a:extLst>
              <a:ext uri="{FF2B5EF4-FFF2-40B4-BE49-F238E27FC236}">
                <a16:creationId xmlns:a16="http://schemas.microsoft.com/office/drawing/2014/main" id="{B5CDE1E8-A6F2-5112-7DA7-EA48916541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97443" y="2258401"/>
            <a:ext cx="7426864" cy="4456119"/>
          </a:xfrm>
          <a:prstGeom prst="rect">
            <a:avLst/>
          </a:prstGeom>
        </p:spPr>
      </p:pic>
    </p:spTree>
    <p:extLst>
      <p:ext uri="{BB962C8B-B14F-4D97-AF65-F5344CB8AC3E}">
        <p14:creationId xmlns:p14="http://schemas.microsoft.com/office/powerpoint/2010/main" val="17866579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B6B3CE34-6ED4-F799-328F-8CEF46C959C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DB6E3DE-B275-BE85-5863-C1491365CAFA}"/>
              </a:ext>
            </a:extLst>
          </p:cNvPr>
          <p:cNvSpPr txBox="1"/>
          <p:nvPr/>
        </p:nvSpPr>
        <p:spPr>
          <a:xfrm>
            <a:off x="795966" y="0"/>
            <a:ext cx="9233807" cy="2620654"/>
          </a:xfrm>
          <a:prstGeom prst="rect">
            <a:avLst/>
          </a:prstGeom>
          <a:noFill/>
        </p:spPr>
        <p:txBody>
          <a:bodyPr wrap="square" rtlCol="0">
            <a:spAutoFit/>
          </a:bodyPr>
          <a:lstStyle/>
          <a:p>
            <a:pPr fontAlgn="base">
              <a:lnSpc>
                <a:spcPct val="150000"/>
              </a:lnSpc>
            </a:pPr>
            <a:endParaRPr lang="en-US" b="1" dirty="0">
              <a:latin typeface="Arial" panose="020B0604020202020204" pitchFamily="34" charset="0"/>
              <a:cs typeface="Arial" panose="020B0604020202020204" pitchFamily="34" charset="0"/>
            </a:endParaRPr>
          </a:p>
          <a:p>
            <a:pPr fontAlgn="base">
              <a:lnSpc>
                <a:spcPct val="150000"/>
              </a:lnSpc>
            </a:pPr>
            <a:r>
              <a:rPr lang="en-US" b="1" dirty="0">
                <a:latin typeface="Arial" panose="020B0604020202020204" pitchFamily="34" charset="0"/>
                <a:cs typeface="Arial" panose="020B0604020202020204" pitchFamily="34" charset="0"/>
              </a:rPr>
              <a:t>2. Genre Popularity</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Genres like </a:t>
            </a:r>
            <a:r>
              <a:rPr lang="en-US" b="1" dirty="0">
                <a:latin typeface="Arial" panose="020B0604020202020204" pitchFamily="34" charset="0"/>
                <a:cs typeface="Arial" panose="020B0604020202020204" pitchFamily="34" charset="0"/>
              </a:rPr>
              <a:t>fiction</a:t>
            </a:r>
            <a:r>
              <a:rPr lang="en-US" dirty="0">
                <a:latin typeface="Arial" panose="020B0604020202020204" pitchFamily="34" charset="0"/>
                <a:cs typeface="Arial" panose="020B0604020202020204" pitchFamily="34" charset="0"/>
              </a:rPr>
              <a:t> dominate the dataset.</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Variability in reader engagement and ratings count across genres.</a:t>
            </a:r>
          </a:p>
          <a:p>
            <a:pPr>
              <a:lnSpc>
                <a:spcPct val="150000"/>
              </a:lnSpc>
            </a:pP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EC73B9B9-DD6F-A898-01A5-8B904A186B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97443" y="2144101"/>
            <a:ext cx="7426864" cy="4456119"/>
          </a:xfrm>
          <a:prstGeom prst="rect">
            <a:avLst/>
          </a:prstGeom>
        </p:spPr>
      </p:pic>
    </p:spTree>
    <p:extLst>
      <p:ext uri="{BB962C8B-B14F-4D97-AF65-F5344CB8AC3E}">
        <p14:creationId xmlns:p14="http://schemas.microsoft.com/office/powerpoint/2010/main" val="147558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E80D158D-B8E8-C519-AD8E-4B276020458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B01723A-A304-AABC-B850-6D68677F1E3B}"/>
              </a:ext>
            </a:extLst>
          </p:cNvPr>
          <p:cNvSpPr txBox="1"/>
          <p:nvPr/>
        </p:nvSpPr>
        <p:spPr>
          <a:xfrm>
            <a:off x="795966" y="0"/>
            <a:ext cx="9233807" cy="3451651"/>
          </a:xfrm>
          <a:prstGeom prst="rect">
            <a:avLst/>
          </a:prstGeom>
          <a:noFill/>
        </p:spPr>
        <p:txBody>
          <a:bodyPr wrap="square" rtlCol="0">
            <a:spAutoFit/>
          </a:bodyPr>
          <a:lstStyle/>
          <a:p>
            <a:pPr fontAlgn="base">
              <a:lnSpc>
                <a:spcPct val="150000"/>
              </a:lnSpc>
            </a:pPr>
            <a:endParaRPr lang="en-US" b="1" dirty="0">
              <a:latin typeface="Arial" panose="020B0604020202020204" pitchFamily="34" charset="0"/>
              <a:cs typeface="Arial" panose="020B0604020202020204" pitchFamily="34" charset="0"/>
            </a:endParaRPr>
          </a:p>
          <a:p>
            <a:pPr fontAlgn="base">
              <a:lnSpc>
                <a:spcPct val="150000"/>
              </a:lnSpc>
            </a:pPr>
            <a:r>
              <a:rPr lang="en-US" b="1" dirty="0">
                <a:latin typeface="Arial" panose="020B0604020202020204" pitchFamily="34" charset="0"/>
                <a:cs typeface="Arial" panose="020B0604020202020204" pitchFamily="34" charset="0"/>
              </a:rPr>
              <a:t>3. Units Sold Distribution by Author Ratings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majority of units sold are concentrated among authors with "Intermediate" and "Excellent" ratings.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Lesser-represented ratings like "Novice" and "Famous" indicate a skewed distribution of sales.</a:t>
            </a:r>
          </a:p>
          <a:p>
            <a:pPr>
              <a:lnSpc>
                <a:spcPct val="150000"/>
              </a:lnSpc>
            </a:pPr>
            <a:br>
              <a:rPr lang="en-US" sz="2000" dirty="0">
                <a:latin typeface="Arial" panose="020B0604020202020204" pitchFamily="34" charset="0"/>
                <a:cs typeface="Arial" panose="020B0604020202020204" pitchFamily="34" charset="0"/>
              </a:rPr>
            </a:br>
            <a:endParaRPr lang="en-IN" sz="20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C90E4842-0F0F-E8A6-EB31-681A25F3BBA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162227" y="2789764"/>
            <a:ext cx="7426864" cy="3713432"/>
          </a:xfrm>
          <a:prstGeom prst="rect">
            <a:avLst/>
          </a:prstGeom>
        </p:spPr>
      </p:pic>
    </p:spTree>
    <p:extLst>
      <p:ext uri="{BB962C8B-B14F-4D97-AF65-F5344CB8AC3E}">
        <p14:creationId xmlns:p14="http://schemas.microsoft.com/office/powerpoint/2010/main" val="1095291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2B0369B4-BA4C-1FCB-5857-4F04F5D90DA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E6D29DC-5D86-CE31-68A3-1FAC9BA93D65}"/>
              </a:ext>
            </a:extLst>
          </p:cNvPr>
          <p:cNvSpPr txBox="1"/>
          <p:nvPr/>
        </p:nvSpPr>
        <p:spPr>
          <a:xfrm>
            <a:off x="795966" y="457200"/>
            <a:ext cx="9233807" cy="1333698"/>
          </a:xfrm>
          <a:prstGeom prst="rect">
            <a:avLst/>
          </a:prstGeom>
          <a:noFill/>
        </p:spPr>
        <p:txBody>
          <a:bodyPr wrap="square" rtlCol="0">
            <a:spAutoFit/>
          </a:bodyPr>
          <a:lstStyle/>
          <a:p>
            <a:pPr fontAlgn="base">
              <a:lnSpc>
                <a:spcPct val="150000"/>
              </a:lnSpc>
            </a:pPr>
            <a:r>
              <a:rPr lang="en-US" b="1" dirty="0">
                <a:latin typeface="Arial" panose="020B0604020202020204" pitchFamily="34" charset="0"/>
                <a:cs typeface="Arial" panose="020B0604020202020204" pitchFamily="34" charset="0"/>
              </a:rPr>
              <a:t>4. Book Ratings Count by Genre</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Box plots reveal wide variability in ratings count within genres.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Some genres have standout books with exceptionally high ratings.</a:t>
            </a:r>
          </a:p>
        </p:txBody>
      </p:sp>
      <p:pic>
        <p:nvPicPr>
          <p:cNvPr id="3" name="Picture 2">
            <a:extLst>
              <a:ext uri="{FF2B5EF4-FFF2-40B4-BE49-F238E27FC236}">
                <a16:creationId xmlns:a16="http://schemas.microsoft.com/office/drawing/2014/main" id="{9FD0998D-825F-B2E0-7A08-DD1B6D490E2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97443" y="2515444"/>
            <a:ext cx="7426864" cy="3713432"/>
          </a:xfrm>
          <a:prstGeom prst="rect">
            <a:avLst/>
          </a:prstGeom>
        </p:spPr>
      </p:pic>
    </p:spTree>
    <p:extLst>
      <p:ext uri="{BB962C8B-B14F-4D97-AF65-F5344CB8AC3E}">
        <p14:creationId xmlns:p14="http://schemas.microsoft.com/office/powerpoint/2010/main" val="330271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2356291B-36B5-E8B5-0884-EC5C366C993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08A1DDA-52CD-8B60-B574-6942D1BE8C38}"/>
              </a:ext>
            </a:extLst>
          </p:cNvPr>
          <p:cNvSpPr txBox="1"/>
          <p:nvPr/>
        </p:nvSpPr>
        <p:spPr>
          <a:xfrm>
            <a:off x="795966" y="102870"/>
            <a:ext cx="9233807" cy="2580194"/>
          </a:xfrm>
          <a:prstGeom prst="rect">
            <a:avLst/>
          </a:prstGeom>
          <a:noFill/>
        </p:spPr>
        <p:txBody>
          <a:bodyPr wrap="square" rtlCol="0">
            <a:spAutoFit/>
          </a:bodyPr>
          <a:lstStyle/>
          <a:p>
            <a:pPr fontAlgn="base">
              <a:lnSpc>
                <a:spcPct val="150000"/>
              </a:lnSpc>
            </a:pPr>
            <a:r>
              <a:rPr lang="en-US" sz="2000" b="1" dirty="0">
                <a:latin typeface="Arial" panose="020B0604020202020204" pitchFamily="34" charset="0"/>
                <a:cs typeface="Arial" panose="020B0604020202020204" pitchFamily="34" charset="0"/>
              </a:rPr>
              <a:t>5. Sales Performance : </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Scatter plots indicate a trend where </a:t>
            </a:r>
            <a:r>
              <a:rPr lang="en-US" b="1" dirty="0">
                <a:latin typeface="Arial" panose="020B0604020202020204" pitchFamily="34" charset="0"/>
                <a:cs typeface="Arial" panose="020B0604020202020204" pitchFamily="34" charset="0"/>
              </a:rPr>
              <a:t>lower sale prices tend to yield higher units sold</a:t>
            </a:r>
            <a:r>
              <a:rPr lang="en-US" dirty="0">
                <a:latin typeface="Arial" panose="020B0604020202020204" pitchFamily="34" charset="0"/>
                <a:cs typeface="Arial" panose="020B0604020202020204" pitchFamily="34" charset="0"/>
              </a:rPr>
              <a:t>, with notable exceptions.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Top authors dominate total gross sales.</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Units sold have increased over time, especially in recent decades.</a:t>
            </a:r>
            <a:br>
              <a:rPr lang="en-US" dirty="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6BEE5C9-F998-2415-8E17-0799912075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816348" y="2515444"/>
            <a:ext cx="6189053" cy="3713432"/>
          </a:xfrm>
          <a:prstGeom prst="rect">
            <a:avLst/>
          </a:prstGeom>
        </p:spPr>
      </p:pic>
    </p:spTree>
    <p:extLst>
      <p:ext uri="{BB962C8B-B14F-4D97-AF65-F5344CB8AC3E}">
        <p14:creationId xmlns:p14="http://schemas.microsoft.com/office/powerpoint/2010/main" val="161979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2007883F-EFAD-A95A-9E2B-0C819DB19A33}"/>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B038086-6A66-EFD4-61A8-D0A814805552}"/>
              </a:ext>
            </a:extLst>
          </p:cNvPr>
          <p:cNvSpPr txBox="1"/>
          <p:nvPr/>
        </p:nvSpPr>
        <p:spPr>
          <a:xfrm>
            <a:off x="795966" y="457200"/>
            <a:ext cx="9233807" cy="2580194"/>
          </a:xfrm>
          <a:prstGeom prst="rect">
            <a:avLst/>
          </a:prstGeom>
          <a:noFill/>
        </p:spPr>
        <p:txBody>
          <a:bodyPr wrap="square" rtlCol="0">
            <a:spAutoFit/>
          </a:bodyPr>
          <a:lstStyle/>
          <a:p>
            <a:pPr fontAlgn="base">
              <a:lnSpc>
                <a:spcPct val="150000"/>
              </a:lnSpc>
            </a:pPr>
            <a:r>
              <a:rPr lang="en-US" b="1" dirty="0">
                <a:latin typeface="Arial" panose="020B0604020202020204" pitchFamily="34" charset="0"/>
                <a:cs typeface="Arial" panose="020B0604020202020204" pitchFamily="34" charset="0"/>
              </a:rPr>
              <a:t>6. </a:t>
            </a:r>
            <a:r>
              <a:rPr lang="en-US" sz="2000" b="1" dirty="0">
                <a:latin typeface="Arial" panose="020B0604020202020204" pitchFamily="34" charset="0"/>
                <a:cs typeface="Arial" panose="020B0604020202020204" pitchFamily="34" charset="0"/>
              </a:rPr>
              <a:t>Language</a:t>
            </a:r>
            <a:r>
              <a:rPr lang="en-US" b="1" dirty="0">
                <a:latin typeface="Arial" panose="020B0604020202020204" pitchFamily="34" charset="0"/>
                <a:cs typeface="Arial" panose="020B0604020202020204" pitchFamily="34" charset="0"/>
              </a:rPr>
              <a:t> Distribution :</a:t>
            </a:r>
            <a:endParaRPr lang="en-US" dirty="0">
              <a:latin typeface="Arial" panose="020B0604020202020204" pitchFamily="34" charset="0"/>
              <a:cs typeface="Arial" panose="020B0604020202020204" pitchFamily="34" charset="0"/>
            </a:endParaRP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majority of books are published in the "</a:t>
            </a:r>
            <a:r>
              <a:rPr lang="en-US" dirty="0" err="1">
                <a:latin typeface="Arial" panose="020B0604020202020204" pitchFamily="34" charset="0"/>
                <a:cs typeface="Arial" panose="020B0604020202020204" pitchFamily="34" charset="0"/>
              </a:rPr>
              <a:t>eng</a:t>
            </a:r>
            <a:r>
              <a:rPr lang="en-US" dirty="0">
                <a:latin typeface="Arial" panose="020B0604020202020204" pitchFamily="34" charset="0"/>
                <a:cs typeface="Arial" panose="020B0604020202020204" pitchFamily="34" charset="0"/>
              </a:rPr>
              <a:t>" language, showing a dominant presence.</a:t>
            </a:r>
          </a:p>
          <a:p>
            <a:pPr marL="285750" indent="-285750" fontAlgn="base">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Lesser-represented languages like "</a:t>
            </a:r>
            <a:r>
              <a:rPr lang="en-US" dirty="0" err="1">
                <a:latin typeface="Arial" panose="020B0604020202020204" pitchFamily="34" charset="0"/>
                <a:cs typeface="Arial" panose="020B0604020202020204" pitchFamily="34" charset="0"/>
              </a:rPr>
              <a:t>en</a:t>
            </a:r>
            <a:r>
              <a:rPr lang="en-US" dirty="0">
                <a:latin typeface="Arial" panose="020B0604020202020204" pitchFamily="34" charset="0"/>
                <a:cs typeface="Arial" panose="020B0604020202020204" pitchFamily="34" charset="0"/>
              </a:rPr>
              <a:t>-CA" and "</a:t>
            </a:r>
            <a:r>
              <a:rPr lang="en-US" dirty="0" err="1">
                <a:latin typeface="Arial" panose="020B0604020202020204" pitchFamily="34" charset="0"/>
                <a:cs typeface="Arial" panose="020B0604020202020204" pitchFamily="34" charset="0"/>
              </a:rPr>
              <a:t>fre</a:t>
            </a:r>
            <a:r>
              <a:rPr lang="en-US" dirty="0">
                <a:latin typeface="Arial" panose="020B0604020202020204" pitchFamily="34" charset="0"/>
                <a:cs typeface="Arial" panose="020B0604020202020204" pitchFamily="34" charset="0"/>
              </a:rPr>
              <a:t>" indicate a concentrated market distribution</a:t>
            </a:r>
            <a:r>
              <a:rPr lang="en-US" dirty="0"/>
              <a:t>.</a:t>
            </a:r>
          </a:p>
          <a:p>
            <a:pPr marL="285750" indent="-285750" fontAlgn="base">
              <a:lnSpc>
                <a:spcPct val="150000"/>
              </a:lnSpc>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543C5AD-9FC1-3DB2-D475-ABC55ED599D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62227" y="2628901"/>
            <a:ext cx="6742909" cy="4045746"/>
          </a:xfrm>
          <a:prstGeom prst="rect">
            <a:avLst/>
          </a:prstGeom>
        </p:spPr>
      </p:pic>
    </p:spTree>
    <p:extLst>
      <p:ext uri="{BB962C8B-B14F-4D97-AF65-F5344CB8AC3E}">
        <p14:creationId xmlns:p14="http://schemas.microsoft.com/office/powerpoint/2010/main" val="4173397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a:extLst>
            <a:ext uri="{FF2B5EF4-FFF2-40B4-BE49-F238E27FC236}">
              <a16:creationId xmlns:a16="http://schemas.microsoft.com/office/drawing/2014/main" id="{6F9BAA91-1CED-6067-9D05-3BB22E30907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230D83F-97A9-7632-C3A0-71E18641EC6B}"/>
              </a:ext>
            </a:extLst>
          </p:cNvPr>
          <p:cNvSpPr txBox="1"/>
          <p:nvPr/>
        </p:nvSpPr>
        <p:spPr>
          <a:xfrm>
            <a:off x="795966" y="308610"/>
            <a:ext cx="9233807" cy="1729961"/>
          </a:xfrm>
          <a:prstGeom prst="rect">
            <a:avLst/>
          </a:prstGeom>
          <a:noFill/>
        </p:spPr>
        <p:txBody>
          <a:bodyPr wrap="square" rtlCol="0">
            <a:spAutoFit/>
          </a:bodyPr>
          <a:lstStyle/>
          <a:p>
            <a:pPr fontAlgn="base">
              <a:lnSpc>
                <a:spcPct val="200000"/>
              </a:lnSpc>
            </a:pPr>
            <a:r>
              <a:rPr lang="en-US" sz="2000" b="1" dirty="0">
                <a:latin typeface="Arial" panose="020B0604020202020204" pitchFamily="34" charset="0"/>
                <a:cs typeface="Arial" panose="020B0604020202020204" pitchFamily="34" charset="0"/>
              </a:rPr>
              <a:t>7. Sales Trend (Total Units Sold Over The Years) : </a:t>
            </a:r>
            <a:endParaRPr lang="en-US" dirty="0">
              <a:latin typeface="Arial" panose="020B0604020202020204" pitchFamily="34" charset="0"/>
              <a:cs typeface="Arial" panose="020B0604020202020204" pitchFamily="34" charset="0"/>
            </a:endParaRPr>
          </a:p>
          <a:p>
            <a:pPr marL="285750" indent="-285750" fontAlgn="base">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Total units sold remained relatively low and stable from 1900 to the 1980s. </a:t>
            </a:r>
          </a:p>
          <a:p>
            <a:pPr marL="285750" indent="-285750" fontAlgn="base">
              <a:lnSpc>
                <a:spcPct val="200000"/>
              </a:lnSpc>
              <a:buFont typeface="Arial" panose="020B0604020202020204" pitchFamily="34" charset="0"/>
              <a:buChar char="•"/>
            </a:pPr>
            <a:r>
              <a:rPr lang="en-US" dirty="0">
                <a:latin typeface="Arial" panose="020B0604020202020204" pitchFamily="34" charset="0"/>
                <a:cs typeface="Arial" panose="020B0604020202020204" pitchFamily="34" charset="0"/>
              </a:rPr>
              <a:t>A significant increase in sales occurred after 1980, peaking around 2020.</a:t>
            </a:r>
          </a:p>
        </p:txBody>
      </p:sp>
      <p:pic>
        <p:nvPicPr>
          <p:cNvPr id="3" name="Picture 2">
            <a:extLst>
              <a:ext uri="{FF2B5EF4-FFF2-40B4-BE49-F238E27FC236}">
                <a16:creationId xmlns:a16="http://schemas.microsoft.com/office/drawing/2014/main" id="{922F830B-3EC3-4332-0E14-1DDBE7FFF4F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197443" y="2354580"/>
            <a:ext cx="7748592" cy="3874296"/>
          </a:xfrm>
          <a:prstGeom prst="rect">
            <a:avLst/>
          </a:prstGeom>
        </p:spPr>
      </p:pic>
    </p:spTree>
    <p:extLst>
      <p:ext uri="{BB962C8B-B14F-4D97-AF65-F5344CB8AC3E}">
        <p14:creationId xmlns:p14="http://schemas.microsoft.com/office/powerpoint/2010/main" val="1030551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115</TotalTime>
  <Words>574</Words>
  <Application>Microsoft Office PowerPoint</Application>
  <PresentationFormat>Widescreen</PresentationFormat>
  <Paragraphs>54</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Tarun Kumar Rathore</dc:creator>
  <cp:lastModifiedBy>Tarun Kumar Rathore</cp:lastModifiedBy>
  <cp:revision>6</cp:revision>
  <cp:lastPrinted>2025-09-12T17:30:02Z</cp:lastPrinted>
  <dcterms:created xsi:type="dcterms:W3CDTF">2024-10-27T08:28:44Z</dcterms:created>
  <dcterms:modified xsi:type="dcterms:W3CDTF">2025-09-12T18:04:40Z</dcterms:modified>
</cp:coreProperties>
</file>