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77D4-002F-6975-344D-2CF996463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E0898-2EBC-1574-E516-61B66A84A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9730-5037-5A01-8379-6490C98D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00AE-90C6-D1B2-58BF-91169043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8414-0DE2-F79F-4039-FCCB80EE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0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A03B-2E90-2BAD-95CD-1A57BA9D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68A4-A052-B215-2201-3137F763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C273-8F9E-414D-B3E5-0C0288D7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9898-E0F4-0E0D-7306-2BFE72F1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D871-25BA-A64B-6446-BB282827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2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14B1-6B27-CEEB-181D-B07FD7BD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45200-3199-5586-9D2F-7B45FD46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5698-FFEC-F3E9-95E8-C5F3CA30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6568-A085-3163-3AC9-0274C4F0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6003-8BBC-51C1-2CC1-A8D6EC5D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8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89DE-60DE-7CAA-13F5-8C1E7A84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98EF-B1B8-1DDA-98E1-1C35D904F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1DE4-CC4A-8501-24F2-F3252DFF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9F9-3CC0-ED10-4CCA-779A62F5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B04B-30CB-6175-3BB7-1FEA867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30C6-28E8-E750-DB99-BEB9D78E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8525-D431-23C3-3309-A8FAF671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4E4C-E880-8F67-3147-5BAED84A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1301-E2E1-67A4-D6F6-DCB4E010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2441-AB98-1306-26A3-6F57B19F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0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F0A-2DA5-CD99-5DFC-475CA98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EDB8-0F0F-1EFE-3409-FA1C37F2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59C2-7A2A-5718-4129-FEB65F21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F3A54-660C-8B5A-E34E-4C7152B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DCD30-2C3B-F47B-3541-7E2FF70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9A27C-8EAE-6D81-3AAC-6B40B17C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0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D47E-077A-39EB-BAFE-46656C6A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6580-1B78-88F2-CF4C-3689FF83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CAC39-B30D-3F82-1688-040CB5122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7ED2A-47F0-7705-F91B-B7F363A1D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6C3D2-D877-4811-CD14-8C1D121AB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FBF3A-C39A-B5D0-0E49-1A038203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9FBC6-EFCA-EF17-A53C-F02835AB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DA868-AE61-A7E5-05D8-65A9DA23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9F7A-2C06-1A61-3603-0EBD57BA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96B6E-154C-1A41-5BB1-9AE0C763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91D3C-6F4B-5118-FFF8-11B07317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CA084-6CF2-758E-968F-99589116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C148F-3486-A5E3-7DAF-B1A00325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D77B1-C0F7-212A-BE2F-ACA94FAE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91CD5-B24B-F499-589E-0630F717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85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DBF5-3520-F6F9-DF2D-79C8227F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C354-5690-1D15-FF7F-A6DBA1B2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DA4F8-2E58-B32A-6171-D555D8F33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B9A9-6A45-1C1F-FD53-94364A73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135A-214E-8ACB-BC26-57781E41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7C24-2105-3EEC-8091-56456DE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F72-2ABC-DCE7-077C-487B550D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C0C20-7F45-5F81-0516-875ACE298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961F-F1EB-10B7-3832-8BD86C247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CF117-17C2-C2F3-2887-379F0814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FE77E-5573-9BD5-1FD1-CA4C762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9C416-D7A5-9F3F-9C20-DACDEB02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9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29141-24E9-3136-D687-7AA2396F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279E-5870-0B10-D60C-5AD7FA82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C2E0-DF64-BCAA-1762-A768B8583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6982-9CBB-46D7-92E7-0F78C129518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D1F9-45DA-9741-D1A6-59960620F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F757-A299-B8A1-7B0E-1EC7C352A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60B1-1426-44E7-A892-3C6FD11A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B3A8E12-9D49-BCA4-7648-0A514CCFF1A2}"/>
              </a:ext>
            </a:extLst>
          </p:cNvPr>
          <p:cNvSpPr txBox="1"/>
          <p:nvPr/>
        </p:nvSpPr>
        <p:spPr>
          <a:xfrm>
            <a:off x="395324" y="5257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u="sng" dirty="0">
                <a:effectLst/>
              </a:rPr>
              <a:t>E-Commerce Sales Insight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51DE7-3ABB-F308-B0F6-FB16819C79CE}"/>
              </a:ext>
            </a:extLst>
          </p:cNvPr>
          <p:cNvSpPr txBox="1"/>
          <p:nvPr/>
        </p:nvSpPr>
        <p:spPr>
          <a:xfrm>
            <a:off x="406210" y="1123787"/>
            <a:ext cx="10816961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>
                <a:effectLst/>
              </a:rPr>
              <a:t>This report analyzes the key metrics and trends from the provided E-Commerce dashboard created by Tarun Kumar Rathore. It focuses on sales performance, profitability, and operational insights to support data-driven decision-making.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2BAEDA-1942-A87E-E811-BF33856F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69" y="3004427"/>
            <a:ext cx="63559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3D27E4-C2CA-FAD7-DAFD-B4216760D034}"/>
              </a:ext>
            </a:extLst>
          </p:cNvPr>
          <p:cNvSpPr txBox="1"/>
          <p:nvPr/>
        </p:nvSpPr>
        <p:spPr>
          <a:xfrm>
            <a:off x="359228" y="470825"/>
            <a:ext cx="9851571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u="sng" dirty="0"/>
              <a:t>Executive Summary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Total Sales</a:t>
            </a:r>
            <a:r>
              <a:rPr lang="en-US" dirty="0"/>
              <a:t>: 12.64M, driven primarily by the Technology category and APAC market.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Profit</a:t>
            </a:r>
            <a:r>
              <a:rPr lang="en-US" dirty="0"/>
              <a:t>: 1.47M, representing an approximate profit margin of 11.6% (calculated as Profit / Sales).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Quantity Sold</a:t>
            </a:r>
            <a:r>
              <a:rPr lang="en-US" dirty="0"/>
              <a:t>: 178K units, indicating strong volume across categories.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Shipping Cost</a:t>
            </a:r>
            <a:r>
              <a:rPr lang="en-US" dirty="0"/>
              <a:t>: 1.35M, accounting for about 10.7% of total sales, which may highlight opportunities for cost optimization.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DC4DD-39AD-D43F-A6C9-A76008248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74" y="3390941"/>
            <a:ext cx="11172725" cy="30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Highlights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 leads in sales (4.7M), followed closely by Furniture (4.1M) and Office Supplies (3.8M).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APAC is the top-performing market (3.59M, 28.36%), with the United States as the leading country (2.3M, 42.46%).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 Class shipping dominates (7.58M, ~60% of sales), suggesting efficiency in standard logistics but potential for premium shipping upsell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Focus on expanding in high-growth markets like APAC and EU while optimizing shipping costs and promoting high-margin categories like Technology. </a:t>
            </a:r>
          </a:p>
        </p:txBody>
      </p:sp>
    </p:spTree>
    <p:extLst>
      <p:ext uri="{BB962C8B-B14F-4D97-AF65-F5344CB8AC3E}">
        <p14:creationId xmlns:p14="http://schemas.microsoft.com/office/powerpoint/2010/main" val="217116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A6890-4717-2D18-BF28-91E11829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49D99F-2BD4-3B10-A02E-B9354DDFAE77}"/>
              </a:ext>
            </a:extLst>
          </p:cNvPr>
          <p:cNvSpPr txBox="1"/>
          <p:nvPr/>
        </p:nvSpPr>
        <p:spPr>
          <a:xfrm>
            <a:off x="555172" y="2398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u="sng" dirty="0"/>
              <a:t>Sales Performance by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92FC6-20DB-EFA3-3984-6DC931AA1CA2}"/>
              </a:ext>
            </a:extLst>
          </p:cNvPr>
          <p:cNvSpPr txBox="1"/>
          <p:nvPr/>
        </p:nvSpPr>
        <p:spPr>
          <a:xfrm>
            <a:off x="555171" y="609209"/>
            <a:ext cx="10058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This section breaks down sales across product categories, revealing Technology as the revenue leader.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41F73-A59F-9272-7D55-5B30496CDFCB}"/>
              </a:ext>
            </a:extLst>
          </p:cNvPr>
          <p:cNvSpPr txBox="1"/>
          <p:nvPr/>
        </p:nvSpPr>
        <p:spPr>
          <a:xfrm>
            <a:off x="555171" y="3940466"/>
            <a:ext cx="11288486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Insights</a:t>
            </a:r>
            <a:r>
              <a:rPr lang="en-US" dirty="0"/>
              <a:t>: Technology generates the highest revenue, likely due to higher unit prices or demand for electronics and gadgets.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Furniture and Office Supplies are nearly equal, suggesting balanced performance but potential for cross-selling (e.g., bundling office furniture with supplies).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Opportunity: Invest in marketing for Technology to further boost its share, as it may have higher margins contributing to overall profit.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BBDB87-9C2F-70D1-21C2-F1ECFCDDE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4" t="61621" r="58363" b="2716"/>
          <a:stretch>
            <a:fillRect/>
          </a:stretch>
        </p:blipFill>
        <p:spPr>
          <a:xfrm>
            <a:off x="2492829" y="1009319"/>
            <a:ext cx="4158343" cy="30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F993-B515-C62D-4465-9E3CBDFEE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D175E-A733-100B-C447-45F56CC15C12}"/>
              </a:ext>
            </a:extLst>
          </p:cNvPr>
          <p:cNvSpPr txBox="1"/>
          <p:nvPr/>
        </p:nvSpPr>
        <p:spPr>
          <a:xfrm>
            <a:off x="522514" y="21810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u="sng" dirty="0"/>
              <a:t>Sales Performance by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8C652-2611-F4B2-1429-BC64D344D1E9}"/>
              </a:ext>
            </a:extLst>
          </p:cNvPr>
          <p:cNvSpPr txBox="1"/>
          <p:nvPr/>
        </p:nvSpPr>
        <p:spPr>
          <a:xfrm>
            <a:off x="522514" y="721862"/>
            <a:ext cx="998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Markets show regional variations, with APAC and EU as strong performers.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95148-8346-921C-4815-6DF1C3793FF5}"/>
              </a:ext>
            </a:extLst>
          </p:cNvPr>
          <p:cNvSpPr txBox="1"/>
          <p:nvPr/>
        </p:nvSpPr>
        <p:spPr>
          <a:xfrm>
            <a:off x="522513" y="4527903"/>
            <a:ext cx="11484429" cy="217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Insights</a:t>
            </a:r>
            <a:r>
              <a:rPr lang="en-US" dirty="0"/>
              <a:t>: APAC dominates with over 28% of sales, possibly driven by population density and e-commerce growth in countries like China and Australia.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 and EU together account for ~41%, indicating mature markets with steady demand.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Underperforming regions like Africa and EMEA (combined &lt;7%) may require targeted strategies, such as localized marketing or partnerships.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46170-D2B6-CB72-7E24-B809D044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6" t="60976" r="1642" b="3679"/>
          <a:stretch>
            <a:fillRect/>
          </a:stretch>
        </p:blipFill>
        <p:spPr>
          <a:xfrm>
            <a:off x="3298371" y="1273629"/>
            <a:ext cx="4114800" cy="28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8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9E02-6FC4-DFB0-78E6-68C6557C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3CD97B-7FAB-1FDE-3A93-218DEABEC2A2}"/>
              </a:ext>
            </a:extLst>
          </p:cNvPr>
          <p:cNvSpPr txBox="1"/>
          <p:nvPr/>
        </p:nvSpPr>
        <p:spPr>
          <a:xfrm>
            <a:off x="413656" y="2421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u="sng" dirty="0"/>
              <a:t>Sales Performance by 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33A0-E0F9-3FE1-24D2-1BFDAE7026A3}"/>
              </a:ext>
            </a:extLst>
          </p:cNvPr>
          <p:cNvSpPr txBox="1"/>
          <p:nvPr/>
        </p:nvSpPr>
        <p:spPr>
          <a:xfrm>
            <a:off x="489856" y="751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Top countries highlight global reach, with the US leading.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3CC33-0F4C-62E3-519C-379BB0313DEE}"/>
              </a:ext>
            </a:extLst>
          </p:cNvPr>
          <p:cNvSpPr txBox="1"/>
          <p:nvPr/>
        </p:nvSpPr>
        <p:spPr>
          <a:xfrm>
            <a:off x="489856" y="3665334"/>
            <a:ext cx="11146970" cy="300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Insights</a:t>
            </a:r>
            <a:r>
              <a:rPr lang="en-US" dirty="0"/>
              <a:t>: The US is the clear leader, aligning with its market classification and possibly reflecting strong domestic e-commerce infrastructure.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Australia and China contribute significantly, supporting APAC's overall dominance.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European countries (France, Germany) show promise, but growth could be accelerated through region-specific promotions.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from top 5 countries: ~5.42M (~43% of overall sales), indicating concentration risk—diversify into emerging markets.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9A555A-CBFA-F5FF-6E06-AFB0954A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7" t="24983" r="36471" b="39509"/>
          <a:stretch>
            <a:fillRect/>
          </a:stretch>
        </p:blipFill>
        <p:spPr>
          <a:xfrm>
            <a:off x="2362199" y="1195657"/>
            <a:ext cx="5551715" cy="23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9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CF14D-2557-E779-18D3-BDDF41A02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86E73-0257-C836-2960-E52754C0A75F}"/>
              </a:ext>
            </a:extLst>
          </p:cNvPr>
          <p:cNvSpPr txBox="1"/>
          <p:nvPr/>
        </p:nvSpPr>
        <p:spPr>
          <a:xfrm>
            <a:off x="544289" y="20722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Sales Performance by State/Region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83F79-F32D-7871-643A-BF1FB1887243}"/>
              </a:ext>
            </a:extLst>
          </p:cNvPr>
          <p:cNvSpPr txBox="1"/>
          <p:nvPr/>
        </p:nvSpPr>
        <p:spPr>
          <a:xfrm>
            <a:off x="544289" y="751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Focusing on top-performing sub-regions for granular insights.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4F6AB-C8A9-EE80-9946-4801D47E3E76}"/>
              </a:ext>
            </a:extLst>
          </p:cNvPr>
          <p:cNvSpPr txBox="1"/>
          <p:nvPr/>
        </p:nvSpPr>
        <p:spPr>
          <a:xfrm>
            <a:off x="544289" y="3326005"/>
            <a:ext cx="11027228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Insights</a:t>
            </a:r>
            <a:r>
              <a:rPr lang="en-US" sz="2000" b="1" dirty="0"/>
              <a:t> :</a:t>
            </a:r>
            <a:r>
              <a:rPr lang="en-US" sz="2000" dirty="0"/>
              <a:t> </a:t>
            </a:r>
            <a:endParaRPr lang="en-US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England and California are top performers, likely due to urban density and high consumer spending.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Ile-de-France (Paris region) suggests strong French market penetration.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Recommendation: Analyze local trends (e.g., product preferences) to replicate success in similar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A6962-7EC3-E70E-B07C-9DC5D9AD5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5" t="60814" r="31352" b="4486"/>
          <a:stretch>
            <a:fillRect/>
          </a:stretch>
        </p:blipFill>
        <p:spPr>
          <a:xfrm>
            <a:off x="3211286" y="1265014"/>
            <a:ext cx="3102430" cy="23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5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42667-BFF9-17D6-0D92-8ADC80E1D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02398-AAE6-7C8A-9809-019C152C057E}"/>
              </a:ext>
            </a:extLst>
          </p:cNvPr>
          <p:cNvSpPr txBox="1"/>
          <p:nvPr/>
        </p:nvSpPr>
        <p:spPr>
          <a:xfrm>
            <a:off x="500744" y="20722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effectLst/>
              </a:rPr>
              <a:t>Sales Performance by Ship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76390-9E44-2D7E-A832-75435B98E2D8}"/>
              </a:ext>
            </a:extLst>
          </p:cNvPr>
          <p:cNvSpPr txBox="1"/>
          <p:nvPr/>
        </p:nvSpPr>
        <p:spPr>
          <a:xfrm>
            <a:off x="500744" y="751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Shipping modes reveal preferences for cost-effective options.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97472-50BC-483B-7FE0-7983C52738B4}"/>
              </a:ext>
            </a:extLst>
          </p:cNvPr>
          <p:cNvSpPr txBox="1"/>
          <p:nvPr/>
        </p:nvSpPr>
        <p:spPr>
          <a:xfrm>
            <a:off x="500743" y="3708738"/>
            <a:ext cx="10994571" cy="217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Insights</a:t>
            </a:r>
            <a:r>
              <a:rPr lang="en-US" sz="2000" b="1" dirty="0"/>
              <a:t>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Class handles the bulk of sales, indicating customers prioritize affordability over speed.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Premium modes (First Class, Same Day) are underutilized (~19%), presenting an upsell opportunity for time-sensitive deliveries.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shipping costs (1.35M total) correlate with volume; negotiate better rates with carriers to improve margins.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963A8-6372-D87D-9658-C2791DFFC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9" t="24984" r="2098" b="39509"/>
          <a:stretch>
            <a:fillRect/>
          </a:stretch>
        </p:blipFill>
        <p:spPr>
          <a:xfrm>
            <a:off x="3548744" y="1265014"/>
            <a:ext cx="4223656" cy="2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424C-2958-54BF-65AC-50FF131D9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B0BAF3-C707-9CCC-9A88-1CFA16C3AE16}"/>
              </a:ext>
            </a:extLst>
          </p:cNvPr>
          <p:cNvSpPr txBox="1"/>
          <p:nvPr/>
        </p:nvSpPr>
        <p:spPr>
          <a:xfrm>
            <a:off x="489857" y="20721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u="sng" dirty="0"/>
              <a:t>Profitability and Efficiency Insights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E9A17E-DA50-8FD6-73B4-413717EA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" y="596433"/>
            <a:ext cx="10809514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Overall Profit 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11.6%—solid but room for improvement by reducing shipping costs or focusing on high-margin categories like Technology.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Quantity vs.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178K units generating 12.64M in sales implies an average unit price of ~$71 (Sales / Quantity), varying by category.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Shipping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Costs at 10.7% of sales suggest potential savings through bulk shipping or vendor negotiations.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Trends to Monitor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Without time-series data, assume static snapshot; future reports should include YoY comparisons for growth tracking.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E1720-681C-3190-9095-AC213CB8491B}"/>
              </a:ext>
            </a:extLst>
          </p:cNvPr>
          <p:cNvSpPr txBox="1"/>
          <p:nvPr/>
        </p:nvSpPr>
        <p:spPr>
          <a:xfrm>
            <a:off x="478968" y="3859292"/>
            <a:ext cx="10755087" cy="300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u="sng" dirty="0"/>
              <a:t>Recommendations and Action Items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Category Focus</a:t>
            </a:r>
            <a:r>
              <a:rPr lang="en-US" dirty="0"/>
              <a:t>: Allocate more inventory and marketing to Technology for revenue growth.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Market Expansion</a:t>
            </a:r>
            <a:r>
              <a:rPr lang="en-US" dirty="0"/>
              <a:t>: Invest in APAC and EU with localized campaigns; explore untapped potential in EMEA and Africa.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Shipping Optimization</a:t>
            </a:r>
            <a:r>
              <a:rPr lang="en-US" dirty="0"/>
              <a:t>: Promote premium shipping to increase average order value while reducing overall costs through efficiency audits.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Regional Targeting</a:t>
            </a:r>
            <a:r>
              <a:rPr lang="en-US" dirty="0"/>
              <a:t>: Use state-level data for hyper-local ads (e.g., California-specific promotions).</a:t>
            </a:r>
          </a:p>
        </p:txBody>
      </p:sp>
    </p:spTree>
    <p:extLst>
      <p:ext uri="{BB962C8B-B14F-4D97-AF65-F5344CB8AC3E}">
        <p14:creationId xmlns:p14="http://schemas.microsoft.com/office/powerpoint/2010/main" val="114837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Kumar Rathore</dc:creator>
  <cp:lastModifiedBy>Tarun Kumar Rathore</cp:lastModifiedBy>
  <cp:revision>1</cp:revision>
  <dcterms:created xsi:type="dcterms:W3CDTF">2025-09-10T09:34:34Z</dcterms:created>
  <dcterms:modified xsi:type="dcterms:W3CDTF">2025-09-10T10:17:17Z</dcterms:modified>
</cp:coreProperties>
</file>