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2A1"/>
    <a:srgbClr val="3B9FF4"/>
    <a:srgbClr val="66FFCC"/>
    <a:srgbClr val="3399FF"/>
    <a:srgbClr val="FFFFFF"/>
    <a:srgbClr val="F1C911"/>
    <a:srgbClr val="F0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A2BD-3BEF-2B14-A2F2-8368CF312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0F30B-1862-D984-E5F0-B874C9C77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2B0E-090F-DE7C-6D08-11FF60D9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5B53-E82D-0AE4-F8A5-D8D7D6A6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0BDB4-83B8-0570-04ED-BCD80ECA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0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6D90-4E55-2BBF-2E87-F1CBD742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A3053-94CA-DB13-28DD-E4FBBC989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4A43-6FAB-6F87-D5B4-139B7F0A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64AF-2C29-C7C5-B8DD-910A7DE4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1A9C-D3E9-0131-48FC-2092212B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56567-25AE-6277-315E-61158E8A6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3D899-10EE-FF11-0068-853A277B7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1B7B-0866-8A60-C74D-775BAAC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514AD-87EE-071E-111D-C04E8AA4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A5A2-5F76-0D03-E254-227F8492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042C-CBD4-BABD-D9BC-7E887791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5B46-4AFB-0E0D-DD53-40CD112E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1DAE-7B9E-B6F5-CC9D-07339498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EB152-10E6-47F6-7CDF-A47E2623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39068-6B9A-FAE6-39C3-8E1FA87E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B7AA8-2304-2D8E-D551-EC4B2ACB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088C9-AEDF-5F9E-DCAE-EE26422BE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4DFA-ED39-12DD-A3D4-3E21581A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0602E-D743-E369-C1AD-03E897FE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2E2A3-EB36-D1FB-9A98-BB015B16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3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8219-3C5F-703C-9277-9751EBE3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E61D-DAA0-9B97-613B-5DE64DA8F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1F86-F545-6A78-3CE5-3541C41BC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37035-A921-F9D3-3B7C-558E2B11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7B081-351E-C495-4BCA-0529D91C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72AB-570D-D29A-01A5-D2322627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0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668A-43E2-3C6B-384C-90DB3C3F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D4E3-0B14-89C8-B6A0-58F64A13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14D51-AE5E-F126-24E6-9F81EA88B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9869-9607-0E98-9E93-06ED7420A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233A7-7154-2E0B-89FF-F7574A99A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836D0-973E-09DC-B169-549317B2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D470E8-A777-1310-7A10-6DEA2931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D9885-CCFB-063F-689C-65FD22A7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33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F4B9-629D-2D17-54D2-1B082C96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91E1-4153-45D0-18C3-B6E6CD80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6E28A-0E89-53AC-9B27-2FDA11A6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BB81D-4A09-D1E9-3C32-EB7BD65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5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18A6C-C7BF-69A2-A97D-98055184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CC4CF-23F7-E2E0-E180-1E8989C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86CBC-0F07-C755-8534-68BD3FD5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49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64E90-E2EB-C65D-6996-7054D25F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52CA-D43D-9242-18FF-8E2C3E4F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F9D5-E24A-0B8D-E917-CA9D345B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321EB-D66D-CE95-3158-27184879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CB127-EFB0-186C-3F6E-D9D97BD3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DEAE-213B-56D8-0509-5DA895C5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7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A869-04D6-4419-9F59-9FEEDE9B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015FE-EF72-A109-5CB7-2E3A01D2D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5868-EE1C-CD1E-711E-2403C770E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38008-2441-120F-6E8D-96182D83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4F4A5-7165-2687-631B-B84D69E4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1952E-F031-088E-36E2-5760DA03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FA540-8F19-3896-3FD6-2D088175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78EE-D1CE-44E3-8A12-37C0268FC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1B54-79BC-2EA8-B169-C855104B6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33576-5908-4FE5-ACC4-16A691D6A65D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A81B-2466-2C20-AED1-2888304D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63BEC-CEC4-3711-85A5-586901D92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878F-2867-4738-8747-DB74FCF743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6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47BA1375-5EBB-3A20-14DD-0A4423668BA9}"/>
              </a:ext>
            </a:extLst>
          </p:cNvPr>
          <p:cNvSpPr/>
          <p:nvPr/>
        </p:nvSpPr>
        <p:spPr>
          <a:xfrm>
            <a:off x="3468698" y="1330495"/>
            <a:ext cx="2172184" cy="834580"/>
          </a:xfrm>
          <a:prstGeom prst="flowChartManualOperation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D85368-864D-7D4A-23E6-333792BC41EB}"/>
              </a:ext>
            </a:extLst>
          </p:cNvPr>
          <p:cNvSpPr/>
          <p:nvPr/>
        </p:nvSpPr>
        <p:spPr>
          <a:xfrm>
            <a:off x="4844140" y="2122713"/>
            <a:ext cx="2209800" cy="2100943"/>
          </a:xfrm>
          <a:prstGeom prst="ellipse">
            <a:avLst/>
          </a:prstGeom>
          <a:solidFill>
            <a:srgbClr val="F1C9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39D28-1ED6-726B-4C9B-735C7E4AED7A}"/>
              </a:ext>
            </a:extLst>
          </p:cNvPr>
          <p:cNvSpPr/>
          <p:nvPr/>
        </p:nvSpPr>
        <p:spPr>
          <a:xfrm>
            <a:off x="4582883" y="2462126"/>
            <a:ext cx="271778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37244-C254-0338-6108-8079DEAB0D10}"/>
              </a:ext>
            </a:extLst>
          </p:cNvPr>
          <p:cNvSpPr/>
          <p:nvPr/>
        </p:nvSpPr>
        <p:spPr>
          <a:xfrm>
            <a:off x="4935780" y="3139469"/>
            <a:ext cx="20119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FUNCTIONS</a:t>
            </a:r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31BE7498-DD5D-004E-ABFA-45F26EAD5755}"/>
              </a:ext>
            </a:extLst>
          </p:cNvPr>
          <p:cNvSpPr/>
          <p:nvPr/>
        </p:nvSpPr>
        <p:spPr>
          <a:xfrm>
            <a:off x="6214577" y="1297837"/>
            <a:ext cx="2172184" cy="834580"/>
          </a:xfrm>
          <a:prstGeom prst="flowChartManualOperation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DIVIDE</a:t>
            </a:r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4F3035B0-E64A-11E4-ACA1-208E400C2187}"/>
              </a:ext>
            </a:extLst>
          </p:cNvPr>
          <p:cNvSpPr/>
          <p:nvPr/>
        </p:nvSpPr>
        <p:spPr>
          <a:xfrm>
            <a:off x="3320140" y="4499665"/>
            <a:ext cx="2320742" cy="747248"/>
          </a:xfrm>
          <a:prstGeom prst="flowChartManualOperation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COUNTROWS</a:t>
            </a:r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8B73D242-5F9B-78FE-FFED-4851836872DE}"/>
              </a:ext>
            </a:extLst>
          </p:cNvPr>
          <p:cNvSpPr/>
          <p:nvPr/>
        </p:nvSpPr>
        <p:spPr>
          <a:xfrm>
            <a:off x="6214577" y="4499665"/>
            <a:ext cx="2172184" cy="834580"/>
          </a:xfrm>
          <a:prstGeom prst="flowChartManualOperation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CALCULATE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4A4AF7-4D01-8EF2-E29A-7134DF69B8CC}"/>
              </a:ext>
            </a:extLst>
          </p:cNvPr>
          <p:cNvSpPr/>
          <p:nvPr/>
        </p:nvSpPr>
        <p:spPr>
          <a:xfrm>
            <a:off x="4680854" y="1957260"/>
            <a:ext cx="2536371" cy="2481943"/>
          </a:xfrm>
          <a:prstGeom prst="ellipse">
            <a:avLst/>
          </a:prstGeom>
          <a:noFill/>
          <a:ln>
            <a:solidFill>
              <a:srgbClr val="3B9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889A97-C98F-50DD-3596-5F5E560FF951}"/>
              </a:ext>
            </a:extLst>
          </p:cNvPr>
          <p:cNvSpPr/>
          <p:nvPr/>
        </p:nvSpPr>
        <p:spPr>
          <a:xfrm>
            <a:off x="4680854" y="1957260"/>
            <a:ext cx="2536371" cy="2481943"/>
          </a:xfrm>
          <a:prstGeom prst="ellipse">
            <a:avLst/>
          </a:prstGeom>
          <a:noFill/>
          <a:ln>
            <a:solidFill>
              <a:srgbClr val="3B9F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9A8CDBA-E046-3E97-6B57-F5138D732C1C}"/>
              </a:ext>
            </a:extLst>
          </p:cNvPr>
          <p:cNvSpPr/>
          <p:nvPr/>
        </p:nvSpPr>
        <p:spPr>
          <a:xfrm>
            <a:off x="2507333" y="674913"/>
            <a:ext cx="6868886" cy="5050972"/>
          </a:xfrm>
          <a:prstGeom prst="hex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5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A583A-D695-3DC7-B0B2-7BC78A08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7EB52F-F0F1-53C3-5902-320F0D6B5C70}"/>
              </a:ext>
            </a:extLst>
          </p:cNvPr>
          <p:cNvSpPr/>
          <p:nvPr/>
        </p:nvSpPr>
        <p:spPr>
          <a:xfrm>
            <a:off x="0" y="141515"/>
            <a:ext cx="5791200" cy="849086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CALCULATE FORMULA IN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8CCE4-7B83-2192-C3E7-027A03AB7347}"/>
              </a:ext>
            </a:extLst>
          </p:cNvPr>
          <p:cNvSpPr/>
          <p:nvPr/>
        </p:nvSpPr>
        <p:spPr>
          <a:xfrm>
            <a:off x="6400800" y="141515"/>
            <a:ext cx="5791200" cy="84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COUNROWS FORMULA IN 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1F403-9A97-7E04-6D95-A2824028DA7A}"/>
              </a:ext>
            </a:extLst>
          </p:cNvPr>
          <p:cNvSpPr txBox="1"/>
          <p:nvPr/>
        </p:nvSpPr>
        <p:spPr>
          <a:xfrm>
            <a:off x="0" y="1230085"/>
            <a:ext cx="5791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CALCULATE is a DAX function that modifies the filter context of a calculation and evaluates an expression or measure within that modified context.</a:t>
            </a:r>
          </a:p>
          <a:p>
            <a:endParaRPr lang="en-US" sz="2000" dirty="0"/>
          </a:p>
          <a:p>
            <a:r>
              <a:rPr lang="en-US" sz="2000" dirty="0"/>
              <a:t>Use Case: When you need to apply filters, change the context, or evaluate an expression under specific conditions (for example, summing values for a subset of data).</a:t>
            </a:r>
          </a:p>
          <a:p>
            <a:endParaRPr lang="en-US" sz="1400" dirty="0"/>
          </a:p>
          <a:p>
            <a:r>
              <a:rPr lang="en-US" sz="2000" dirty="0"/>
              <a:t>Used in Project :- </a:t>
            </a:r>
          </a:p>
          <a:p>
            <a:pPr marL="457200" indent="-457200">
              <a:buAutoNum type="arabicPeriod"/>
            </a:pPr>
            <a:r>
              <a:rPr lang="en-IN" sz="2000" dirty="0" err="1"/>
              <a:t>For_sales</a:t>
            </a:r>
            <a:r>
              <a:rPr lang="en-IN" sz="2000" dirty="0"/>
              <a:t> = CALCULATE([</a:t>
            </a:r>
            <a:r>
              <a:rPr lang="en-IN" sz="2000" dirty="0" err="1"/>
              <a:t>Total_properties</a:t>
            </a:r>
            <a:r>
              <a:rPr lang="en-IN" sz="2000" dirty="0"/>
              <a:t>],'Real Estate'[Status] = "for sale")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r>
              <a:rPr lang="en-IN" sz="2000" dirty="0"/>
              <a:t>2. </a:t>
            </a:r>
            <a:r>
              <a:rPr lang="en-IN" sz="2000" dirty="0" err="1"/>
              <a:t>Pending_Properties</a:t>
            </a:r>
            <a:r>
              <a:rPr lang="en-IN" sz="2000" dirty="0"/>
              <a:t> = CALCULATE([</a:t>
            </a:r>
            <a:r>
              <a:rPr lang="en-IN" sz="2000" dirty="0" err="1"/>
              <a:t>Total_properties</a:t>
            </a:r>
            <a:r>
              <a:rPr lang="en-IN" sz="2000" dirty="0"/>
              <a:t>],'Real Estate'[Status] = "pending")</a:t>
            </a:r>
          </a:p>
          <a:p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BE5560-8FDC-C9FB-DCA4-F7A11E99F4F1}"/>
              </a:ext>
            </a:extLst>
          </p:cNvPr>
          <p:cNvSpPr txBox="1"/>
          <p:nvPr/>
        </p:nvSpPr>
        <p:spPr>
          <a:xfrm>
            <a:off x="6400800" y="1197427"/>
            <a:ext cx="5791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COUNTROWS counts the number of rows in a table. </a:t>
            </a:r>
          </a:p>
          <a:p>
            <a:endParaRPr lang="en-US" sz="2000" dirty="0"/>
          </a:p>
          <a:p>
            <a:r>
              <a:rPr lang="en-US" sz="2000" dirty="0"/>
              <a:t>Use Case: When you want to count the total number of rows in a table or in a filtered table.</a:t>
            </a:r>
          </a:p>
          <a:p>
            <a:endParaRPr lang="en-US" sz="2000" dirty="0"/>
          </a:p>
          <a:p>
            <a:r>
              <a:rPr lang="en-US" sz="2000" dirty="0"/>
              <a:t>Used in Project : -</a:t>
            </a:r>
          </a:p>
          <a:p>
            <a:endParaRPr lang="en-US" sz="2000" dirty="0"/>
          </a:p>
          <a:p>
            <a:r>
              <a:rPr lang="en-US" sz="2000" dirty="0"/>
              <a:t>1. </a:t>
            </a:r>
            <a:r>
              <a:rPr lang="en-US" sz="2000" dirty="0" err="1"/>
              <a:t>Sold_Poperties</a:t>
            </a:r>
            <a:r>
              <a:rPr lang="en-US" sz="2000" dirty="0"/>
              <a:t> = CALCULATE(COUNTROWS('Real Estate'),'Real Estate'[Status]="sold")</a:t>
            </a:r>
          </a:p>
          <a:p>
            <a:endParaRPr lang="en-US" sz="2000" dirty="0"/>
          </a:p>
          <a:p>
            <a:r>
              <a:rPr lang="en-US" sz="2000" dirty="0"/>
              <a:t>2. </a:t>
            </a:r>
            <a:r>
              <a:rPr lang="en-US" sz="2000" dirty="0" err="1"/>
              <a:t>Total_properties</a:t>
            </a:r>
            <a:r>
              <a:rPr lang="en-US" sz="2000" dirty="0"/>
              <a:t> = COUNTROWS('Real Estate')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0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6A3E78-1774-50AD-44D9-C7C272E48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45010-4617-1A07-F328-6E4A21A50515}"/>
              </a:ext>
            </a:extLst>
          </p:cNvPr>
          <p:cNvSpPr/>
          <p:nvPr/>
        </p:nvSpPr>
        <p:spPr>
          <a:xfrm>
            <a:off x="0" y="141515"/>
            <a:ext cx="5791200" cy="849086"/>
          </a:xfrm>
          <a:prstGeom prst="rect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SUM FORMULA IN POWER 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83515-56AC-548E-174A-57439F5D6656}"/>
              </a:ext>
            </a:extLst>
          </p:cNvPr>
          <p:cNvSpPr/>
          <p:nvPr/>
        </p:nvSpPr>
        <p:spPr>
          <a:xfrm>
            <a:off x="6400800" y="141515"/>
            <a:ext cx="5791200" cy="849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DIVIDE FORMULA IN POWER BI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EFB39D-2B93-1FD6-108A-99C1313E719C}"/>
              </a:ext>
            </a:extLst>
          </p:cNvPr>
          <p:cNvSpPr txBox="1"/>
          <p:nvPr/>
        </p:nvSpPr>
        <p:spPr>
          <a:xfrm>
            <a:off x="0" y="1230085"/>
            <a:ext cx="579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SUM is a simple aggregation function that adds up all the values in a single column.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Use Case</a:t>
            </a:r>
            <a:r>
              <a:rPr lang="en-US" sz="2000" dirty="0"/>
              <a:t>: Use SUM when you want to sum up all the values in a numeric column without any complex row-by-row operations. </a:t>
            </a:r>
          </a:p>
          <a:p>
            <a:endParaRPr lang="en-US" sz="2000" dirty="0"/>
          </a:p>
          <a:p>
            <a:r>
              <a:rPr lang="en-US" sz="2000" b="1" dirty="0"/>
              <a:t>Used in Project</a:t>
            </a:r>
            <a:r>
              <a:rPr lang="en-US" sz="2000" dirty="0"/>
              <a:t>:- </a:t>
            </a:r>
          </a:p>
          <a:p>
            <a:endParaRPr lang="en-US" sz="2000" dirty="0"/>
          </a:p>
          <a:p>
            <a:r>
              <a:rPr lang="en-US" sz="2000" dirty="0" err="1"/>
              <a:t>Total_Price_pending_p</a:t>
            </a:r>
            <a:r>
              <a:rPr lang="en-US" sz="2000" dirty="0"/>
              <a:t> = CALCULATE(SUM('Real Estate'[Price]),'Real Estate'[Status] = "pending")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E3379-FAE7-BBE6-66F6-77DBE256E016}"/>
              </a:ext>
            </a:extLst>
          </p:cNvPr>
          <p:cNvSpPr txBox="1"/>
          <p:nvPr/>
        </p:nvSpPr>
        <p:spPr>
          <a:xfrm>
            <a:off x="6400800" y="1132114"/>
            <a:ext cx="5791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 DIVIDE is a DAX function that performs division between two numbers or expressions and handles division-by-zero errors by returning an alternate result.</a:t>
            </a:r>
          </a:p>
          <a:p>
            <a:endParaRPr lang="en-US" sz="2000" dirty="0"/>
          </a:p>
          <a:p>
            <a:r>
              <a:rPr lang="en-US" sz="2000" b="1" dirty="0"/>
              <a:t>Use Case</a:t>
            </a:r>
            <a:r>
              <a:rPr lang="en-US" sz="2000" dirty="0"/>
              <a:t>: Use DIVIDE when you want to perform division between two aggregated values or calculated expressions and want to safely handle cases where the denominator might be zero.</a:t>
            </a:r>
            <a:endParaRPr lang="en-IN" sz="2000" dirty="0"/>
          </a:p>
          <a:p>
            <a:endParaRPr lang="en-US" sz="2000" b="1" dirty="0"/>
          </a:p>
          <a:p>
            <a:r>
              <a:rPr lang="en-US" sz="2000" b="1" dirty="0"/>
              <a:t>Used in Project </a:t>
            </a:r>
            <a:r>
              <a:rPr lang="en-US" sz="2000" dirty="0"/>
              <a:t>:-</a:t>
            </a:r>
          </a:p>
          <a:p>
            <a:pPr marL="457200" indent="-457200">
              <a:buAutoNum type="arabicPeriod"/>
            </a:pPr>
            <a:r>
              <a:rPr lang="en-IN" sz="2000" dirty="0" err="1"/>
              <a:t>Pending_percentage</a:t>
            </a:r>
            <a:r>
              <a:rPr lang="en-IN" sz="2000" dirty="0"/>
              <a:t> = DIVIDE([</a:t>
            </a:r>
            <a:r>
              <a:rPr lang="en-IN" sz="2000" dirty="0" err="1"/>
              <a:t>Pending_Properties</a:t>
            </a:r>
            <a:r>
              <a:rPr lang="en-IN" sz="2000" dirty="0"/>
              <a:t>],[</a:t>
            </a:r>
            <a:r>
              <a:rPr lang="en-IN" sz="2000" dirty="0" err="1"/>
              <a:t>Total_properties</a:t>
            </a:r>
            <a:r>
              <a:rPr lang="en-IN" sz="2000" dirty="0"/>
              <a:t>])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 startAt="2"/>
            </a:pPr>
            <a:r>
              <a:rPr lang="en-US" sz="2000" dirty="0" err="1"/>
              <a:t>Percentage_for_Sales</a:t>
            </a:r>
            <a:r>
              <a:rPr lang="en-US" sz="2000" dirty="0"/>
              <a:t> = DIVIDE([</a:t>
            </a:r>
            <a:r>
              <a:rPr lang="en-US" sz="2000" dirty="0" err="1"/>
              <a:t>For_sales</a:t>
            </a:r>
            <a:r>
              <a:rPr lang="en-US" sz="2000" dirty="0"/>
              <a:t>],[</a:t>
            </a:r>
            <a:r>
              <a:rPr lang="en-US" sz="2000" dirty="0" err="1"/>
              <a:t>Total_properties</a:t>
            </a:r>
            <a:r>
              <a:rPr lang="en-US" sz="2000" dirty="0"/>
              <a:t>])</a:t>
            </a:r>
          </a:p>
          <a:p>
            <a:pPr marL="457200" indent="-457200">
              <a:buAutoNum type="arabicPeriod" startAt="2"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74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363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 Rathore</dc:creator>
  <cp:lastModifiedBy>Tarun Kumar Rathore</cp:lastModifiedBy>
  <cp:revision>1</cp:revision>
  <dcterms:created xsi:type="dcterms:W3CDTF">2025-09-15T12:04:11Z</dcterms:created>
  <dcterms:modified xsi:type="dcterms:W3CDTF">2025-09-15T12:33:03Z</dcterms:modified>
</cp:coreProperties>
</file>