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78" r:id="rId2"/>
    <p:sldId id="387" r:id="rId3"/>
    <p:sldId id="382" r:id="rId4"/>
    <p:sldId id="384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3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9" autoAdjust="0"/>
    <p:restoredTop sz="83771" autoAdjust="0"/>
  </p:normalViewPr>
  <p:slideViewPr>
    <p:cSldViewPr snapToGrid="0" snapToObjects="1">
      <p:cViewPr>
        <p:scale>
          <a:sx n="66" d="100"/>
          <a:sy n="66" d="100"/>
        </p:scale>
        <p:origin x="-1860" y="-7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3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4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="" xmlns:a16="http://schemas.microsoft.com/office/drawing/2014/main" id="{B6EC7246-D40E-A849-88BF-8FEAEB18D21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/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=""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7">
                <a:solidFill>
                  <a:srgbClr val="464F55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467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=""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=""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="" xmlns:a16="http://schemas.microsoft.com/office/drawing/2014/main" id="{79F78E7C-BD8A-B74C-8DDE-969A46B4B0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=""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="" xmlns:a16="http://schemas.microsoft.com/office/drawing/2014/main" id="{5A2FA8D5-369B-C44D-90BE-9F100D869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=""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=""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=""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=""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=""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=""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=""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=""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=""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=""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=""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 sz="3200">
                <a:solidFill>
                  <a:schemeClr val="bg1"/>
                </a:solidFill>
              </a:defRPr>
            </a:lvl2pPr>
            <a:lvl3pPr marL="914377" indent="0" algn="ctr">
              <a:buNone/>
              <a:defRPr sz="3200">
                <a:solidFill>
                  <a:schemeClr val="bg1"/>
                </a:solidFill>
              </a:defRPr>
            </a:lvl3pPr>
            <a:lvl4pPr marL="1371566" indent="0" algn="ctr">
              <a:buNone/>
              <a:defRPr sz="3200">
                <a:solidFill>
                  <a:schemeClr val="bg1"/>
                </a:solidFill>
              </a:defRPr>
            </a:lvl4pPr>
            <a:lvl5pPr marL="1828754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=""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=""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=""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="" xmlns:a16="http://schemas.microsoft.com/office/drawing/2014/main" id="{43338589-10ED-9C42-B552-9C7DF681C6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=""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=""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="" xmlns:a16="http://schemas.microsoft.com/office/drawing/2014/main" id="{0CD4AF8B-071D-174E-AE9D-8CAB9C065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=""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7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="" xmlns:a16="http://schemas.microsoft.com/office/drawing/2014/main" id="{99DC7CF7-5982-6749-B770-08C5172A39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=""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=""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=""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457189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46934" indent="-28574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2977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68171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33364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118" y="594425"/>
            <a:ext cx="6697655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SEP-787: Machine Learning – Classification Model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3" name="Subtitle Placeholder">
            <a:extLst>
              <a:ext uri="{FF2B5EF4-FFF2-40B4-BE49-F238E27FC236}">
                <a16:creationId xmlns="" xmlns:a16="http://schemas.microsoft.com/office/drawing/2014/main" id="{40A6380A-F0A0-D041-A01E-B58CAE53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8" y="1348505"/>
            <a:ext cx="6813768" cy="410886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Final Project 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b="1" i="1" dirty="0"/>
              <a:t>On </a:t>
            </a:r>
            <a:endParaRPr lang="en-US" dirty="0"/>
          </a:p>
          <a:p>
            <a:pPr algn="ctr"/>
            <a:r>
              <a:rPr lang="en-US" b="1" dirty="0"/>
              <a:t>IBM HR Analytics Employee Attrition &amp; </a:t>
            </a:r>
            <a:r>
              <a:rPr lang="en-US" b="1" dirty="0" smtClean="0"/>
              <a:t>Performance</a:t>
            </a:r>
          </a:p>
          <a:p>
            <a:pPr algn="ctr"/>
            <a:endParaRPr lang="en-US" dirty="0"/>
          </a:p>
          <a:p>
            <a:pPr algn="ctr"/>
            <a:r>
              <a:rPr lang="en-US" b="1" i="1" dirty="0"/>
              <a:t>By </a:t>
            </a:r>
            <a:endParaRPr lang="en-US" b="1" i="1" dirty="0" smtClean="0"/>
          </a:p>
          <a:p>
            <a:pPr algn="ctr"/>
            <a:endParaRPr lang="en-US" b="1" i="1" dirty="0" smtClean="0"/>
          </a:p>
          <a:p>
            <a:pPr algn="ctr"/>
            <a:r>
              <a:rPr lang="en-US" b="1" dirty="0" smtClean="0"/>
              <a:t>Abhishek </a:t>
            </a:r>
            <a:r>
              <a:rPr lang="en-US" b="1" dirty="0"/>
              <a:t>Gambhir (400546232)</a:t>
            </a:r>
            <a:endParaRPr lang="en-US" dirty="0"/>
          </a:p>
          <a:p>
            <a:pPr algn="ctr"/>
            <a:r>
              <a:rPr lang="en-US" b="1" dirty="0" err="1"/>
              <a:t>Snigdha</a:t>
            </a:r>
            <a:r>
              <a:rPr lang="en-US" b="1" dirty="0"/>
              <a:t> Pandey (400547068)</a:t>
            </a:r>
            <a:endParaRPr lang="en-US" dirty="0"/>
          </a:p>
        </p:txBody>
      </p:sp>
      <p:pic>
        <p:nvPicPr>
          <p:cNvPr id="1026" name="Picture 2" descr="employee-churn.png (1920×10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3889829"/>
            <a:ext cx="2786744" cy="1567543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1125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riblet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Data Cleaning and Feature Engineering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2" y="1132544"/>
            <a:ext cx="835093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Integrity:</a:t>
            </a:r>
            <a:r>
              <a:rPr lang="en-US" dirty="0"/>
              <a:t> Confirmed no missing values or duplicates, ensuring data quality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Outlier </a:t>
            </a:r>
            <a:r>
              <a:rPr lang="en-US" b="1" dirty="0"/>
              <a:t>Analysis:</a:t>
            </a:r>
            <a:r>
              <a:rPr lang="en-US" dirty="0"/>
              <a:t> Used the IQR method to identify outliers, followed by correlation analysis to validate them. Decided to retain extreme values as valid scenarios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Feature </a:t>
            </a:r>
            <a:r>
              <a:rPr lang="en-US" b="1" dirty="0"/>
              <a:t>Engineering</a:t>
            </a:r>
            <a:r>
              <a:rPr lang="en-US" b="1" dirty="0" smtClean="0"/>
              <a:t>:</a:t>
            </a:r>
            <a:r>
              <a:rPr lang="en-US" dirty="0" smtClean="0"/>
              <a:t> Addressed </a:t>
            </a:r>
            <a:r>
              <a:rPr lang="en-US" dirty="0"/>
              <a:t>multicollinearity by removing '</a:t>
            </a:r>
            <a:r>
              <a:rPr lang="en-US" dirty="0" err="1"/>
              <a:t>MonthlyIncome</a:t>
            </a:r>
            <a:r>
              <a:rPr lang="en-US" dirty="0"/>
              <a:t>' and certain 'Years' related features</a:t>
            </a:r>
            <a:r>
              <a:rPr lang="en-US" dirty="0" smtClean="0"/>
              <a:t>. Applied </a:t>
            </a:r>
            <a:r>
              <a:rPr lang="en-US" dirty="0"/>
              <a:t>label encoding to transform categorical variables for model compatibility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Class </a:t>
            </a:r>
            <a:r>
              <a:rPr lang="en-US" b="1" dirty="0"/>
              <a:t>Imbalance </a:t>
            </a:r>
            <a:r>
              <a:rPr lang="en-US" b="1" dirty="0" smtClean="0"/>
              <a:t>Solution:</a:t>
            </a:r>
            <a:r>
              <a:rPr lang="en-US" dirty="0" smtClean="0"/>
              <a:t> Identified </a:t>
            </a:r>
            <a:r>
              <a:rPr lang="en-US" dirty="0"/>
              <a:t>a significant imbalance in the 'Attrition' variable</a:t>
            </a:r>
            <a:r>
              <a:rPr lang="en-US" dirty="0" smtClean="0"/>
              <a:t>. Applied </a:t>
            </a:r>
            <a:r>
              <a:rPr lang="en-US" dirty="0"/>
              <a:t>SMOTE to achieve a balanced class distribution, enhancing model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1551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50739"/>
              </p:ext>
            </p:extLst>
          </p:nvPr>
        </p:nvGraphicFramePr>
        <p:xfrm>
          <a:off x="200894" y="769686"/>
          <a:ext cx="8722996" cy="567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220"/>
                <a:gridCol w="2938288"/>
                <a:gridCol w="2164739"/>
                <a:gridCol w="2180749"/>
              </a:tblGrid>
              <a:tr h="322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Model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Initial Parameter Grid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Best Parameter Selected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Top 5 Features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1088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[50, 80, 100, </a:t>
                      </a:r>
                      <a:r>
                        <a:rPr lang="en-CA" sz="1100" kern="100" dirty="0" smtClean="0">
                          <a:effectLst/>
                        </a:rPr>
                        <a:t>200]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[3, 5, 10, 15, 20, </a:t>
                      </a:r>
                      <a:r>
                        <a:rPr lang="en-CA" sz="1100" kern="100" dirty="0" smtClean="0">
                          <a:effectLst/>
                        </a:rPr>
                        <a:t>30]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min_samples_split</a:t>
                      </a:r>
                      <a:r>
                        <a:rPr lang="en-CA" sz="1100" kern="100" dirty="0">
                          <a:effectLst/>
                        </a:rPr>
                        <a:t>: [3, 5, </a:t>
                      </a:r>
                      <a:r>
                        <a:rPr lang="en-CA" sz="1100" kern="100" dirty="0" smtClean="0">
                          <a:effectLst/>
                        </a:rPr>
                        <a:t>8]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min_samples_leaf</a:t>
                      </a:r>
                      <a:r>
                        <a:rPr lang="en-CA" sz="1100" kern="100" dirty="0">
                          <a:effectLst/>
                        </a:rPr>
                        <a:t>: [1, 2, 3, 5, 10]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50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20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min_samples_split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min_samples_leaf</a:t>
                      </a:r>
                      <a:r>
                        <a:rPr lang="en-CA" sz="1100" kern="100" dirty="0">
                          <a:effectLst/>
                        </a:rPr>
                        <a:t>: 1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StockOptionLevel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OverTime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MaritalStatus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JobInvolvement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78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Gradient Boosting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[50, 80, 100, 200</a:t>
                      </a:r>
                      <a:r>
                        <a:rPr lang="en-CA" sz="1100" kern="100" dirty="0" smtClean="0">
                          <a:effectLst/>
                        </a:rPr>
                        <a:t>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[0.01, 0.05, </a:t>
                      </a:r>
                      <a:r>
                        <a:rPr lang="en-CA" sz="1100" kern="100" dirty="0" smtClean="0">
                          <a:effectLst/>
                        </a:rPr>
                        <a:t>0.1]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[3, 5, 10, 15, 20, 30]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200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0.1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10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StockOptionLevel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OverTime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MaritalStatus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EmployeeNumber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78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LightGBM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num_leaves</a:t>
                      </a:r>
                      <a:r>
                        <a:rPr lang="en-CA" sz="1100" kern="100" dirty="0">
                          <a:effectLst/>
                        </a:rPr>
                        <a:t>: [31, </a:t>
                      </a:r>
                      <a:r>
                        <a:rPr lang="en-CA" sz="1100" kern="100" dirty="0" smtClean="0">
                          <a:effectLst/>
                        </a:rPr>
                        <a:t>50]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[0.01, 0.05, </a:t>
                      </a:r>
                      <a:r>
                        <a:rPr lang="en-CA" sz="1100" kern="100" dirty="0" smtClean="0">
                          <a:effectLst/>
                        </a:rPr>
                        <a:t>0.1]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[50, 80, 100, 200]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num_leaves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31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0.05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100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JobSatisfaction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Age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EnvironmentSatisfaction</a:t>
                      </a: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DistanceFromHome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NumCompaniesWorked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78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XGBoost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[50, 80, 100, 200</a:t>
                      </a:r>
                      <a:r>
                        <a:rPr lang="en-CA" sz="1100" kern="100" dirty="0" smtClean="0">
                          <a:effectLst/>
                        </a:rPr>
                        <a:t>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[0.01, 0.05, 0.1</a:t>
                      </a:r>
                      <a:r>
                        <a:rPr lang="en-CA" sz="1100" kern="100" dirty="0" smtClean="0">
                          <a:effectLst/>
                        </a:rPr>
                        <a:t>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[3, 5, 10, 15, 20, 30]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n_estimators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50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learning_rate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0.1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max_depth</a:t>
                      </a:r>
                      <a:r>
                        <a:rPr lang="en-CA" sz="1100" kern="100" dirty="0">
                          <a:effectLst/>
                        </a:rPr>
                        <a:t>: 10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StockOptionLevel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OverTime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MaritalStatus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>
                          <a:effectLst/>
                        </a:rPr>
                        <a:t>Department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78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C: [0.001, 0.01, 0.1, 1, 10, </a:t>
                      </a:r>
                      <a:r>
                        <a:rPr lang="en-CA" sz="1100" kern="100" dirty="0" smtClean="0">
                          <a:effectLst/>
                        </a:rPr>
                        <a:t>100]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penalty</a:t>
                      </a:r>
                      <a:r>
                        <a:rPr lang="en-CA" sz="1100" kern="100" dirty="0">
                          <a:effectLst/>
                        </a:rPr>
                        <a:t>: ['l1', 'l2']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C: </a:t>
                      </a:r>
                      <a:r>
                        <a:rPr lang="en-CA" sz="1100" kern="100" dirty="0" smtClean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penalty</a:t>
                      </a:r>
                      <a:r>
                        <a:rPr lang="en-CA" sz="1100" kern="100" dirty="0">
                          <a:effectLst/>
                        </a:rPr>
                        <a:t>: l2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StockOptionLevel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OverTime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MaritalStatus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>
                          <a:effectLst/>
                        </a:rPr>
                        <a:t>Department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  <a:tr h="782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SVM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svm_C</a:t>
                      </a:r>
                      <a:r>
                        <a:rPr lang="en-CA" sz="1100" kern="100" dirty="0">
                          <a:effectLst/>
                        </a:rPr>
                        <a:t>: [0.1, 1, </a:t>
                      </a:r>
                      <a:r>
                        <a:rPr lang="en-CA" sz="1100" kern="100" dirty="0" smtClean="0">
                          <a:effectLst/>
                        </a:rPr>
                        <a:t>10]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svm_kernel</a:t>
                      </a:r>
                      <a:r>
                        <a:rPr lang="en-CA" sz="1100" kern="100" dirty="0">
                          <a:effectLst/>
                        </a:rPr>
                        <a:t>: ['linear', '</a:t>
                      </a:r>
                      <a:r>
                        <a:rPr lang="en-CA" sz="1100" kern="100" dirty="0" err="1">
                          <a:effectLst/>
                        </a:rPr>
                        <a:t>rbf</a:t>
                      </a:r>
                      <a:r>
                        <a:rPr lang="en-CA" sz="1100" kern="100" dirty="0" smtClean="0">
                          <a:effectLst/>
                        </a:rPr>
                        <a:t>']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svm_gamma</a:t>
                      </a:r>
                      <a:r>
                        <a:rPr lang="en-CA" sz="1100" kern="100" dirty="0">
                          <a:effectLst/>
                        </a:rPr>
                        <a:t>: ['scale', 'auto']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>
                          <a:effectLst/>
                        </a:rPr>
                        <a:t>svm_C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smtClean="0">
                          <a:effectLst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>
                          <a:effectLst/>
                        </a:rPr>
                        <a:t>svm_kernel</a:t>
                      </a:r>
                      <a:r>
                        <a:rPr lang="en-CA" sz="1100" kern="100" dirty="0">
                          <a:effectLst/>
                        </a:rPr>
                        <a:t>: </a:t>
                      </a:r>
                      <a:r>
                        <a:rPr lang="en-CA" sz="1100" kern="100" dirty="0" err="1" smtClean="0">
                          <a:effectLst/>
                        </a:rPr>
                        <a:t>rbf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svm_gamma</a:t>
                      </a:r>
                      <a:r>
                        <a:rPr lang="en-CA" sz="1100" kern="100" dirty="0">
                          <a:effectLst/>
                        </a:rPr>
                        <a:t>: scale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Department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OverTime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RelationshipSatisfaction</a:t>
                      </a:r>
                      <a:r>
                        <a:rPr lang="en-CA" sz="1100" kern="100" dirty="0" smtClean="0">
                          <a:effectLst/>
                        </a:rPr>
                        <a:t> </a:t>
                      </a:r>
                      <a:r>
                        <a:rPr lang="en-CA" sz="1100" kern="100" dirty="0" err="1" smtClean="0">
                          <a:effectLst/>
                        </a:rPr>
                        <a:t>WorkLifeBalance</a:t>
                      </a:r>
                      <a:endParaRPr lang="en-CA" sz="110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 err="1" smtClean="0">
                          <a:effectLst/>
                        </a:rPr>
                        <a:t>JobInvolvement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80" marR="7480" marT="7480" marB="7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032" y="822236"/>
            <a:ext cx="38731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Random Forest:</a:t>
            </a:r>
            <a:r>
              <a:rPr lang="en-US" sz="1600" dirty="0"/>
              <a:t> Best for </a:t>
            </a:r>
            <a:r>
              <a:rPr lang="en-US" sz="1600" dirty="0" smtClean="0"/>
              <a:t>Recall.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Accuracy</a:t>
            </a:r>
            <a:r>
              <a:rPr lang="en-US" sz="1600" dirty="0"/>
              <a:t>: 87.42%, Recall: </a:t>
            </a:r>
            <a:r>
              <a:rPr lang="en-US" sz="1600" dirty="0" smtClean="0"/>
              <a:t>97.65%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Ideal </a:t>
            </a:r>
            <a:r>
              <a:rPr lang="en-US" sz="1600" dirty="0"/>
              <a:t>for identifying potential attrition.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66789" y="1683658"/>
            <a:ext cx="4923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/>
              <a:t>2.  Gradient </a:t>
            </a:r>
            <a:r>
              <a:rPr lang="en-US" sz="1600" b="1" dirty="0"/>
              <a:t>Boosting:</a:t>
            </a:r>
            <a:r>
              <a:rPr lang="en-US" sz="1600" dirty="0"/>
              <a:t> Balanced Performance.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Accuracy: 86.39%, Recall: 96.08%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Good balance between precision and recall.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1438" y="2579193"/>
            <a:ext cx="46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 startAt="3"/>
            </a:pPr>
            <a:r>
              <a:rPr lang="en-US" sz="1600" b="1" dirty="0" err="1" smtClean="0"/>
              <a:t>LightGBM</a:t>
            </a:r>
            <a:r>
              <a:rPr lang="en-US" sz="1600" b="1" dirty="0"/>
              <a:t>:</a:t>
            </a:r>
            <a:r>
              <a:rPr lang="en-US" sz="1600" dirty="0"/>
              <a:t> Superior in Class Differentiation 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Accuracy</a:t>
            </a:r>
            <a:r>
              <a:rPr lang="en-US" sz="1600" dirty="0"/>
              <a:t>: 86.73%, ROC AUC: </a:t>
            </a:r>
            <a:r>
              <a:rPr lang="en-US" sz="1600" dirty="0" smtClean="0"/>
              <a:t>61.95%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Effective </a:t>
            </a:r>
            <a:r>
              <a:rPr lang="en-US" sz="1600" dirty="0"/>
              <a:t>for class distinction.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0627" y="3471807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en-US" sz="1600" b="1" dirty="0" err="1" smtClean="0"/>
              <a:t>XGBoost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smtClean="0"/>
              <a:t>Precision-Focused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Accuracy: 86.39%, Precision: </a:t>
            </a:r>
            <a:r>
              <a:rPr lang="en-US" sz="1600" dirty="0" smtClean="0"/>
              <a:t>89.67%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Suitable </a:t>
            </a:r>
            <a:r>
              <a:rPr lang="en-US" sz="1600" dirty="0"/>
              <a:t>for precise attrition prediction.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271" y="4451526"/>
            <a:ext cx="4187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 smtClean="0"/>
              <a:t>5. Logistic </a:t>
            </a:r>
            <a:r>
              <a:rPr lang="en-US" sz="1600" b="1" dirty="0"/>
              <a:t>Regression:</a:t>
            </a:r>
            <a:r>
              <a:rPr lang="en-US" sz="1600" dirty="0"/>
              <a:t> ROC AUC Leader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Accuracy</a:t>
            </a:r>
            <a:r>
              <a:rPr lang="en-US" sz="1600" dirty="0"/>
              <a:t>: 74.83%, ROC AUC: </a:t>
            </a:r>
            <a:r>
              <a:rPr lang="en-US" sz="1600" dirty="0" smtClean="0"/>
              <a:t>72.46%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Valuable </a:t>
            </a:r>
            <a:r>
              <a:rPr lang="en-US" sz="1600" dirty="0"/>
              <a:t>for class differentiation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771" y="5338998"/>
            <a:ext cx="3953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/>
              <a:t>6. SVM:</a:t>
            </a:r>
            <a:r>
              <a:rPr lang="en-US" sz="1600" dirty="0"/>
              <a:t> High Precision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Accuracy</a:t>
            </a:r>
            <a:r>
              <a:rPr lang="en-US" sz="1600" dirty="0"/>
              <a:t>: 87.42%, Precision: 90.07</a:t>
            </a:r>
            <a:r>
              <a:rPr lang="en-US" sz="1600" dirty="0" smtClean="0"/>
              <a:t>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Preferred </a:t>
            </a:r>
            <a:r>
              <a:rPr lang="en-US" sz="1600" dirty="0"/>
              <a:t>for accurate predictions.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61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2" y="1132544"/>
            <a:ext cx="8525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Essential for Proactive </a:t>
            </a:r>
            <a:r>
              <a:rPr lang="en-US" b="1" dirty="0" smtClean="0"/>
              <a:t>HR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High </a:t>
            </a:r>
            <a:r>
              <a:rPr lang="en-US" dirty="0"/>
              <a:t>recall models like Random Forest effectively identify real attrition cases, crucial for timely HR interventions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Strategic </a:t>
            </a:r>
            <a:r>
              <a:rPr lang="en-US" b="1" dirty="0"/>
              <a:t>Benefits</a:t>
            </a:r>
            <a:r>
              <a:rPr lang="en-US" b="1" dirty="0" smtClean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Facilitates </a:t>
            </a:r>
            <a:r>
              <a:rPr lang="en-US" dirty="0"/>
              <a:t>early retention strategies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Aids </a:t>
            </a:r>
            <a:r>
              <a:rPr lang="en-US" dirty="0"/>
              <a:t>in workforce planning and stability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Random </a:t>
            </a:r>
            <a:r>
              <a:rPr lang="en-US" b="1" dirty="0"/>
              <a:t>Forest Advantage</a:t>
            </a:r>
            <a:r>
              <a:rPr lang="en-US" b="1" dirty="0" smtClean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Stands </a:t>
            </a:r>
            <a:r>
              <a:rPr lang="en-US" dirty="0"/>
              <a:t>out with the highest recall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Empowers </a:t>
            </a:r>
            <a:r>
              <a:rPr lang="en-US" dirty="0"/>
              <a:t>employers to preemptively address </a:t>
            </a:r>
            <a:r>
              <a:rPr lang="en-US" dirty="0" smtClean="0"/>
              <a:t>turnover.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b="1" dirty="0" smtClean="0"/>
              <a:t>Key </a:t>
            </a:r>
            <a:r>
              <a:rPr lang="en-US" b="1" dirty="0"/>
              <a:t>Takeaway</a:t>
            </a:r>
            <a:r>
              <a:rPr lang="en-US" b="1" dirty="0" smtClean="0"/>
              <a:t>:</a:t>
            </a:r>
            <a:r>
              <a:rPr lang="en-US" dirty="0" smtClean="0"/>
              <a:t> Random </a:t>
            </a:r>
            <a:r>
              <a:rPr lang="en-US" dirty="0"/>
              <a:t>Forest's high recall is invaluable in HR's proactive management of employee attrition.</a:t>
            </a:r>
          </a:p>
        </p:txBody>
      </p:sp>
    </p:spTree>
    <p:extLst>
      <p:ext uri="{BB962C8B-B14F-4D97-AF65-F5344CB8AC3E}">
        <p14:creationId xmlns:p14="http://schemas.microsoft.com/office/powerpoint/2010/main" val="42214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students stitting on lawn on McMaster Campus during a fall day with leaves changing colour">
            <a:extLst>
              <a:ext uri="{FF2B5EF4-FFF2-40B4-BE49-F238E27FC236}">
                <a16:creationId xmlns="" xmlns:a16="http://schemas.microsoft.com/office/drawing/2014/main" id="{781CBC6C-DADB-B24B-A836-0278C7A74A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22C54F-ED68-F342-8919-98B90873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168" y="487170"/>
            <a:ext cx="5430950" cy="27537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Thank You! </a:t>
            </a:r>
            <a:r>
              <a:rPr lang="en-US" sz="36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966A7C92-F401-FB45-AEC7-220E44D2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327692"/>
            <a:ext cx="8781051" cy="655383"/>
          </a:xfrm>
        </p:spPr>
        <p:txBody>
          <a:bodyPr/>
          <a:lstStyle/>
          <a:p>
            <a:r>
              <a:rPr lang="en-US" dirty="0"/>
              <a:t>Tackling the Challenge of Employee Attrition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1516490-9B39-2C4C-8687-F7EDEC1B9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="" xmlns:a16="http://schemas.microsoft.com/office/drawing/2014/main" id="{7FECEB32-002C-704B-95D9-F304E6D4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3457" y="1200151"/>
            <a:ext cx="7086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Financial Costs: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attrition leads to increased expenditures in recruitment, training, and onboarding new staff. The loss of productivity during the transition period can also have substantial financial implications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Skills and Knowledge: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Departing employees take with them valuable skills and institutional knowledge, potentially leaving gaps in the organization's expertise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Morale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Culture: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turnover can impact the morale of remaining employees, leading to a decrease in overall job satisfaction and potentially triggering a cycle of further attrition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Disruption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Frequent changes in personnel can disrupt operations, affecting project continuity and the quality of services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4C347C6B-3BB4-6443-8102-A95F8E7D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200028"/>
            <a:ext cx="8781051" cy="655383"/>
          </a:xfrm>
        </p:spPr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84F7DF7-787F-E64A-BB23-8868F4D76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="" xmlns:a16="http://schemas.microsoft.com/office/drawing/2014/main" id="{4BE65BA0-C729-B349-AFC3-E39BBF57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7" y="1371601"/>
            <a:ext cx="815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 an advanced predictive model to accurately forecast potential employee attrition.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87" y="2636401"/>
            <a:ext cx="7900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Enabling Proactive HR Interventions: By predicting attrition risks, HR can implement targeted strategies to improve employee retention, plan workforce requirements, and maintain a stable and experienced workforce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Data-Driven </a:t>
            </a:r>
            <a:r>
              <a:rPr lang="en-US" dirty="0"/>
              <a:t>Decision Making: Utilize HR analytics to inform strategic decisions, enhancing the effectiveness of human resource </a:t>
            </a:r>
            <a:r>
              <a:rPr lang="en-US" dirty="0" smtClean="0"/>
              <a:t>management significance.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6" y="171451"/>
            <a:ext cx="8781051" cy="655383"/>
          </a:xfrm>
        </p:spPr>
        <p:txBody>
          <a:bodyPr/>
          <a:lstStyle/>
          <a:p>
            <a:pPr marL="342900" indent="-342900"/>
            <a:r>
              <a:rPr lang="en-US" b="1" dirty="0"/>
              <a:t>Dataset Description</a:t>
            </a:r>
            <a:r>
              <a:rPr lang="en-US" dirty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769" y="1300161"/>
            <a:ext cx="8457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Source</a:t>
            </a:r>
            <a:r>
              <a:rPr lang="en-US" b="1" dirty="0"/>
              <a:t>: </a:t>
            </a:r>
            <a:r>
              <a:rPr lang="en-US" dirty="0"/>
              <a:t>The dataset is sourced from Kaggle, a popular platform for data science and machine learning projects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Composition</a:t>
            </a:r>
            <a:r>
              <a:rPr lang="en-US" b="1" dirty="0"/>
              <a:t>:</a:t>
            </a:r>
            <a:r>
              <a:rPr lang="en-US" dirty="0"/>
              <a:t> Comprising 1470 individual employee records, the dataset provides a comprehensive look into various aspects of the workforce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Structure</a:t>
            </a:r>
            <a:r>
              <a:rPr lang="en-US" b="1" dirty="0"/>
              <a:t>:</a:t>
            </a:r>
            <a:r>
              <a:rPr lang="en-US" dirty="0"/>
              <a:t> The dataset is organized across 35 columns, each representing different attributes related to employee demographics, job characteristics, and workplace </a:t>
            </a:r>
            <a:r>
              <a:rPr lang="en-US" dirty="0" smtClean="0"/>
              <a:t>environment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Target </a:t>
            </a:r>
            <a:r>
              <a:rPr lang="en-US" b="1" dirty="0" smtClean="0"/>
              <a:t>Variable 'Attrition</a:t>
            </a:r>
            <a:r>
              <a:rPr lang="en-US" b="1" dirty="0"/>
              <a:t>' (Yes/No):</a:t>
            </a:r>
            <a:r>
              <a:rPr lang="en-US" dirty="0"/>
              <a:t> The primary variable of interest, indicating whether an employee has left the company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Yes</a:t>
            </a:r>
            <a:r>
              <a:rPr lang="en-US" b="1" dirty="0"/>
              <a:t>: </a:t>
            </a:r>
            <a:r>
              <a:rPr lang="en-US" dirty="0"/>
              <a:t>Represents employees who have left the organization</a:t>
            </a:r>
            <a:r>
              <a:rPr lang="en-US" dirty="0" smtClean="0"/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No</a:t>
            </a:r>
            <a:r>
              <a:rPr lang="en-US" b="1" dirty="0"/>
              <a:t>: </a:t>
            </a:r>
            <a:r>
              <a:rPr lang="en-US" dirty="0"/>
              <a:t>Represents employees who are currently part of the organization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Focus </a:t>
            </a:r>
            <a:r>
              <a:rPr lang="en-US" b="1" dirty="0"/>
              <a:t>of Prediction: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goal is to predict the likelihood of each employee's attrition, which is pivotal for proactive HR interventions and strategic planning.</a:t>
            </a:r>
          </a:p>
        </p:txBody>
      </p:sp>
    </p:spTree>
    <p:extLst>
      <p:ext uri="{BB962C8B-B14F-4D97-AF65-F5344CB8AC3E}">
        <p14:creationId xmlns:p14="http://schemas.microsoft.com/office/powerpoint/2010/main" val="6714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3" y="1228725"/>
            <a:ext cx="831532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Attrition </a:t>
            </a:r>
            <a:r>
              <a:rPr lang="en-US" b="1" dirty="0"/>
              <a:t>by Department:</a:t>
            </a:r>
            <a:r>
              <a:rPr lang="en-US" dirty="0"/>
              <a:t> Visualized department-wise attrition, revealing some departments facing significantly higher turnover than others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428876"/>
            <a:ext cx="8315324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3" y="1228725"/>
            <a:ext cx="831532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Age vs. Attrition:</a:t>
            </a:r>
            <a:r>
              <a:rPr lang="en-US" dirty="0"/>
              <a:t> Charted age against attrition, noting a trend where certain age groups showed a propensity for higher attrition rates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433171"/>
            <a:ext cx="8315325" cy="3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3" y="1228725"/>
            <a:ext cx="831532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Role-Specific Turnover:</a:t>
            </a:r>
            <a:r>
              <a:rPr lang="en-US" dirty="0"/>
              <a:t> Analyzed attrition in different job roles, identifying specific roles that experience higher turnover, suggesting potential areas for HR focus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2516257"/>
            <a:ext cx="8315325" cy="35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3" y="769687"/>
            <a:ext cx="30822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Correlation </a:t>
            </a:r>
            <a:r>
              <a:rPr lang="en-US" b="1" dirty="0" err="1"/>
              <a:t>Heatmap</a:t>
            </a:r>
            <a:r>
              <a:rPr lang="en-US" b="1" dirty="0"/>
              <a:t>:</a:t>
            </a:r>
            <a:r>
              <a:rPr lang="en-US" dirty="0"/>
              <a:t> A correlation </a:t>
            </a:r>
            <a:r>
              <a:rPr lang="en-US" dirty="0" err="1"/>
              <a:t>heatmap</a:t>
            </a:r>
            <a:r>
              <a:rPr lang="en-US" dirty="0"/>
              <a:t> was used to visually represent the relationships between different variables. This helped to identify which factors were most strongly associated with attrition, revealing key areas for further analysis and intervention.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57" y="769687"/>
            <a:ext cx="5571088" cy="50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="" xmlns:a16="http://schemas.microsoft.com/office/drawing/2014/main" id="{33E230D8-EB47-0C4E-B187-D764CA3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14304"/>
            <a:ext cx="8781051" cy="655383"/>
          </a:xfrm>
        </p:spPr>
        <p:txBody>
          <a:bodyPr/>
          <a:lstStyle/>
          <a:p>
            <a:r>
              <a:rPr lang="en-US" dirty="0"/>
              <a:t>Data Cleaning and Feature Engineering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7A0467A-C545-3645-B791-382A7F63D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">
            <a:extLst>
              <a:ext uri="{FF2B5EF4-FFF2-40B4-BE49-F238E27FC236}">
                <a16:creationId xmlns="" xmlns:a16="http://schemas.microsoft.com/office/drawing/2014/main" id="{FC2D7F95-4FF6-6B4B-BE2D-A203953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17, 2023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612" y="1132544"/>
            <a:ext cx="835093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Integrity:</a:t>
            </a:r>
            <a:r>
              <a:rPr lang="en-US" dirty="0"/>
              <a:t> Confirmed no missing values or duplicates, ensuring data quality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Outlier </a:t>
            </a:r>
            <a:r>
              <a:rPr lang="en-US" b="1" dirty="0"/>
              <a:t>Analysis:</a:t>
            </a:r>
            <a:r>
              <a:rPr lang="en-US" dirty="0"/>
              <a:t> Used the IQR method to identify outliers, followed by correlation analysis to validate them. Decided to retain extreme values as valid scenarios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Feature </a:t>
            </a:r>
            <a:r>
              <a:rPr lang="en-US" b="1" dirty="0"/>
              <a:t>Engineering</a:t>
            </a:r>
            <a:r>
              <a:rPr lang="en-US" b="1" dirty="0" smtClean="0"/>
              <a:t>:</a:t>
            </a:r>
            <a:r>
              <a:rPr lang="en-US" dirty="0" smtClean="0"/>
              <a:t> Addressed </a:t>
            </a:r>
            <a:r>
              <a:rPr lang="en-US" dirty="0"/>
              <a:t>multicollinearity by removing '</a:t>
            </a:r>
            <a:r>
              <a:rPr lang="en-US" dirty="0" err="1"/>
              <a:t>MonthlyIncome</a:t>
            </a:r>
            <a:r>
              <a:rPr lang="en-US" dirty="0"/>
              <a:t>' and certain 'Years' related features</a:t>
            </a:r>
            <a:r>
              <a:rPr lang="en-US" dirty="0" smtClean="0"/>
              <a:t>. Applied </a:t>
            </a:r>
            <a:r>
              <a:rPr lang="en-US" dirty="0"/>
              <a:t>label encoding to transform categorical variables for model compatibility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Class </a:t>
            </a:r>
            <a:r>
              <a:rPr lang="en-US" b="1" dirty="0"/>
              <a:t>Imbalance </a:t>
            </a:r>
            <a:r>
              <a:rPr lang="en-US" b="1" dirty="0" smtClean="0"/>
              <a:t>Solution:</a:t>
            </a:r>
            <a:r>
              <a:rPr lang="en-US" dirty="0" smtClean="0"/>
              <a:t> Identified </a:t>
            </a:r>
            <a:r>
              <a:rPr lang="en-US" dirty="0"/>
              <a:t>a significant imbalance in the 'Attrition' variable</a:t>
            </a:r>
            <a:r>
              <a:rPr lang="en-US" dirty="0" smtClean="0"/>
              <a:t>. Applied </a:t>
            </a:r>
            <a:r>
              <a:rPr lang="en-US" dirty="0"/>
              <a:t>SMOTE to achieve a balanced class distribution, enhancing model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9059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23831</TotalTime>
  <Words>1233</Words>
  <Application>Microsoft Office PowerPoint</Application>
  <PresentationFormat>On-screen Show (4:3)</PresentationFormat>
  <Paragraphs>196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McMaster Brighter World Theme</vt:lpstr>
      <vt:lpstr>SEP-787: Machine Learning – Classification Model </vt:lpstr>
      <vt:lpstr>Tackling the Challenge of Employee Attrition</vt:lpstr>
      <vt:lpstr>Objective</vt:lpstr>
      <vt:lpstr>Dataset Description </vt:lpstr>
      <vt:lpstr>Exploratory Data Analysis (EDA)</vt:lpstr>
      <vt:lpstr>Exploratory Data Analysis (EDA)</vt:lpstr>
      <vt:lpstr>Exploratory Data Analysis (EDA)</vt:lpstr>
      <vt:lpstr>Exploratory Data Analysis (EDA)</vt:lpstr>
      <vt:lpstr>Data Cleaning and Feature Engineering</vt:lpstr>
      <vt:lpstr>Data Cleaning and Feature Engineering</vt:lpstr>
      <vt:lpstr>Model Selection</vt:lpstr>
      <vt:lpstr>Results</vt:lpstr>
      <vt:lpstr>Conclusion</vt:lpstr>
      <vt:lpstr>Thank You! </vt:lpstr>
    </vt:vector>
  </TitlesOfParts>
  <Company>Ariad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MAX</cp:lastModifiedBy>
  <cp:revision>162</cp:revision>
  <cp:lastPrinted>2017-06-06T20:04:49Z</cp:lastPrinted>
  <dcterms:created xsi:type="dcterms:W3CDTF">2017-04-21T15:41:45Z</dcterms:created>
  <dcterms:modified xsi:type="dcterms:W3CDTF">2023-12-17T07:46:07Z</dcterms:modified>
</cp:coreProperties>
</file>