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5" r:id="rId6"/>
    <p:sldId id="266"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1FF4-451E-3AE1-D26C-2FD657AE12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18B5FB-E27D-8332-2831-F9799C61AC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F088C6-8E1A-F6CD-0F55-62E0D20B027D}"/>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D1EA54A4-1A3B-FDE9-BCF4-A980069E1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0C3DD-E3B7-6211-1832-6E928DF068F9}"/>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89576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F38B-5425-8FF1-03F2-B422629BBF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500338-E431-6D22-53F0-54B4B9376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96E1F-E384-6647-51C5-30B84CBA2BCD}"/>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C3DA8CB1-6CB2-C4FE-DA81-CCBB54FA5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B4780-2BC0-AFA9-5923-C3B97DCBFC54}"/>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364549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A3A72-2D9A-7273-002F-7283C4F7BD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2E295-FC4A-570D-6D6E-4B0D2D2E6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575CD-F760-45C0-13E4-F14062B23155}"/>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E206D8C2-C213-9D14-7786-212564990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AD7E5-240B-0933-DB27-AB211CE31F13}"/>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1602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C943-1E2D-B7CC-49DD-D7699966B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AA52D9-2FB4-3AAF-352E-779438D96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36A57-F4A3-E7F7-3FA1-8295021A5F97}"/>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0613ADC0-85F3-9B27-7524-930F832CD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3F43BE-3D3A-DAF7-A660-D685A7B733A9}"/>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128275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09F2-B0E3-15A5-40C7-FF28277AC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59163B-80FD-13DB-D3D7-59E830E42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EFC2D-67BA-2D93-8430-9282604E1F45}"/>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BCD240C9-C82C-9503-FB59-9B2D6CA1E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EEAEA-B0BD-7E52-6187-B3A58946B06B}"/>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414443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8029-5D4A-D543-378A-6EA9F2B80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3AA3C-7AC3-9523-1DAA-3CEB14D03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4BC6A7-F608-AC95-A391-9ADF6B10F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844B9C-0140-DC23-ABF1-19D65BADD2EB}"/>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6" name="Footer Placeholder 5">
            <a:extLst>
              <a:ext uri="{FF2B5EF4-FFF2-40B4-BE49-F238E27FC236}">
                <a16:creationId xmlns:a16="http://schemas.microsoft.com/office/drawing/2014/main" id="{0004FF2C-5B38-0E48-E6FE-2FC6C7A0A9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132A1-AE04-0BEE-C039-AFDBE5E36867}"/>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207907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4869-E67E-2EE5-712F-19D2628CD3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141166-CDC9-C9FC-CE90-0019D3884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8A80C-45B4-97F0-F854-C25342DB59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A80E25-B50A-CD67-13EF-B04F00345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5687E-F4BF-E7BD-0180-9B33C42F5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1296F9-87D7-3A37-657A-72656017D932}"/>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8" name="Footer Placeholder 7">
            <a:extLst>
              <a:ext uri="{FF2B5EF4-FFF2-40B4-BE49-F238E27FC236}">
                <a16:creationId xmlns:a16="http://schemas.microsoft.com/office/drawing/2014/main" id="{B86961C1-EE3B-E11B-4B63-54B4B9C179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F7A05E-B51C-CD8C-ADF7-52D2672A7DB6}"/>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385611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F0C4-0B41-50E8-BF9B-B3BC1D3A0A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947A44-C963-F32F-C9DA-122EF15AB639}"/>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4" name="Footer Placeholder 3">
            <a:extLst>
              <a:ext uri="{FF2B5EF4-FFF2-40B4-BE49-F238E27FC236}">
                <a16:creationId xmlns:a16="http://schemas.microsoft.com/office/drawing/2014/main" id="{7C145BE7-2DF2-CCE6-A3F1-456E0FFBD2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5C89B3-276A-093F-BF3E-FFF229A18043}"/>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398530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7B85C-B6E5-D747-5F9E-1E510364FAF3}"/>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3" name="Footer Placeholder 2">
            <a:extLst>
              <a:ext uri="{FF2B5EF4-FFF2-40B4-BE49-F238E27FC236}">
                <a16:creationId xmlns:a16="http://schemas.microsoft.com/office/drawing/2014/main" id="{94B9FA14-5CD6-3F05-4A14-CAC8795E4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6344EA-12C9-89DB-337D-7D88C7EE208D}"/>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5205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35-8ECF-8C10-7100-92EB68E28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0A2D4B-9DDC-4B3A-6C65-74D4AB6FC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6607-3F12-0CF9-29AB-2EC40A7CB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6EF98-9C49-54FA-0243-20A784D7F117}"/>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6" name="Footer Placeholder 5">
            <a:extLst>
              <a:ext uri="{FF2B5EF4-FFF2-40B4-BE49-F238E27FC236}">
                <a16:creationId xmlns:a16="http://schemas.microsoft.com/office/drawing/2014/main" id="{18B7CD2E-6A9E-2863-09CF-0EFAD3C3E0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48DE0-370B-04EC-9392-45B8A2787DC0}"/>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351971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4065-6FB5-3E79-34D1-DFC2206D3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B22049-810C-98C0-4CB2-47D0A54819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763B29-061C-8A5B-991F-0C6892A44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80977-1708-9676-8949-87A25DA2D142}"/>
              </a:ext>
            </a:extLst>
          </p:cNvPr>
          <p:cNvSpPr>
            <a:spLocks noGrp="1"/>
          </p:cNvSpPr>
          <p:nvPr>
            <p:ph type="dt" sz="half" idx="10"/>
          </p:nvPr>
        </p:nvSpPr>
        <p:spPr/>
        <p:txBody>
          <a:bodyPr/>
          <a:lstStyle/>
          <a:p>
            <a:fld id="{C819609C-3C2F-45CE-8EAE-049249946381}" type="datetimeFigureOut">
              <a:rPr lang="en-IN" smtClean="0"/>
              <a:t>31-07-2023</a:t>
            </a:fld>
            <a:endParaRPr lang="en-IN"/>
          </a:p>
        </p:txBody>
      </p:sp>
      <p:sp>
        <p:nvSpPr>
          <p:cNvPr id="6" name="Footer Placeholder 5">
            <a:extLst>
              <a:ext uri="{FF2B5EF4-FFF2-40B4-BE49-F238E27FC236}">
                <a16:creationId xmlns:a16="http://schemas.microsoft.com/office/drawing/2014/main" id="{964D8587-657D-67B7-083B-862472986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5ED9DD-888A-4625-6B2E-35A08C146B13}"/>
              </a:ext>
            </a:extLst>
          </p:cNvPr>
          <p:cNvSpPr>
            <a:spLocks noGrp="1"/>
          </p:cNvSpPr>
          <p:nvPr>
            <p:ph type="sldNum" sz="quarter" idx="12"/>
          </p:nvPr>
        </p:nvSpPr>
        <p:spPr/>
        <p:txBody>
          <a:bodyPr/>
          <a:lstStyle/>
          <a:p>
            <a:fld id="{B89314AE-4131-4339-9733-8BC4B23B67CC}" type="slidenum">
              <a:rPr lang="en-IN" smtClean="0"/>
              <a:t>‹#›</a:t>
            </a:fld>
            <a:endParaRPr lang="en-IN"/>
          </a:p>
        </p:txBody>
      </p:sp>
    </p:spTree>
    <p:extLst>
      <p:ext uri="{BB962C8B-B14F-4D97-AF65-F5344CB8AC3E}">
        <p14:creationId xmlns:p14="http://schemas.microsoft.com/office/powerpoint/2010/main" val="199363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100B3-2D7A-9002-6A09-BEFBF28D0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F96E6F-D445-8222-3799-4565AAB7D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47BD8-B392-129F-EF7A-574D61E1F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9609C-3C2F-45CE-8EAE-049249946381}" type="datetimeFigureOut">
              <a:rPr lang="en-IN" smtClean="0"/>
              <a:t>31-07-2023</a:t>
            </a:fld>
            <a:endParaRPr lang="en-IN"/>
          </a:p>
        </p:txBody>
      </p:sp>
      <p:sp>
        <p:nvSpPr>
          <p:cNvPr id="5" name="Footer Placeholder 4">
            <a:extLst>
              <a:ext uri="{FF2B5EF4-FFF2-40B4-BE49-F238E27FC236}">
                <a16:creationId xmlns:a16="http://schemas.microsoft.com/office/drawing/2014/main" id="{3C15929F-838A-A265-609B-7C3CA735E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2BDAAB-C439-948F-3805-FBFC9D05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314AE-4131-4339-9733-8BC4B23B67CC}" type="slidenum">
              <a:rPr lang="en-IN" smtClean="0"/>
              <a:t>‹#›</a:t>
            </a:fld>
            <a:endParaRPr lang="en-IN"/>
          </a:p>
        </p:txBody>
      </p:sp>
    </p:spTree>
    <p:extLst>
      <p:ext uri="{BB962C8B-B14F-4D97-AF65-F5344CB8AC3E}">
        <p14:creationId xmlns:p14="http://schemas.microsoft.com/office/powerpoint/2010/main" val="69867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A627573-B78D-A1E1-FBF0-FE7403868FC1}"/>
              </a:ext>
            </a:extLst>
          </p:cNvPr>
          <p:cNvSpPr>
            <a:spLocks noGrp="1"/>
          </p:cNvSpPr>
          <p:nvPr>
            <p:ph type="ctrTitle"/>
          </p:nvPr>
        </p:nvSpPr>
        <p:spPr>
          <a:xfrm>
            <a:off x="2514599" y="1676400"/>
            <a:ext cx="8534401" cy="2590800"/>
          </a:xfrm>
        </p:spPr>
        <p:txBody>
          <a:bodyPr anchor="t">
            <a:normAutofit/>
          </a:bodyPr>
          <a:lstStyle/>
          <a:p>
            <a:pPr algn="l"/>
            <a:r>
              <a:rPr lang="en-US" sz="5400" b="1" dirty="0">
                <a:latin typeface="Algerian" panose="04020705040A02060702" pitchFamily="82" charset="0"/>
              </a:rPr>
              <a:t>Java Secure Channel(JSCh)</a:t>
            </a:r>
            <a:endParaRPr lang="en-IN" sz="5400" b="1" dirty="0">
              <a:latin typeface="Algerian" panose="04020705040A02060702" pitchFamily="82" charset="0"/>
            </a:endParaRPr>
          </a:p>
        </p:txBody>
      </p:sp>
    </p:spTree>
    <p:extLst>
      <p:ext uri="{BB962C8B-B14F-4D97-AF65-F5344CB8AC3E}">
        <p14:creationId xmlns:p14="http://schemas.microsoft.com/office/powerpoint/2010/main" val="66763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9" y="1676400"/>
            <a:ext cx="8534401" cy="2590800"/>
          </a:xfrm>
        </p:spPr>
        <p:txBody>
          <a:bodyPr vert="horz" lIns="91440" tIns="45720" rIns="91440" bIns="45720" rtlCol="0" anchor="t">
            <a:normAutofit fontScale="90000"/>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Implementation of JSCh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1.username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2.password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3.host URL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4.SSH Port</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32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8" y="1162050"/>
            <a:ext cx="8534401" cy="2590800"/>
          </a:xfrm>
        </p:spPr>
        <p:txBody>
          <a:bodyPr vert="horz" lIns="91440" tIns="45720" rIns="91440" bIns="45720" rtlCol="0" anchor="t">
            <a:normAutofit fontScale="90000"/>
          </a:bodyPr>
          <a:lstStyle/>
          <a:p>
            <a:r>
              <a:rPr lang="en-US" sz="2800" dirty="0">
                <a:latin typeface="Times New Roman" panose="02020603050405020304" pitchFamily="18" charset="0"/>
                <a:cs typeface="Times New Roman" panose="02020603050405020304" pitchFamily="18" charset="0"/>
              </a:rPr>
              <a:t>JSCh with java can be implemented by using session and ChannelExce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1.Session : A Session represents a connection to a SSH server, and one session can contain multiple channels of various types, created with openchannel. A Session is opened with connect() and closed with disconnect().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Methods of Session: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1.connect()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2.connect(int connect Timeout)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3.disconnect()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4.gethost()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5.gethostkey()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6.getusername()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14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9" y="1676400"/>
            <a:ext cx="8534401" cy="2590800"/>
          </a:xfrm>
        </p:spPr>
        <p:txBody>
          <a:bodyPr vert="horz" lIns="91440" tIns="45720" rIns="91440" bIns="45720" rtlCol="0" anchor="t">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2.ChannelExec: It is used to communicate with SSH server. In ChannelExec shell commands will be executed and response is to write in console by using OutputStream.</a:t>
            </a:r>
          </a:p>
        </p:txBody>
      </p:sp>
    </p:spTree>
    <p:extLst>
      <p:ext uri="{BB962C8B-B14F-4D97-AF65-F5344CB8AC3E}">
        <p14:creationId xmlns:p14="http://schemas.microsoft.com/office/powerpoint/2010/main" val="207370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9" y="1676400"/>
            <a:ext cx="8534401" cy="2590800"/>
          </a:xfrm>
        </p:spPr>
        <p:txBody>
          <a:bodyPr vert="horz" lIns="91440" tIns="45720" rIns="91440" bIns="45720" rtlCol="0" anchor="t">
            <a:normAutofit/>
          </a:bodyPr>
          <a:lstStyle/>
          <a:p>
            <a:pPr marL="457200" indent="-457200">
              <a:buFont typeface="Arial" panose="020B0604020202020204" pitchFamily="34" charset="0"/>
              <a:buChar char="•"/>
            </a:pPr>
            <a:r>
              <a:rPr lang="en-US" sz="2800" kern="1200" dirty="0">
                <a:solidFill>
                  <a:schemeClr val="tx1"/>
                </a:solidFill>
                <a:latin typeface="Times New Roman" panose="02020603050405020304" pitchFamily="18" charset="0"/>
                <a:cs typeface="Times New Roman" panose="02020603050405020304" pitchFamily="18" charset="0"/>
              </a:rPr>
              <a:t>JSCh:</a:t>
            </a:r>
            <a:r>
              <a:rPr lang="en-US" sz="2800" dirty="0">
                <a:latin typeface="Times New Roman" panose="02020603050405020304" pitchFamily="18" charset="0"/>
                <a:cs typeface="Times New Roman" panose="02020603050405020304" pitchFamily="18" charset="0"/>
              </a:rPr>
              <a:t> It is a java implementation of SSH2 that allows us to connect to an SSH server and use port forwarding, X11 forwarding and file transfer.</a:t>
            </a:r>
            <a:endParaRPr lang="en-US" sz="28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68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28E99E3C-52C6-D51A-FB9A-BBC54E16322B}"/>
              </a:ext>
            </a:extLst>
          </p:cNvPr>
          <p:cNvSpPr>
            <a:spLocks noGrp="1"/>
          </p:cNvSpPr>
          <p:nvPr>
            <p:ph type="title"/>
          </p:nvPr>
        </p:nvSpPr>
        <p:spPr>
          <a:xfrm>
            <a:off x="2514599" y="1676400"/>
            <a:ext cx="8534401" cy="2590800"/>
          </a:xfrm>
        </p:spPr>
        <p:txBody>
          <a:bodyPr vert="horz" lIns="91440" tIns="45720" rIns="91440" bIns="45720" rtlCol="0" anchor="t">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SSH: Secure shell or secure socket shell is a network protocol that allows one computer to securely connect to another computer over an unsecured network.</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It Authenticates and encrypts data transmitted between clients and servers.</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Two types of ssh protocols SSH1 and SSH2.</a:t>
            </a:r>
          </a:p>
        </p:txBody>
      </p:sp>
    </p:spTree>
    <p:extLst>
      <p:ext uri="{BB962C8B-B14F-4D97-AF65-F5344CB8AC3E}">
        <p14:creationId xmlns:p14="http://schemas.microsoft.com/office/powerpoint/2010/main" val="418625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3CF0DD-1F5E-5AB7-DD07-0BD43E69BE3A}"/>
              </a:ext>
            </a:extLst>
          </p:cNvPr>
          <p:cNvSpPr>
            <a:spLocks noGrp="1"/>
          </p:cNvSpPr>
          <p:nvPr>
            <p:ph type="title"/>
          </p:nvPr>
        </p:nvSpPr>
        <p:spPr/>
        <p:txBody>
          <a:bodyPr/>
          <a:lstStyle/>
          <a:p>
            <a:r>
              <a:rPr lang="en-US" dirty="0"/>
              <a:t>Difference between SSH1 and SSH2</a:t>
            </a:r>
            <a:endParaRPr lang="en-IN" dirty="0"/>
          </a:p>
        </p:txBody>
      </p:sp>
      <p:sp>
        <p:nvSpPr>
          <p:cNvPr id="4" name="Text Placeholder 3">
            <a:extLst>
              <a:ext uri="{FF2B5EF4-FFF2-40B4-BE49-F238E27FC236}">
                <a16:creationId xmlns:a16="http://schemas.microsoft.com/office/drawing/2014/main" id="{CDEA44A2-E0EB-D6A3-108F-8E19FFFA4EA2}"/>
              </a:ext>
            </a:extLst>
          </p:cNvPr>
          <p:cNvSpPr>
            <a:spLocks noGrp="1"/>
          </p:cNvSpPr>
          <p:nvPr>
            <p:ph type="body" idx="1"/>
          </p:nvPr>
        </p:nvSpPr>
        <p:spPr/>
        <p:txBody>
          <a:bodyPr/>
          <a:lstStyle/>
          <a:p>
            <a:r>
              <a:rPr lang="en-US" dirty="0"/>
              <a:t>SSH1</a:t>
            </a:r>
            <a:endParaRPr lang="en-IN" dirty="0"/>
          </a:p>
        </p:txBody>
      </p:sp>
      <p:sp>
        <p:nvSpPr>
          <p:cNvPr id="5" name="Content Placeholder 4">
            <a:extLst>
              <a:ext uri="{FF2B5EF4-FFF2-40B4-BE49-F238E27FC236}">
                <a16:creationId xmlns:a16="http://schemas.microsoft.com/office/drawing/2014/main" id="{A99296A2-48CC-661F-EF4B-0B751DFA7A7F}"/>
              </a:ext>
            </a:extLst>
          </p:cNvPr>
          <p:cNvSpPr>
            <a:spLocks noGrp="1"/>
          </p:cNvSpPr>
          <p:nvPr>
            <p:ph sz="half" idx="2"/>
          </p:nvPr>
        </p:nvSpPr>
        <p:spPr/>
        <p:txBody>
          <a:bodyPr/>
          <a:lstStyle/>
          <a:p>
            <a:r>
              <a:rPr lang="en-US" dirty="0"/>
              <a:t>Founded in 1995</a:t>
            </a:r>
          </a:p>
          <a:p>
            <a:r>
              <a:rPr lang="en-US" dirty="0"/>
              <a:t>It is a free software </a:t>
            </a:r>
          </a:p>
          <a:p>
            <a:r>
              <a:rPr lang="en-US" dirty="0"/>
              <a:t>It allows exactly one session channel per connection</a:t>
            </a:r>
          </a:p>
          <a:p>
            <a:pPr marL="0" indent="0">
              <a:buNone/>
            </a:pPr>
            <a:endParaRPr lang="en-IN" dirty="0"/>
          </a:p>
        </p:txBody>
      </p:sp>
      <p:sp>
        <p:nvSpPr>
          <p:cNvPr id="6" name="Text Placeholder 5">
            <a:extLst>
              <a:ext uri="{FF2B5EF4-FFF2-40B4-BE49-F238E27FC236}">
                <a16:creationId xmlns:a16="http://schemas.microsoft.com/office/drawing/2014/main" id="{DCDA03D5-527F-2A7E-8CF9-7949DDADE5E8}"/>
              </a:ext>
            </a:extLst>
          </p:cNvPr>
          <p:cNvSpPr>
            <a:spLocks noGrp="1"/>
          </p:cNvSpPr>
          <p:nvPr>
            <p:ph type="body" sz="quarter" idx="3"/>
          </p:nvPr>
        </p:nvSpPr>
        <p:spPr/>
        <p:txBody>
          <a:bodyPr/>
          <a:lstStyle/>
          <a:p>
            <a:r>
              <a:rPr lang="en-US" dirty="0"/>
              <a:t>SSH2</a:t>
            </a:r>
            <a:endParaRPr lang="en-IN" dirty="0"/>
          </a:p>
        </p:txBody>
      </p:sp>
      <p:sp>
        <p:nvSpPr>
          <p:cNvPr id="7" name="Content Placeholder 6">
            <a:extLst>
              <a:ext uri="{FF2B5EF4-FFF2-40B4-BE49-F238E27FC236}">
                <a16:creationId xmlns:a16="http://schemas.microsoft.com/office/drawing/2014/main" id="{511C7375-7EF7-7810-F3A6-AE26F248653C}"/>
              </a:ext>
            </a:extLst>
          </p:cNvPr>
          <p:cNvSpPr>
            <a:spLocks noGrp="1"/>
          </p:cNvSpPr>
          <p:nvPr>
            <p:ph sz="quarter" idx="4"/>
          </p:nvPr>
        </p:nvSpPr>
        <p:spPr/>
        <p:txBody>
          <a:bodyPr/>
          <a:lstStyle/>
          <a:p>
            <a:r>
              <a:rPr lang="en-US" dirty="0"/>
              <a:t>Founded in 2006</a:t>
            </a:r>
          </a:p>
          <a:p>
            <a:r>
              <a:rPr lang="en-US" dirty="0"/>
              <a:t>It is not a free software</a:t>
            </a:r>
          </a:p>
          <a:p>
            <a:r>
              <a:rPr lang="en-US" dirty="0"/>
              <a:t>It allows none or any number of session channels per connection</a:t>
            </a:r>
            <a:endParaRPr lang="en-IN" dirty="0"/>
          </a:p>
        </p:txBody>
      </p:sp>
    </p:spTree>
    <p:extLst>
      <p:ext uri="{BB962C8B-B14F-4D97-AF65-F5344CB8AC3E}">
        <p14:creationId xmlns:p14="http://schemas.microsoft.com/office/powerpoint/2010/main" val="125530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E99E3C-52C6-D51A-FB9A-BBC54E16322B}"/>
              </a:ext>
            </a:extLst>
          </p:cNvPr>
          <p:cNvSpPr>
            <a:spLocks noGrp="1"/>
          </p:cNvSpPr>
          <p:nvPr>
            <p:ph type="title"/>
          </p:nvPr>
        </p:nvSpPr>
        <p:spPr>
          <a:xfrm>
            <a:off x="2514599" y="1676400"/>
            <a:ext cx="8534401" cy="2590800"/>
          </a:xfrm>
        </p:spPr>
        <p:txBody>
          <a:bodyPr vert="horz" lIns="91440" tIns="45720" rIns="91440" bIns="45720" rtlCol="0" anchor="t">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SSH protocol has mainly three layers:</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1.Transport layer</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2.Authentication layer</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3.Connection layer</a:t>
            </a:r>
          </a:p>
        </p:txBody>
      </p:sp>
    </p:spTree>
    <p:extLst>
      <p:ext uri="{BB962C8B-B14F-4D97-AF65-F5344CB8AC3E}">
        <p14:creationId xmlns:p14="http://schemas.microsoft.com/office/powerpoint/2010/main" val="249391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E99E3C-52C6-D51A-FB9A-BBC54E16322B}"/>
              </a:ext>
            </a:extLst>
          </p:cNvPr>
          <p:cNvSpPr>
            <a:spLocks noGrp="1"/>
          </p:cNvSpPr>
          <p:nvPr>
            <p:ph type="title"/>
          </p:nvPr>
        </p:nvSpPr>
        <p:spPr>
          <a:xfrm>
            <a:off x="2514599" y="1676400"/>
            <a:ext cx="8534401" cy="2590800"/>
          </a:xfrm>
        </p:spPr>
        <p:txBody>
          <a:bodyPr vert="horz" lIns="91440" tIns="45720" rIns="91440" bIns="45720" rtlCol="0" anchor="t">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Features of SSH:</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1.Remote Access</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2.port Forwarding</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3.X11 Forwarding</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4.File Transfer</a:t>
            </a:r>
            <a:br>
              <a:rPr lang="en-US" sz="2800" kern="1200" dirty="0">
                <a:solidFill>
                  <a:schemeClr val="tx1"/>
                </a:solidFill>
                <a:latin typeface="Times New Roman" panose="02020603050405020304" pitchFamily="18" charset="0"/>
                <a:cs typeface="Times New Roman" panose="02020603050405020304" pitchFamily="18" charset="0"/>
              </a:rPr>
            </a:br>
            <a:r>
              <a:rPr lang="en-US" sz="2800" kern="1200" dirty="0">
                <a:solidFill>
                  <a:schemeClr val="tx1"/>
                </a:solidFill>
                <a:latin typeface="Times New Roman" panose="02020603050405020304" pitchFamily="18" charset="0"/>
                <a:cs typeface="Times New Roman" panose="02020603050405020304" pitchFamily="18" charset="0"/>
              </a:rPr>
              <a:t>5.User and Host Authentication</a:t>
            </a:r>
          </a:p>
        </p:txBody>
      </p:sp>
    </p:spTree>
    <p:extLst>
      <p:ext uri="{BB962C8B-B14F-4D97-AF65-F5344CB8AC3E}">
        <p14:creationId xmlns:p14="http://schemas.microsoft.com/office/powerpoint/2010/main" val="316476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E99E3C-52C6-D51A-FB9A-BBC54E16322B}"/>
              </a:ext>
            </a:extLst>
          </p:cNvPr>
          <p:cNvSpPr>
            <a:spLocks noGrp="1"/>
          </p:cNvSpPr>
          <p:nvPr>
            <p:ph type="title"/>
          </p:nvPr>
        </p:nvSpPr>
        <p:spPr>
          <a:xfrm>
            <a:off x="2514599" y="1676400"/>
            <a:ext cx="8534401" cy="2590800"/>
          </a:xfrm>
        </p:spPr>
        <p:txBody>
          <a:bodyPr vert="horz" lIns="91440" tIns="45720" rIns="91440" bIns="45720" rtlCol="0" anchor="t">
            <a:normAutofit/>
          </a:bodyPr>
          <a:lstStyle/>
          <a:p>
            <a:r>
              <a:rPr lang="en-US" sz="2800" kern="1200" dirty="0">
                <a:solidFill>
                  <a:schemeClr val="tx1"/>
                </a:solidFill>
                <a:latin typeface="Times New Roman" panose="02020603050405020304" pitchFamily="18" charset="0"/>
                <a:cs typeface="Times New Roman" panose="02020603050405020304" pitchFamily="18" charset="0"/>
              </a:rPr>
              <a:t>SSH Working FlowChart</a:t>
            </a:r>
            <a:br>
              <a:rPr lang="en-US" sz="2800" kern="1200" dirty="0">
                <a:solidFill>
                  <a:schemeClr val="tx1"/>
                </a:solidFill>
                <a:latin typeface="Times New Roman" panose="02020603050405020304" pitchFamily="18" charset="0"/>
                <a:cs typeface="Times New Roman" panose="02020603050405020304" pitchFamily="18" charset="0"/>
              </a:rPr>
            </a:br>
            <a:br>
              <a:rPr lang="en-US" sz="2800" kern="1200" dirty="0">
                <a:solidFill>
                  <a:schemeClr val="tx1"/>
                </a:solidFill>
                <a:latin typeface="Times New Roman" panose="02020603050405020304" pitchFamily="18" charset="0"/>
                <a:cs typeface="Times New Roman" panose="02020603050405020304" pitchFamily="18" charset="0"/>
              </a:rPr>
            </a:br>
            <a:endParaRPr lang="en-US" sz="2800" kern="1200" dirty="0">
              <a:solidFill>
                <a:schemeClr val="tx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6A3C8AF7-D53E-323D-2736-E39FF9CC4E59}"/>
              </a:ext>
            </a:extLst>
          </p:cNvPr>
          <p:cNvPicPr>
            <a:picLocks noChangeAspect="1"/>
          </p:cNvPicPr>
          <p:nvPr/>
        </p:nvPicPr>
        <p:blipFill>
          <a:blip r:embed="rId2"/>
          <a:stretch>
            <a:fillRect/>
          </a:stretch>
        </p:blipFill>
        <p:spPr>
          <a:xfrm>
            <a:off x="4533900" y="2255520"/>
            <a:ext cx="4286250" cy="3230880"/>
          </a:xfrm>
          <a:prstGeom prst="rect">
            <a:avLst/>
          </a:prstGeom>
        </p:spPr>
      </p:pic>
    </p:spTree>
    <p:extLst>
      <p:ext uri="{BB962C8B-B14F-4D97-AF65-F5344CB8AC3E}">
        <p14:creationId xmlns:p14="http://schemas.microsoft.com/office/powerpoint/2010/main" val="397230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9" y="1676400"/>
            <a:ext cx="8534401" cy="2590800"/>
          </a:xfrm>
        </p:spPr>
        <p:txBody>
          <a:bodyPr vert="horz" lIns="91440" tIns="45720" rIns="91440" bIns="45720" rtlCol="0" anchor="t">
            <a:normAutofit/>
          </a:bodyPr>
          <a:lstStyle/>
          <a:p>
            <a:pPr marL="457200" indent="-457200">
              <a:buFont typeface="Arial" panose="020B0604020202020204" pitchFamily="34" charset="0"/>
              <a:buChar char="•"/>
            </a:pPr>
            <a:r>
              <a:rPr lang="en-US" sz="2800" kern="1200" dirty="0">
                <a:solidFill>
                  <a:schemeClr val="tx1"/>
                </a:solidFill>
                <a:latin typeface="Times New Roman" panose="02020603050405020304" pitchFamily="18" charset="0"/>
                <a:cs typeface="Times New Roman" panose="02020603050405020304" pitchFamily="18" charset="0"/>
              </a:rPr>
              <a:t>Port Forwarding : It is a technique that let devices on different networks communicate with each other.</a:t>
            </a:r>
          </a:p>
        </p:txBody>
      </p:sp>
    </p:spTree>
    <p:extLst>
      <p:ext uri="{BB962C8B-B14F-4D97-AF65-F5344CB8AC3E}">
        <p14:creationId xmlns:p14="http://schemas.microsoft.com/office/powerpoint/2010/main" val="289290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709F4FC9-790F-4F97-8EE4-312CE916E8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11" name="Rectangle 10">
              <a:extLst>
                <a:ext uri="{FF2B5EF4-FFF2-40B4-BE49-F238E27FC236}">
                  <a16:creationId xmlns:a16="http://schemas.microsoft.com/office/drawing/2014/main" id="{11582185-B7AA-4C85-9F08-0CF3055EF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F928DF6-7FD6-4208-9ACF-63FB7CC78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6822B5A5-A76C-4DCB-9522-E70E2E23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8800" y="990600"/>
            <a:ext cx="99059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2DEEE-6966-F7B4-41FD-007847E541DF}"/>
              </a:ext>
            </a:extLst>
          </p:cNvPr>
          <p:cNvSpPr>
            <a:spLocks noGrp="1"/>
          </p:cNvSpPr>
          <p:nvPr>
            <p:ph type="title"/>
          </p:nvPr>
        </p:nvSpPr>
        <p:spPr>
          <a:xfrm>
            <a:off x="2514599" y="1676400"/>
            <a:ext cx="8534401" cy="2590800"/>
          </a:xfrm>
        </p:spPr>
        <p:txBody>
          <a:bodyPr vert="horz" lIns="91440" tIns="45720" rIns="91440" bIns="45720" rtlCol="0" anchor="t">
            <a:normAutofit/>
          </a:bodyPr>
          <a:lstStyle/>
          <a:p>
            <a:pPr marL="457200" indent="-457200">
              <a:buFont typeface="Arial" panose="020B0604020202020204" pitchFamily="34" charset="0"/>
              <a:buChar char="•"/>
            </a:pPr>
            <a:r>
              <a:rPr lang="en-US" sz="2800" kern="1200" dirty="0">
                <a:solidFill>
                  <a:schemeClr val="tx1"/>
                </a:solidFill>
                <a:latin typeface="Times New Roman" panose="02020603050405020304" pitchFamily="18" charset="0"/>
                <a:cs typeface="Times New Roman" panose="02020603050405020304" pitchFamily="18" charset="0"/>
              </a:rPr>
              <a:t>X11 Forwarding : It is a software that allows for the access of graphical linux programs remotely through an SSH client.</a:t>
            </a:r>
          </a:p>
        </p:txBody>
      </p:sp>
    </p:spTree>
    <p:extLst>
      <p:ext uri="{BB962C8B-B14F-4D97-AF65-F5344CB8AC3E}">
        <p14:creationId xmlns:p14="http://schemas.microsoft.com/office/powerpoint/2010/main" val="2835447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375</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Times New Roman</vt:lpstr>
      <vt:lpstr>Office Theme</vt:lpstr>
      <vt:lpstr>Java Secure Channel(JSCh)</vt:lpstr>
      <vt:lpstr>JSCh: It is a java implementation of SSH2 that allows us to connect to an SSH server and use port forwarding, X11 forwarding and file transfer.</vt:lpstr>
      <vt:lpstr>SSH: Secure shell or secure socket shell is a network protocol that allows one computer to securely connect to another computer over an unsecured network. It Authenticates and encrypts data transmitted between clients and servers. Two types of ssh protocols SSH1 and SSH2.</vt:lpstr>
      <vt:lpstr>Difference between SSH1 and SSH2</vt:lpstr>
      <vt:lpstr>SSH protocol has mainly three layers: 1.Transport layer 2.Authentication layer 3.Connection layer</vt:lpstr>
      <vt:lpstr>Features of SSH: 1.Remote Access 2.port Forwarding 3.X11 Forwarding 4.File Transfer 5.User and Host Authentication</vt:lpstr>
      <vt:lpstr>SSH Working FlowChart  </vt:lpstr>
      <vt:lpstr>Port Forwarding : It is a technique that let devices on different networks communicate with each other.</vt:lpstr>
      <vt:lpstr>X11 Forwarding : It is a software that allows for the access of graphical linux programs remotely through an SSH client.</vt:lpstr>
      <vt:lpstr>Implementation of JSCh  1.username 2.password 3.host URL 4.SSH Port  </vt:lpstr>
      <vt:lpstr>JSCh with java can be implemented by using session and ChannelExce  1.Session : A Session represents a connection to a SSH server, and one session can contain multiple channels of various types, created with openchannel. A Session is opened with connect() and closed with disconnect(). Methods of Session: 1.connect()                                                2.connect(int connect Timeout) 3.disconnect() 4.gethost() 5.gethostkey() 6.getusername()   </vt:lpstr>
      <vt:lpstr>2.ChannelExec: It is used to communicate with SSH server. In ChannelExec shell commands will be executed and response is to write in console by using OutputStream.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Secure Channel(JSCh)</dc:title>
  <dc:creator>Andamdas Tarunkumar(UST,IN)</dc:creator>
  <cp:lastModifiedBy>Andamdas Tarunkumar(UST,IN)</cp:lastModifiedBy>
  <cp:revision>4</cp:revision>
  <dcterms:created xsi:type="dcterms:W3CDTF">2023-03-26T13:47:14Z</dcterms:created>
  <dcterms:modified xsi:type="dcterms:W3CDTF">2023-07-31T05:48:57Z</dcterms:modified>
</cp:coreProperties>
</file>