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6" r:id="rId10"/>
    <p:sldId id="262" r:id="rId11"/>
    <p:sldId id="263" r:id="rId12"/>
    <p:sldId id="277" r:id="rId13"/>
    <p:sldId id="279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73" r:id="rId22"/>
    <p:sldId id="276" r:id="rId23"/>
    <p:sldId id="274" r:id="rId24"/>
    <p:sldId id="275" r:id="rId25"/>
    <p:sldId id="272" r:id="rId26"/>
    <p:sldId id="286" r:id="rId27"/>
    <p:sldId id="287" r:id="rId28"/>
    <p:sldId id="268" r:id="rId29"/>
    <p:sldId id="271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enworld" initials="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DDDDDD"/>
    <a:srgbClr val="660033"/>
    <a:srgbClr val="660066"/>
    <a:srgbClr val="EAEAEA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2430" autoAdjust="0"/>
  </p:normalViewPr>
  <p:slideViewPr>
    <p:cSldViewPr>
      <p:cViewPr>
        <p:scale>
          <a:sx n="89" d="100"/>
          <a:sy n="89" d="100"/>
        </p:scale>
        <p:origin x="-84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53A-EAE6-4F9E-99CA-F57378C4C9B3}" type="datetimeFigureOut">
              <a:rPr lang="en-US" smtClean="0"/>
              <a:pPr/>
              <a:t>22-Apr-14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8F1C-B3AC-4B84-AF74-D05C15775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Implementaion</a:t>
            </a:r>
            <a:r>
              <a:rPr lang="en-US" baseline="0" dirty="0" smtClean="0"/>
              <a:t>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 communication and secret data storing….(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secrecy)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of data alteration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control system for digital content distribution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Transportation of high-level or top-secret documents between international governments.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 Database systems(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album software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step to semantic movie retrieval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Steganography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multitude forms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different forms..(we have)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steganographic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 on the internet </a:t>
            </a:r>
          </a:p>
          <a:p>
            <a:r>
              <a:rPr lang="en-US" dirty="0" smtClean="0"/>
              <a:t>With growth</a:t>
            </a:r>
            <a:r>
              <a:rPr lang="en-US" baseline="0" dirty="0" smtClean="0"/>
              <a:t> of network communication there is need for data security there is need for alternatives </a:t>
            </a:r>
          </a:p>
          <a:p>
            <a:r>
              <a:rPr lang="en-US" baseline="0" dirty="0" smtClean="0"/>
              <a:t>Dynamic creation of image file to hide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of property, real and intellectual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Individuals or organizations may decide to place personal/private/sensitive information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steganographic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carriers.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Design:</a:t>
            </a:r>
          </a:p>
          <a:p>
            <a:r>
              <a:rPr lang="en-US" dirty="0" smtClean="0"/>
              <a:t>Functional</a:t>
            </a:r>
            <a:r>
              <a:rPr lang="en-US" baseline="0" dirty="0" smtClean="0"/>
              <a:t>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Implemetation</a:t>
            </a:r>
            <a:endParaRPr lang="en-US" dirty="0" smtClean="0"/>
          </a:p>
          <a:p>
            <a:r>
              <a:rPr lang="en-US" dirty="0" smtClean="0"/>
              <a:t>System</a:t>
            </a:r>
            <a:r>
              <a:rPr lang="en-US" baseline="0" dirty="0" smtClean="0"/>
              <a:t>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Implementaion</a:t>
            </a:r>
            <a:r>
              <a:rPr lang="en-US" dirty="0" smtClean="0"/>
              <a:t>..working</a:t>
            </a:r>
            <a:r>
              <a:rPr lang="en-US" baseline="0" dirty="0" smtClean="0"/>
              <a:t> of module-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7F7FB3-8BE1-4820-8A19-49D24274D4E8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4027" y="8685235"/>
            <a:ext cx="29724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8" rIns="91418" bIns="45708" anchor="b"/>
          <a:lstStyle/>
          <a:p>
            <a:pPr algn="r" defTabSz="914274"/>
            <a:fld id="{A641063B-F39E-42D7-9F37-0686EB87BD2D}" type="slidenum">
              <a:rPr lang="en-US" sz="1100"/>
              <a:pPr algn="r" defTabSz="914274"/>
              <a:t>9</a:t>
            </a:fld>
            <a:endParaRPr lang="en-US" sz="1100" dirty="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18" tIns="45708" rIns="91418" bIns="4570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Implementaion</a:t>
            </a:r>
            <a:r>
              <a:rPr lang="en-US" baseline="0" dirty="0" smtClean="0"/>
              <a:t>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Implementaion</a:t>
            </a:r>
            <a:r>
              <a:rPr lang="en-US" baseline="0" dirty="0" smtClean="0"/>
              <a:t>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Implementaion</a:t>
            </a:r>
            <a:r>
              <a:rPr lang="en-US" baseline="0" dirty="0" smtClean="0"/>
              <a:t>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8F1C-B3AC-4B84-AF74-D05C157759B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894E-8940-4112-9BD6-9F7D603EF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340-843F-4941-97AB-296E71B6B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F03D-D3FF-404C-8FD3-60DB61D07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B60C-BAE0-4C95-B5D4-58E9ACD82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1F6-96BE-4F7C-9B30-B305E877D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60CA-05B3-4180-ACAA-58A8CB72DF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9D7A-90BB-4183-994F-3F9CB0D1A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EB4-2542-450C-ACAD-231C6AA69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DD6-6937-458E-A0A7-BD6A5F97D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62B1-09F4-4CDB-A986-91A8C6624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70BFAC-34A2-4044-BAC8-3313D909C4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C5E06E-75D4-49A2-ACF5-D94183D66C5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04800"/>
            <a:ext cx="7924800" cy="947738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    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715000"/>
            <a:ext cx="7924800" cy="2286000"/>
          </a:xfrm>
        </p:spPr>
        <p:txBody>
          <a:bodyPr/>
          <a:lstStyle/>
          <a:p>
            <a:endParaRPr lang="en-US" dirty="0" smtClean="0">
              <a:solidFill>
                <a:srgbClr val="002060"/>
              </a:solidFill>
              <a:latin typeface="Algerian" pitchFamily="82" charset="0"/>
            </a:endParaRPr>
          </a:p>
          <a:p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0000">
            <a:off x="4790914" y="2377022"/>
            <a:ext cx="4249360" cy="31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4038600"/>
            <a:ext cx="6324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Image processing</a:t>
            </a:r>
          </a:p>
          <a:p>
            <a:endParaRPr lang="en-US" sz="3200" dirty="0" smtClean="0">
              <a:latin typeface="Algerian" pitchFamily="82" charset="0"/>
            </a:endParaRPr>
          </a:p>
          <a:p>
            <a:endParaRPr lang="en-US" sz="3200" dirty="0" smtClean="0">
              <a:solidFill>
                <a:srgbClr val="002060"/>
              </a:solidFill>
              <a:latin typeface="Algerian" pitchFamily="82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Algerian" pitchFamily="82" charset="0"/>
              </a:rPr>
              <a:t>Subject: Seminar</a:t>
            </a:r>
            <a:endParaRPr lang="en-US" dirty="0" smtClean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816114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n-US" sz="40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StegIT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Least significant bit (LSB) insertion is a common, simple approach to embedding information in a cover image.</a:t>
            </a:r>
          </a:p>
          <a:p>
            <a:endParaRPr lang="en-US" dirty="0" smtClean="0"/>
          </a:p>
          <a:p>
            <a:r>
              <a:rPr lang="en-US" dirty="0" smtClean="0"/>
              <a:t> all of the bytes inside an image is changed to a bit of the secret message</a:t>
            </a:r>
          </a:p>
          <a:p>
            <a:endParaRPr lang="en-US" dirty="0" smtClean="0"/>
          </a:p>
          <a:p>
            <a:r>
              <a:rPr lang="en-US" dirty="0" smtClean="0"/>
              <a:t>LSB makes use of BMP images, since they use lossless compression.</a:t>
            </a:r>
          </a:p>
          <a:p>
            <a:endParaRPr lang="en-US" dirty="0" smtClean="0"/>
          </a:p>
          <a:p>
            <a:r>
              <a:rPr lang="en-US" dirty="0" smtClean="0"/>
              <a:t>A grid for 3 pixels (RGB)+T of a 24-bit image can be as follows:</a:t>
            </a:r>
          </a:p>
          <a:p>
            <a:pPr algn="ctr">
              <a:buNone/>
            </a:pPr>
            <a:r>
              <a:rPr lang="en-US" dirty="0" smtClean="0"/>
              <a:t>(00101101   00011100   11011100)</a:t>
            </a:r>
          </a:p>
          <a:p>
            <a:pPr algn="ctr">
              <a:buNone/>
            </a:pPr>
            <a:r>
              <a:rPr lang="en-US" dirty="0" smtClean="0"/>
              <a:t>(10100110   11000100   00001100)</a:t>
            </a:r>
          </a:p>
          <a:p>
            <a:pPr algn="ctr">
              <a:buNone/>
            </a:pPr>
            <a:r>
              <a:rPr lang="en-US" dirty="0" smtClean="0"/>
              <a:t>(11010010   10101101   01100011)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When the number 200, which binary representation is 11001000, is embedded into the least significant bits of this part of the image, the resulting grid is as follows:</a:t>
            </a:r>
          </a:p>
          <a:p>
            <a:pPr algn="ctr">
              <a:buNone/>
            </a:pPr>
            <a:r>
              <a:rPr lang="en-US" dirty="0" smtClean="0"/>
              <a:t>(0010110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  </a:t>
            </a:r>
            <a:r>
              <a:rPr lang="en-US" dirty="0" smtClean="0"/>
              <a:t>0001110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  </a:t>
            </a:r>
            <a:r>
              <a:rPr lang="en-US" dirty="0" smtClean="0"/>
              <a:t>1101110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)</a:t>
            </a:r>
          </a:p>
          <a:p>
            <a:pPr algn="ctr">
              <a:buNone/>
            </a:pPr>
            <a:r>
              <a:rPr lang="en-US" dirty="0" smtClean="0"/>
              <a:t>(1010011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  </a:t>
            </a:r>
            <a:r>
              <a:rPr lang="en-US" dirty="0" smtClean="0"/>
              <a:t>1100010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 </a:t>
            </a:r>
            <a:r>
              <a:rPr lang="en-US" dirty="0" smtClean="0"/>
              <a:t>0000110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)</a:t>
            </a:r>
          </a:p>
          <a:p>
            <a:pPr algn="ctr">
              <a:buNone/>
            </a:pPr>
            <a:r>
              <a:rPr lang="en-US" dirty="0" smtClean="0"/>
              <a:t>(1101001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  </a:t>
            </a:r>
            <a:r>
              <a:rPr lang="en-US" dirty="0" smtClean="0"/>
              <a:t>1010110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  </a:t>
            </a:r>
            <a:r>
              <a:rPr lang="en-US" dirty="0" smtClean="0"/>
              <a:t>01100011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Snippets-</a:t>
            </a:r>
            <a:r>
              <a:rPr lang="en-US" dirty="0" err="1" smtClean="0"/>
              <a:t>FaceDetection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 load an example image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FileName,PathName</a:t>
            </a:r>
            <a:r>
              <a:rPr lang="en-US" dirty="0" smtClean="0"/>
              <a:t>] = </a:t>
            </a:r>
            <a:r>
              <a:rPr lang="en-US" dirty="0" err="1" smtClean="0"/>
              <a:t>uigetfile</a:t>
            </a:r>
            <a:r>
              <a:rPr lang="en-US" dirty="0" smtClean="0"/>
              <a:t>({'*.jpg';'*.png';'*.gif';'*.bmp'},'Select "Gray Scale".');</a:t>
            </a:r>
          </a:p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 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PathName,FileName</a:t>
            </a:r>
            <a:r>
              <a:rPr lang="en-US" dirty="0" smtClean="0"/>
              <a:t>) 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 run the detector</a:t>
            </a:r>
          </a:p>
          <a:p>
            <a:pPr>
              <a:buNone/>
            </a:pPr>
            <a:r>
              <a:rPr lang="en-US" dirty="0" smtClean="0"/>
              <a:t>pos = </a:t>
            </a:r>
            <a:r>
              <a:rPr lang="en-US" dirty="0" err="1" smtClean="0"/>
              <a:t>fdlibmex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 display the image</a:t>
            </a:r>
          </a:p>
          <a:p>
            <a:pPr>
              <a:buNone/>
            </a:pPr>
            <a:r>
              <a:rPr lang="en-US" dirty="0" err="1" smtClean="0"/>
              <a:t>imagesc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colormap</a:t>
            </a:r>
            <a:r>
              <a:rPr lang="en-US" dirty="0" smtClean="0"/>
              <a:t> gray</a:t>
            </a:r>
          </a:p>
          <a:p>
            <a:pPr>
              <a:buNone/>
            </a:pPr>
            <a:r>
              <a:rPr lang="en-US" dirty="0" smtClean="0"/>
              <a:t>axis image</a:t>
            </a:r>
          </a:p>
          <a:p>
            <a:pPr>
              <a:buNone/>
            </a:pPr>
            <a:r>
              <a:rPr lang="en-US" dirty="0" smtClean="0"/>
              <a:t>axis off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 draw red boxes around the detected faces</a:t>
            </a:r>
          </a:p>
          <a:p>
            <a:pPr>
              <a:buNone/>
            </a:pPr>
            <a:r>
              <a:rPr lang="en-US" dirty="0" smtClean="0"/>
              <a:t>hold on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=1:size(pos,1)</a:t>
            </a:r>
          </a:p>
          <a:p>
            <a:pPr>
              <a:buNone/>
            </a:pPr>
            <a:r>
              <a:rPr lang="pt-BR" dirty="0" smtClean="0"/>
              <a:t>    r = [pos(i,1)-pos(i,3)/2,pos(i,2)-pos(i,3)/2,pos(i,3),pos(i,3)];</a:t>
            </a:r>
          </a:p>
          <a:p>
            <a:pPr>
              <a:buNone/>
            </a:pPr>
            <a:r>
              <a:rPr lang="en-US" dirty="0" smtClean="0"/>
              <a:t>    rectangle('Position', r, '</a:t>
            </a:r>
            <a:r>
              <a:rPr lang="en-US" dirty="0" err="1" smtClean="0"/>
              <a:t>EdgeColor</a:t>
            </a:r>
            <a:r>
              <a:rPr lang="en-US" dirty="0" smtClean="0"/>
              <a:t>', [1,0,0], '</a:t>
            </a:r>
            <a:r>
              <a:rPr lang="en-US" dirty="0" err="1" smtClean="0"/>
              <a:t>linewidth</a:t>
            </a:r>
            <a:r>
              <a:rPr lang="en-US" dirty="0" smtClean="0"/>
              <a:t>', 2);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hold off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Snippets-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%% STEP 1: Determine Whether User is Encoding or Decoding a Message</a:t>
            </a:r>
          </a:p>
          <a:p>
            <a:pPr>
              <a:buNone/>
            </a:pPr>
            <a:r>
              <a:rPr lang="en-US" dirty="0" err="1" smtClean="0"/>
              <a:t>enc_dec</a:t>
            </a:r>
            <a:r>
              <a:rPr lang="en-US" dirty="0" smtClean="0"/>
              <a:t> = input('Welcome to the </a:t>
            </a:r>
            <a:r>
              <a:rPr lang="en-US" dirty="0" err="1" smtClean="0"/>
              <a:t>Steganography</a:t>
            </a:r>
            <a:r>
              <a:rPr lang="en-US" dirty="0" smtClean="0"/>
              <a:t> Program \</a:t>
            </a:r>
            <a:r>
              <a:rPr lang="en-US" dirty="0" err="1" smtClean="0"/>
              <a:t>nEnter</a:t>
            </a:r>
            <a:r>
              <a:rPr lang="en-US" dirty="0" smtClean="0"/>
              <a:t> 1 for Encoding, 2 for Decoding:\n');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enc_dec</a:t>
            </a:r>
            <a:r>
              <a:rPr lang="en-US" dirty="0" smtClean="0"/>
              <a:t> == 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%% STEP A: ENCODING VERSION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%% STEP 2A: Select "Canvas Image" and "Message File".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 First Get "Canvas" Image.</a:t>
            </a:r>
          </a:p>
          <a:p>
            <a:pPr>
              <a:buNone/>
            </a:pPr>
            <a:r>
              <a:rPr lang="en-US" dirty="0" smtClean="0"/>
              <a:t>    [</a:t>
            </a:r>
            <a:r>
              <a:rPr lang="en-US" dirty="0" err="1" smtClean="0"/>
              <a:t>FileName,PathName</a:t>
            </a:r>
            <a:r>
              <a:rPr lang="en-US" dirty="0" smtClean="0"/>
              <a:t>] = </a:t>
            </a:r>
            <a:r>
              <a:rPr lang="en-US" dirty="0" err="1" smtClean="0"/>
              <a:t>uigetfile</a:t>
            </a:r>
            <a:r>
              <a:rPr lang="en-US" dirty="0" smtClean="0"/>
              <a:t>({'*.jpg';'*.png';'*.gif';'*.bmp'},'Select "Canvas Image" to Hide Message.');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 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PathName,FileName</a:t>
            </a:r>
            <a:r>
              <a:rPr lang="en-US" dirty="0" smtClean="0"/>
              <a:t>) );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% Next get Message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msg_type</a:t>
            </a:r>
            <a:r>
              <a:rPr lang="en-US" dirty="0" smtClean="0"/>
              <a:t> = input('Enter 1 for TEXT Message, 2 for IMAGE Message:\n');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msg_type</a:t>
            </a:r>
            <a:r>
              <a:rPr lang="en-US" dirty="0" smtClean="0"/>
              <a:t> == 1</a:t>
            </a:r>
          </a:p>
          <a:p>
            <a:pPr>
              <a:buNone/>
            </a:pPr>
            <a:r>
              <a:rPr lang="en-US" dirty="0" smtClean="0"/>
              <a:t>        [</a:t>
            </a:r>
            <a:r>
              <a:rPr lang="en-US" dirty="0" err="1" smtClean="0"/>
              <a:t>FileName,PathName</a:t>
            </a:r>
            <a:r>
              <a:rPr lang="en-US" dirty="0" smtClean="0"/>
              <a:t>] = </a:t>
            </a:r>
            <a:r>
              <a:rPr lang="en-US" dirty="0" err="1" smtClean="0"/>
              <a:t>uigetfile</a:t>
            </a:r>
            <a:r>
              <a:rPr lang="en-US" dirty="0" smtClean="0"/>
              <a:t>('*.</a:t>
            </a:r>
            <a:r>
              <a:rPr lang="en-US" dirty="0" err="1" smtClean="0"/>
              <a:t>txt','Select</a:t>
            </a:r>
            <a:r>
              <a:rPr lang="en-US" dirty="0" smtClean="0"/>
              <a:t> TEXT MESSAGE.');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testmsg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 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PathName,FileName</a:t>
            </a:r>
            <a:r>
              <a:rPr lang="en-US" dirty="0" smtClean="0"/>
              <a:t>) );</a:t>
            </a:r>
          </a:p>
          <a:p>
            <a:pPr>
              <a:buNone/>
            </a:pPr>
            <a:r>
              <a:rPr lang="en-US" dirty="0" smtClean="0"/>
              <a:t>        [</a:t>
            </a:r>
            <a:r>
              <a:rPr lang="en-US" dirty="0" err="1" smtClean="0"/>
              <a:t>msg</a:t>
            </a:r>
            <a:r>
              <a:rPr lang="en-US" dirty="0" smtClean="0"/>
              <a:t>] = 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testmsg,'%c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msg_type</a:t>
            </a:r>
            <a:r>
              <a:rPr lang="en-US" dirty="0" smtClean="0"/>
              <a:t> == 2</a:t>
            </a:r>
          </a:p>
          <a:p>
            <a:pPr>
              <a:buNone/>
            </a:pPr>
            <a:r>
              <a:rPr lang="en-US" dirty="0" smtClean="0"/>
              <a:t>        [</a:t>
            </a:r>
            <a:r>
              <a:rPr lang="en-US" dirty="0" err="1" smtClean="0"/>
              <a:t>FileName,PathName</a:t>
            </a:r>
            <a:r>
              <a:rPr lang="en-US" dirty="0" smtClean="0"/>
              <a:t>] = </a:t>
            </a:r>
            <a:r>
              <a:rPr lang="en-US" dirty="0" err="1" smtClean="0"/>
              <a:t>uigetfile</a:t>
            </a:r>
            <a:r>
              <a:rPr lang="en-US" dirty="0" smtClean="0"/>
              <a:t>({'*.jpg';'*.png';'*.gif';'*.bmp'},'Select IMAGE MESSAGE.');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msg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 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PathName,FileName</a:t>
            </a:r>
            <a:r>
              <a:rPr lang="en-US" dirty="0" smtClean="0"/>
              <a:t>) );</a:t>
            </a:r>
          </a:p>
          <a:p>
            <a:pPr>
              <a:buNone/>
            </a:pPr>
            <a:r>
              <a:rPr lang="en-US" dirty="0" smtClean="0"/>
              <a:t>    else</a:t>
            </a:r>
          </a:p>
          <a:p>
            <a:pPr>
              <a:buNone/>
            </a:pPr>
            <a:r>
              <a:rPr lang="en-US" dirty="0" smtClean="0"/>
              <a:t>        error('Invalid Message Type Selection');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Snippets-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%% STEP 3A: Prompt User for Encryption Key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= input('Please Enter an Encryption Key Between 0 - 255:\n');</a:t>
            </a:r>
          </a:p>
          <a:p>
            <a:pPr>
              <a:buNone/>
            </a:pPr>
            <a:r>
              <a:rPr lang="en-US" sz="1800" dirty="0" smtClean="0"/>
              <a:t>    if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&lt; 0 ||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&gt; 255</a:t>
            </a:r>
          </a:p>
          <a:p>
            <a:pPr>
              <a:buNone/>
            </a:pPr>
            <a:r>
              <a:rPr lang="en-US" sz="1800" dirty="0" smtClean="0"/>
              <a:t>        error('Invalid Key Selection');</a:t>
            </a:r>
          </a:p>
          <a:p>
            <a:pPr>
              <a:buNone/>
            </a:pPr>
            <a:r>
              <a:rPr lang="en-US" sz="1800" dirty="0" smtClean="0"/>
              <a:t>    end</a:t>
            </a:r>
          </a:p>
          <a:p>
            <a:pPr>
              <a:buNone/>
            </a:pP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= uint8(</a:t>
            </a:r>
            <a:r>
              <a:rPr lang="en-US" sz="1800" dirty="0" err="1" smtClean="0"/>
              <a:t>enc_key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%% STEP 4A: Allow User to Select SEQUENTIAL</a:t>
            </a:r>
          </a:p>
          <a:p>
            <a:pPr>
              <a:buNone/>
            </a:pPr>
            <a:r>
              <a:rPr lang="en-US" sz="1800" dirty="0" smtClean="0"/>
              <a:t>    encode = input('Enter 1 for Sequential Encoding :\n');</a:t>
            </a:r>
          </a:p>
          <a:p>
            <a:pPr>
              <a:buNone/>
            </a:pPr>
            <a:r>
              <a:rPr lang="en-US" sz="1800" dirty="0" smtClean="0"/>
              <a:t>    if encode == 1</a:t>
            </a:r>
          </a:p>
          <a:p>
            <a:pPr>
              <a:buNone/>
            </a:pPr>
            <a:r>
              <a:rPr lang="en-US" sz="1800" dirty="0" smtClean="0"/>
              <a:t>        % SEQUENTIAL ENCODING: This only needs an Encryption Key Input.</a:t>
            </a:r>
          </a:p>
          <a:p>
            <a:pPr>
              <a:buNone/>
            </a:pPr>
            <a:r>
              <a:rPr lang="en-US" sz="1800" dirty="0" smtClean="0"/>
              <a:t>        output = </a:t>
            </a:r>
            <a:r>
              <a:rPr lang="en-US" sz="1800" dirty="0" err="1" smtClean="0"/>
              <a:t>stegancoder</a:t>
            </a:r>
            <a:r>
              <a:rPr lang="en-US" sz="1800" dirty="0" smtClean="0"/>
              <a:t>(</a:t>
            </a:r>
            <a:r>
              <a:rPr lang="en-US" sz="1800" dirty="0" err="1" smtClean="0"/>
              <a:t>img,msg,enc_key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Snippets-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%% STEP 5A: Write Canvas Image to .BMP File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% BMP, or bitmap format, was chosen because it DOES NOT use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%   compression. JPEG compression destroys the message.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secfn</a:t>
            </a:r>
            <a:r>
              <a:rPr lang="en-US" sz="1800" dirty="0" smtClean="0"/>
              <a:t> = input('Enter File Name for Image + Message:\</a:t>
            </a:r>
            <a:r>
              <a:rPr lang="en-US" sz="1800" dirty="0" err="1" smtClean="0"/>
              <a:t>n','s</a:t>
            </a:r>
            <a:r>
              <a:rPr lang="en-US" sz="1800" dirty="0" smtClean="0"/>
              <a:t>');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nametest</a:t>
            </a:r>
            <a:r>
              <a:rPr lang="en-US" sz="1800" dirty="0" smtClean="0"/>
              <a:t> = </a:t>
            </a:r>
            <a:r>
              <a:rPr lang="en-US" sz="1800" dirty="0" err="1" smtClean="0"/>
              <a:t>ischar</a:t>
            </a:r>
            <a:r>
              <a:rPr lang="en-US" sz="1800" dirty="0" smtClean="0"/>
              <a:t>(</a:t>
            </a:r>
            <a:r>
              <a:rPr lang="en-US" sz="1800" dirty="0" err="1" smtClean="0"/>
              <a:t>secfn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  if </a:t>
            </a:r>
            <a:r>
              <a:rPr lang="en-US" sz="1800" dirty="0" err="1" smtClean="0"/>
              <a:t>nametest</a:t>
            </a:r>
            <a:r>
              <a:rPr lang="en-US" sz="1800" dirty="0" smtClean="0"/>
              <a:t> == 1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imwrite</a:t>
            </a:r>
            <a:r>
              <a:rPr lang="en-US" sz="1800" dirty="0" smtClean="0"/>
              <a:t>(</a:t>
            </a:r>
            <a:r>
              <a:rPr lang="en-US" sz="1800" dirty="0" err="1" smtClean="0"/>
              <a:t>output,strcat</a:t>
            </a:r>
            <a:r>
              <a:rPr lang="en-US" sz="1800" dirty="0" smtClean="0"/>
              <a:t>(</a:t>
            </a:r>
            <a:r>
              <a:rPr lang="en-US" sz="1800" dirty="0" err="1" smtClean="0"/>
              <a:t>secfn,'.bmp</a:t>
            </a:r>
            <a:r>
              <a:rPr lang="en-US" sz="1800" dirty="0" smtClean="0"/>
              <a:t>'));</a:t>
            </a:r>
          </a:p>
          <a:p>
            <a:pPr>
              <a:buNone/>
            </a:pPr>
            <a:r>
              <a:rPr lang="en-US" sz="1800" dirty="0" smtClean="0"/>
              <a:t>    else</a:t>
            </a:r>
          </a:p>
          <a:p>
            <a:pPr>
              <a:buNone/>
            </a:pPr>
            <a:r>
              <a:rPr lang="en-US" sz="1800" dirty="0" smtClean="0"/>
              <a:t>        error('Invalid File Name');</a:t>
            </a:r>
          </a:p>
          <a:p>
            <a:pPr>
              <a:buNone/>
            </a:pPr>
            <a:r>
              <a:rPr lang="en-US" sz="1800" dirty="0" smtClean="0"/>
              <a:t>    end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Snippets-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elseif</a:t>
            </a:r>
            <a:r>
              <a:rPr lang="en-US" sz="1800" dirty="0" smtClean="0"/>
              <a:t> </a:t>
            </a:r>
            <a:r>
              <a:rPr lang="en-US" sz="1800" dirty="0" err="1" smtClean="0"/>
              <a:t>enc_dec</a:t>
            </a:r>
            <a:r>
              <a:rPr lang="en-US" sz="1800" dirty="0" smtClean="0"/>
              <a:t> == 2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%% STEP B: DECODING VERSION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%% STEP 2B: Import "Canvas Image" With Hidden Message.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    [</a:t>
            </a:r>
            <a:r>
              <a:rPr lang="en-US" sz="1800" dirty="0" err="1" smtClean="0"/>
              <a:t>FileName,PathName</a:t>
            </a:r>
            <a:r>
              <a:rPr lang="en-US" sz="1800" dirty="0" smtClean="0"/>
              <a:t>] = </a:t>
            </a:r>
            <a:r>
              <a:rPr lang="en-US" sz="1800" dirty="0" err="1" smtClean="0"/>
              <a:t>uigetfile</a:t>
            </a:r>
            <a:r>
              <a:rPr lang="en-US" sz="1800" dirty="0" smtClean="0"/>
              <a:t>('*.</a:t>
            </a:r>
            <a:r>
              <a:rPr lang="en-US" sz="1800" dirty="0" err="1" smtClean="0"/>
              <a:t>bmp','Select</a:t>
            </a:r>
            <a:r>
              <a:rPr lang="en-US" sz="1800" dirty="0" smtClean="0"/>
              <a:t> "Canvas Image" With Hidden Message.');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img</a:t>
            </a:r>
            <a:r>
              <a:rPr lang="en-US" sz="1800" dirty="0" smtClean="0"/>
              <a:t> = </a:t>
            </a:r>
            <a:r>
              <a:rPr lang="en-US" sz="1800" dirty="0" err="1" smtClean="0"/>
              <a:t>imread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strcat</a:t>
            </a:r>
            <a:r>
              <a:rPr lang="en-US" sz="1800" dirty="0" smtClean="0"/>
              <a:t>(</a:t>
            </a:r>
            <a:r>
              <a:rPr lang="en-US" sz="1800" dirty="0" err="1" smtClean="0"/>
              <a:t>PathName,FileName</a:t>
            </a:r>
            <a:r>
              <a:rPr lang="en-US" sz="1800" dirty="0" smtClean="0"/>
              <a:t>) );</a:t>
            </a:r>
          </a:p>
          <a:p>
            <a:pPr>
              <a:buNone/>
            </a:pP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%% STEP 3B: Prompt User for Encryption Key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= input('Please Enter an Encryption Key Between 0 - 255:\n');</a:t>
            </a:r>
          </a:p>
          <a:p>
            <a:pPr>
              <a:buNone/>
            </a:pPr>
            <a:r>
              <a:rPr lang="en-US" sz="1800" dirty="0" smtClean="0"/>
              <a:t>    if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&lt; 0 ||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&gt; 255</a:t>
            </a:r>
          </a:p>
          <a:p>
            <a:pPr>
              <a:buNone/>
            </a:pPr>
            <a:r>
              <a:rPr lang="en-US" sz="1800" dirty="0" smtClean="0"/>
              <a:t>        error('Invalid Key Selection');</a:t>
            </a:r>
          </a:p>
          <a:p>
            <a:pPr>
              <a:buNone/>
            </a:pPr>
            <a:r>
              <a:rPr lang="en-US" sz="1800" dirty="0" smtClean="0"/>
              <a:t>    end</a:t>
            </a:r>
          </a:p>
          <a:p>
            <a:pPr>
              <a:buNone/>
            </a:pP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enc_key</a:t>
            </a:r>
            <a:r>
              <a:rPr lang="en-US" sz="1800" dirty="0" smtClean="0"/>
              <a:t> = uint8(</a:t>
            </a:r>
            <a:r>
              <a:rPr lang="en-US" sz="1800" dirty="0" err="1" smtClean="0"/>
              <a:t>enc_key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Snippets-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%% STEP 4: Writing Message to .TXT or .JPG File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secfn</a:t>
            </a:r>
            <a:r>
              <a:rPr lang="en-US" sz="1600" dirty="0" smtClean="0"/>
              <a:t> = input('Enter File Name for Image + Message:\</a:t>
            </a:r>
            <a:r>
              <a:rPr lang="en-US" sz="1600" dirty="0" err="1" smtClean="0"/>
              <a:t>n','s</a:t>
            </a:r>
            <a:r>
              <a:rPr lang="en-US" sz="1600" dirty="0" smtClean="0"/>
              <a:t>');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nametest</a:t>
            </a:r>
            <a:r>
              <a:rPr lang="en-US" sz="1600" dirty="0" smtClean="0"/>
              <a:t> = </a:t>
            </a:r>
            <a:r>
              <a:rPr lang="en-US" sz="1600" dirty="0" err="1" smtClean="0"/>
              <a:t>ischar</a:t>
            </a:r>
            <a:r>
              <a:rPr lang="en-US" sz="1600" dirty="0" smtClean="0"/>
              <a:t>(</a:t>
            </a:r>
            <a:r>
              <a:rPr lang="en-US" sz="1600" dirty="0" err="1" smtClean="0"/>
              <a:t>secfn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if </a:t>
            </a:r>
            <a:r>
              <a:rPr lang="en-US" sz="1600" dirty="0" err="1" smtClean="0"/>
              <a:t>nametest</a:t>
            </a:r>
            <a:r>
              <a:rPr lang="en-US" sz="1600" dirty="0" smtClean="0"/>
              <a:t> == 1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msgtest</a:t>
            </a:r>
            <a:r>
              <a:rPr lang="en-US" sz="1600" dirty="0" smtClean="0"/>
              <a:t> = </a:t>
            </a:r>
            <a:r>
              <a:rPr lang="en-US" sz="1600" dirty="0" err="1" smtClean="0"/>
              <a:t>ischar</a:t>
            </a:r>
            <a:r>
              <a:rPr lang="en-US" sz="1600" dirty="0" smtClean="0"/>
              <a:t>(output);</a:t>
            </a:r>
          </a:p>
          <a:p>
            <a:pPr>
              <a:buNone/>
            </a:pPr>
            <a:r>
              <a:rPr lang="en-US" sz="1600" dirty="0" smtClean="0"/>
              <a:t>        if </a:t>
            </a:r>
            <a:r>
              <a:rPr lang="en-US" sz="1600" dirty="0" err="1" smtClean="0"/>
              <a:t>msgtest</a:t>
            </a:r>
            <a:r>
              <a:rPr lang="en-US" sz="1600" dirty="0" smtClean="0"/>
              <a:t> == 1</a:t>
            </a:r>
          </a:p>
          <a:p>
            <a:pPr>
              <a:buNone/>
            </a:pPr>
            <a:r>
              <a:rPr lang="en-US" sz="1600" dirty="0" smtClean="0"/>
              <a:t>            % TEXT Message CASE</a:t>
            </a:r>
          </a:p>
          <a:p>
            <a:pPr>
              <a:buNone/>
            </a:pPr>
            <a:r>
              <a:rPr lang="en-US" sz="1600" dirty="0" smtClean="0"/>
              <a:t>            fid = </a:t>
            </a:r>
            <a:r>
              <a:rPr lang="en-US" sz="1600" dirty="0" err="1" smtClean="0"/>
              <a:t>fopen</a:t>
            </a:r>
            <a:r>
              <a:rPr lang="en-US" sz="1600" dirty="0" smtClean="0"/>
              <a:t>(</a:t>
            </a:r>
            <a:r>
              <a:rPr lang="en-US" sz="1600" dirty="0" err="1" smtClean="0"/>
              <a:t>strcat</a:t>
            </a:r>
            <a:r>
              <a:rPr lang="en-US" sz="1600" dirty="0" smtClean="0"/>
              <a:t>(</a:t>
            </a:r>
            <a:r>
              <a:rPr lang="en-US" sz="1600" dirty="0" err="1" smtClean="0"/>
              <a:t>secfn,'.txt</a:t>
            </a:r>
            <a:r>
              <a:rPr lang="en-US" sz="1600" dirty="0" smtClean="0"/>
              <a:t>'),'w');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fwrite</a:t>
            </a:r>
            <a:r>
              <a:rPr lang="en-US" sz="1600" dirty="0" smtClean="0"/>
              <a:t>(</a:t>
            </a:r>
            <a:r>
              <a:rPr lang="en-US" sz="1600" dirty="0" err="1" smtClean="0"/>
              <a:t>fid,output,'char</a:t>
            </a:r>
            <a:r>
              <a:rPr lang="en-US" sz="1600" dirty="0" smtClean="0"/>
              <a:t>');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fclose</a:t>
            </a:r>
            <a:r>
              <a:rPr lang="en-US" sz="1600" dirty="0" smtClean="0"/>
              <a:t>(fid);</a:t>
            </a:r>
          </a:p>
          <a:p>
            <a:pPr>
              <a:buNone/>
            </a:pPr>
            <a:r>
              <a:rPr lang="en-US" sz="1600" dirty="0" smtClean="0"/>
              <a:t>        else</a:t>
            </a:r>
          </a:p>
          <a:p>
            <a:pPr>
              <a:buNone/>
            </a:pPr>
            <a:r>
              <a:rPr lang="en-US" sz="1600" dirty="0" smtClean="0"/>
              <a:t>            % IMAGE Message CASE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imwrite</a:t>
            </a:r>
            <a:r>
              <a:rPr lang="en-US" sz="1600" dirty="0" smtClean="0"/>
              <a:t>(</a:t>
            </a:r>
            <a:r>
              <a:rPr lang="en-US" sz="1600" dirty="0" err="1" smtClean="0"/>
              <a:t>output,strcat</a:t>
            </a:r>
            <a:r>
              <a:rPr lang="en-US" sz="1600" dirty="0" smtClean="0"/>
              <a:t>(</a:t>
            </a:r>
            <a:r>
              <a:rPr lang="en-US" sz="1600" dirty="0" err="1" smtClean="0"/>
              <a:t>secfn,'.bmp</a:t>
            </a:r>
            <a:r>
              <a:rPr lang="en-US" sz="1600" dirty="0" smtClean="0"/>
              <a:t>'));</a:t>
            </a:r>
          </a:p>
          <a:p>
            <a:pPr>
              <a:buNone/>
            </a:pPr>
            <a:r>
              <a:rPr lang="en-US" sz="1600" dirty="0" smtClean="0"/>
              <a:t>        end</a:t>
            </a:r>
          </a:p>
          <a:p>
            <a:pPr>
              <a:buNone/>
            </a:pPr>
            <a:r>
              <a:rPr lang="en-US" sz="1600" dirty="0" smtClean="0"/>
              <a:t>    else</a:t>
            </a:r>
          </a:p>
          <a:p>
            <a:pPr>
              <a:buNone/>
            </a:pPr>
            <a:r>
              <a:rPr lang="en-US" sz="1600" dirty="0" smtClean="0"/>
              <a:t>        error('Invalid File Name');</a:t>
            </a:r>
          </a:p>
          <a:p>
            <a:pPr>
              <a:buNone/>
            </a:pPr>
            <a:r>
              <a:rPr lang="en-US" sz="1600" dirty="0" smtClean="0"/>
              <a:t>    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Convert</a:t>
            </a:r>
            <a:endParaRPr lang="en-US" dirty="0"/>
          </a:p>
        </p:txBody>
      </p:sp>
      <p:pic>
        <p:nvPicPr>
          <p:cNvPr id="9" name="Content Placeholder 8" descr="SnapCrab_NoName_2014-4-4_16-47-46_No-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3352800"/>
            <a:ext cx="4127946" cy="2819400"/>
          </a:xfrm>
        </p:spPr>
      </p:pic>
      <p:pic>
        <p:nvPicPr>
          <p:cNvPr id="10" name="Picture 9" descr="SnapCrab_NoName_2014-4-4_17-10-40_No-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352800"/>
            <a:ext cx="4191000" cy="2914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</a:t>
            </a:r>
            <a:r>
              <a:rPr lang="en-US" dirty="0" err="1" smtClean="0"/>
              <a:t>Steganography</a:t>
            </a:r>
            <a:endParaRPr lang="en-US" dirty="0"/>
          </a:p>
        </p:txBody>
      </p:sp>
      <p:pic>
        <p:nvPicPr>
          <p:cNvPr id="6" name="Content Placeholder 5" descr="SnapCrab_NoName_2014-4-4_17-18-14_No-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35163"/>
            <a:ext cx="6477000" cy="4465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Screenshots – Face Detections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Single face Detection             Two Face Detection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SnapCrab_NoName_2014-4-4_17-8-52_No-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3200"/>
            <a:ext cx="3556000" cy="2667000"/>
          </a:xfrm>
          <a:prstGeom prst="rect">
            <a:avLst/>
          </a:prstGeom>
        </p:spPr>
      </p:pic>
      <p:pic>
        <p:nvPicPr>
          <p:cNvPr id="7" name="Picture 6" descr="SnapCrab_NoName_2014-4-4_16-53-13_No-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743200"/>
            <a:ext cx="3733800" cy="268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696200" cy="1143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Algerian"/>
              </a:rPr>
              <a:t>Group - 5</a:t>
            </a:r>
            <a:endParaRPr lang="en-US" dirty="0">
              <a:solidFill>
                <a:srgbClr val="002060"/>
              </a:solidFill>
              <a:latin typeface="Algeri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91400" cy="5257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600" i="1" dirty="0" smtClean="0">
                <a:solidFill>
                  <a:srgbClr val="660066"/>
                </a:solidFill>
                <a:latin typeface="Verdana" pitchFamily="34" charset="0"/>
              </a:rPr>
              <a:t>				</a:t>
            </a:r>
          </a:p>
          <a:p>
            <a:pPr algn="ctr">
              <a:buNone/>
            </a:pPr>
            <a:endParaRPr lang="en-US" sz="4400" i="1" dirty="0" smtClean="0">
              <a:solidFill>
                <a:srgbClr val="660066"/>
              </a:solidFill>
              <a:latin typeface="Verdana" pitchFamily="34" charset="0"/>
            </a:endParaRPr>
          </a:p>
          <a:p>
            <a:pPr algn="ctr">
              <a:buNone/>
            </a:pPr>
            <a:r>
              <a:rPr lang="en-US" sz="4400" b="1" i="1" dirty="0" smtClean="0">
                <a:solidFill>
                  <a:srgbClr val="DDDDDD"/>
                </a:solidFill>
                <a:latin typeface="Algerian"/>
              </a:rPr>
              <a:t>Batch: C-24</a:t>
            </a:r>
          </a:p>
          <a:p>
            <a:pPr>
              <a:buNone/>
            </a:pPr>
            <a:endParaRPr lang="en-US" sz="3600" i="1" dirty="0" smtClean="0">
              <a:solidFill>
                <a:srgbClr val="DDDDDD"/>
              </a:solidFill>
              <a:latin typeface="Algerian"/>
            </a:endParaRPr>
          </a:p>
          <a:p>
            <a:pPr>
              <a:buNone/>
            </a:pPr>
            <a:endParaRPr lang="en-US" sz="3600" i="1" dirty="0" smtClean="0">
              <a:solidFill>
                <a:srgbClr val="DDDDDD"/>
              </a:solidFill>
              <a:latin typeface="Algerian"/>
            </a:endParaRPr>
          </a:p>
          <a:p>
            <a:pPr>
              <a:buNone/>
            </a:pPr>
            <a:r>
              <a:rPr lang="en-US" sz="4400" b="1" i="1" dirty="0" smtClean="0">
                <a:solidFill>
                  <a:srgbClr val="DDDDDD"/>
                </a:solidFill>
                <a:latin typeface="Algerian"/>
              </a:rPr>
              <a:t>SHEFALI CHHABRIA(143)</a:t>
            </a:r>
          </a:p>
          <a:p>
            <a:pPr>
              <a:buNone/>
            </a:pPr>
            <a:r>
              <a:rPr lang="en-US" sz="4400" b="1" i="1" dirty="0" smtClean="0">
                <a:solidFill>
                  <a:srgbClr val="DDDDDD"/>
                </a:solidFill>
                <a:latin typeface="Algerian"/>
              </a:rPr>
              <a:t>TARUN MIRANI (145)</a:t>
            </a:r>
          </a:p>
          <a:p>
            <a:pPr>
              <a:buNone/>
            </a:pPr>
            <a:r>
              <a:rPr lang="en-US" sz="4400" b="1" i="1" dirty="0" smtClean="0">
                <a:solidFill>
                  <a:srgbClr val="DDDDDD"/>
                </a:solidFill>
                <a:latin typeface="Algerian"/>
              </a:rPr>
              <a:t>PRITI PATHANI(161</a:t>
            </a:r>
            <a:r>
              <a:rPr lang="en-US" sz="4400" b="1" dirty="0" smtClean="0">
                <a:solidFill>
                  <a:srgbClr val="DDDDDD"/>
                </a:solidFill>
                <a:latin typeface="Algeri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Screenshots – Face Detections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Multiple Face Detections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SnapCrab_NoName_2014-4-4_17-7-42_No-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43200"/>
            <a:ext cx="5181600" cy="3886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48512"/>
            <a:ext cx="7924800" cy="1085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Confidential communication and secret data storing….(</a:t>
            </a:r>
            <a:r>
              <a:rPr lang="en-US" sz="2800" dirty="0" smtClean="0"/>
              <a:t>secrecy)</a:t>
            </a:r>
            <a:endParaRPr lang="en-US" sz="2800" b="1" dirty="0" smtClean="0"/>
          </a:p>
          <a:p>
            <a:r>
              <a:rPr lang="en-US" sz="2800" b="1" dirty="0" smtClean="0"/>
              <a:t>Protection of data alteration</a:t>
            </a:r>
          </a:p>
          <a:p>
            <a:r>
              <a:rPr lang="en-US" sz="2800" b="1" dirty="0" smtClean="0"/>
              <a:t>Access control system for digital content distribution</a:t>
            </a:r>
          </a:p>
          <a:p>
            <a:r>
              <a:rPr lang="en-US" sz="2800" dirty="0" smtClean="0"/>
              <a:t>Transportation of high-level or top-secret documents between international governments.</a:t>
            </a:r>
          </a:p>
          <a:p>
            <a:r>
              <a:rPr lang="en-US" sz="2800" b="1" dirty="0" smtClean="0"/>
              <a:t>Media Database systems(</a:t>
            </a:r>
            <a:r>
              <a:rPr lang="en-US" sz="2800" b="1" dirty="0" err="1" smtClean="0"/>
              <a:t>eg:</a:t>
            </a:r>
            <a:r>
              <a:rPr lang="en-US" sz="2800" dirty="0" err="1" smtClean="0"/>
              <a:t>photo</a:t>
            </a:r>
            <a:r>
              <a:rPr lang="en-US" sz="2800" dirty="0" smtClean="0"/>
              <a:t> album software</a:t>
            </a:r>
            <a:r>
              <a:rPr lang="en-US" sz="2800" b="1" dirty="0" smtClean="0"/>
              <a:t>)</a:t>
            </a:r>
          </a:p>
          <a:p>
            <a:r>
              <a:rPr lang="en-US" sz="2800" dirty="0" smtClean="0"/>
              <a:t>A step to semantic movie retrieval system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Legitimate Use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watermarking of digital media is constantly improving, primarily in an attempt to provide hardened watermarks or proof of ownership.</a:t>
            </a:r>
          </a:p>
          <a:p>
            <a:r>
              <a:rPr lang="en-US" dirty="0" smtClean="0"/>
              <a:t>One can liken these applications to the use of a deadbolt lock on a door. The deadbolt will keep honest people </a:t>
            </a:r>
            <a:r>
              <a:rPr lang="en-US" dirty="0" err="1" smtClean="0"/>
              <a:t>honest,but</a:t>
            </a:r>
            <a:r>
              <a:rPr lang="en-US" dirty="0" smtClean="0"/>
              <a:t> those determined to break and enter can simply break a window and gain entry.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Illegal Use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annual Report on High Technology crime (48) lists nine common types of computer </a:t>
            </a:r>
            <a:r>
              <a:rPr lang="en-US" dirty="0" smtClean="0"/>
              <a:t>crime :</a:t>
            </a:r>
            <a:endParaRPr lang="en-US" dirty="0" smtClean="0"/>
          </a:p>
          <a:p>
            <a:r>
              <a:rPr lang="en-US" dirty="0" smtClean="0"/>
              <a:t>Criminal communications</a:t>
            </a:r>
          </a:p>
          <a:p>
            <a:r>
              <a:rPr lang="en-US" dirty="0" smtClean="0"/>
              <a:t>Fraud</a:t>
            </a:r>
          </a:p>
          <a:p>
            <a:r>
              <a:rPr lang="en-US" dirty="0" smtClean="0"/>
              <a:t>Hacking</a:t>
            </a:r>
          </a:p>
          <a:p>
            <a:r>
              <a:rPr lang="en-US" dirty="0" smtClean="0"/>
              <a:t>Electronic Payments</a:t>
            </a:r>
          </a:p>
          <a:p>
            <a:r>
              <a:rPr lang="en-US" dirty="0" smtClean="0"/>
              <a:t>Harassment</a:t>
            </a:r>
          </a:p>
          <a:p>
            <a:r>
              <a:rPr lang="en-US" dirty="0" smtClean="0"/>
              <a:t>Gambling and pornography</a:t>
            </a:r>
          </a:p>
          <a:p>
            <a:r>
              <a:rPr lang="en-US" dirty="0" smtClean="0"/>
              <a:t>Intellectual property offenses</a:t>
            </a:r>
          </a:p>
          <a:p>
            <a:r>
              <a:rPr lang="en-US" dirty="0" smtClean="0"/>
              <a:t>Viruses</a:t>
            </a:r>
          </a:p>
          <a:p>
            <a:r>
              <a:rPr lang="en-US" dirty="0" smtClean="0"/>
              <a:t>Pedophilia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2800" dirty="0" err="1" smtClean="0"/>
              <a:t>Steganography</a:t>
            </a:r>
            <a:r>
              <a:rPr lang="en-US" sz="2800" dirty="0" smtClean="0"/>
              <a:t> has multitude forms</a:t>
            </a:r>
            <a:endParaRPr lang="en-US" dirty="0" smtClean="0"/>
          </a:p>
          <a:p>
            <a:r>
              <a:rPr lang="en-US" sz="2800" dirty="0" smtClean="0"/>
              <a:t>Based on different forms..(we have)</a:t>
            </a:r>
            <a:r>
              <a:rPr lang="en-US" sz="2800" dirty="0" err="1" smtClean="0"/>
              <a:t>steganographic</a:t>
            </a:r>
            <a:r>
              <a:rPr lang="en-US" sz="2800" dirty="0" smtClean="0"/>
              <a:t> content on the internet </a:t>
            </a:r>
          </a:p>
          <a:p>
            <a:r>
              <a:rPr lang="en-US" dirty="0" smtClean="0"/>
              <a:t>With growth of network communication there is need for data security there is need for alternatives </a:t>
            </a:r>
          </a:p>
          <a:p>
            <a:r>
              <a:rPr lang="en-US" dirty="0" smtClean="0"/>
              <a:t>Dynamic creation of image file to hide message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P</a:t>
            </a:r>
            <a:r>
              <a:rPr lang="en-US" sz="2800" dirty="0" smtClean="0"/>
              <a:t>rotection </a:t>
            </a:r>
            <a:r>
              <a:rPr lang="en-US" sz="2800" dirty="0" smtClean="0"/>
              <a:t>of property, real and intellectual</a:t>
            </a:r>
          </a:p>
          <a:p>
            <a:r>
              <a:rPr lang="en-US" sz="2800" dirty="0" smtClean="0"/>
              <a:t>Individuals or organizations may decide to place personal/private/sensitive information in </a:t>
            </a:r>
            <a:r>
              <a:rPr lang="en-US" sz="2800" dirty="0" err="1" smtClean="0"/>
              <a:t>steganographic</a:t>
            </a:r>
            <a:r>
              <a:rPr lang="en-US" sz="2800" dirty="0" smtClean="0"/>
              <a:t> carriers.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5146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W. Bender, D. </a:t>
            </a:r>
            <a:r>
              <a:rPr lang="en-US" dirty="0" err="1" smtClean="0"/>
              <a:t>Gruhl</a:t>
            </a:r>
            <a:r>
              <a:rPr lang="en-US" dirty="0" smtClean="0"/>
              <a:t>, N. Morimoto, and A. Lu. Techniques for data hiding. </a:t>
            </a:r>
            <a:r>
              <a:rPr lang="en-US" b="1" i="1" dirty="0" smtClean="0"/>
              <a:t>IEM Systems Journal, 35(3 &amp; 4), 1996</a:t>
            </a:r>
          </a:p>
          <a:p>
            <a:endParaRPr lang="en-US" b="1" i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A.K. Jain. Fundamentals of Digital Image Processing ,Prentice-Hall, Inc., Englewood Cliffs, NJ, 1989.</a:t>
            </a:r>
          </a:p>
          <a:p>
            <a:pPr marL="457200" indent="-457200"/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</a:t>
            </a:r>
            <a:r>
              <a:rPr lang="en-US" sz="8800" dirty="0" smtClean="0"/>
              <a:t>THANK YOU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Steganography_orig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1674294">
            <a:off x="565357" y="2851357"/>
            <a:ext cx="1481569" cy="1481569"/>
          </a:xfrm>
        </p:spPr>
      </p:pic>
      <p:sp>
        <p:nvSpPr>
          <p:cNvPr id="16" name="TextBox 15"/>
          <p:cNvSpPr txBox="1"/>
          <p:nvPr/>
        </p:nvSpPr>
        <p:spPr>
          <a:xfrm>
            <a:off x="533400" y="129540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lgerian"/>
              </a:rPr>
              <a:t>With the growing network communication data security is becoming more important.</a:t>
            </a:r>
            <a:endParaRPr lang="en-US" sz="2800" dirty="0">
              <a:latin typeface="Algerian"/>
            </a:endParaRPr>
          </a:p>
        </p:txBody>
      </p:sp>
      <p:pic>
        <p:nvPicPr>
          <p:cNvPr id="2055" name="Picture 7" descr="C:\Users\pritipathani\Documents\SEM VI\SEMINAR\images\hidingthetru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80040">
            <a:off x="6819361" y="1629272"/>
            <a:ext cx="2108200" cy="14224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33600" y="32004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lgerian"/>
              </a:rPr>
              <a:t>Growth of broadcasting technologies requires alternate solutions.</a:t>
            </a:r>
            <a:endParaRPr lang="en-US" sz="2800" dirty="0">
              <a:latin typeface="Algerian"/>
            </a:endParaRPr>
          </a:p>
        </p:txBody>
      </p:sp>
      <p:pic>
        <p:nvPicPr>
          <p:cNvPr id="2056" name="Picture 8" descr="C:\Users\pritipathani\Documents\SEM VI\SEMINAR\images\images (8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3295210">
            <a:off x="7312106" y="4257890"/>
            <a:ext cx="1259182" cy="139172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457200" y="48006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Algerian"/>
              </a:rPr>
              <a:t>The image file is created and data (image or text) is encrypted in it.</a:t>
            </a:r>
          </a:p>
        </p:txBody>
      </p:sp>
      <p:pic>
        <p:nvPicPr>
          <p:cNvPr id="2057" name="Picture 9" descr="C:\Users\pritipathani\Desktop\ppt\steganograph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16247">
            <a:off x="5643702" y="5505124"/>
            <a:ext cx="1836551" cy="1222375"/>
          </a:xfrm>
          <a:prstGeom prst="rect">
            <a:avLst/>
          </a:prstGeom>
          <a:noFill/>
        </p:spPr>
      </p:pic>
      <p:pic>
        <p:nvPicPr>
          <p:cNvPr id="2059" name="Picture 11" descr="C:\Users\pritipathani\Desktop\ppt\steganography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15567">
            <a:off x="7262013" y="5227562"/>
            <a:ext cx="18542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514600"/>
            <a:ext cx="701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Face recognition that determines the location and sizes of human faces in digital  form.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err="1" smtClean="0"/>
              <a:t>Steganography</a:t>
            </a:r>
            <a:r>
              <a:rPr lang="en-US" dirty="0" smtClean="0"/>
              <a:t> is the method which will process this digital image with a text you want to hide 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That </a:t>
            </a:r>
            <a:r>
              <a:rPr lang="en-US" dirty="0" err="1" smtClean="0"/>
              <a:t>stegoimage</a:t>
            </a:r>
            <a:r>
              <a:rPr lang="en-US" dirty="0" smtClean="0"/>
              <a:t> can be extracted.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Description</a:t>
            </a: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48006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Stegosys</a:t>
            </a:r>
            <a:r>
              <a:rPr lang="en-US" b="1" dirty="0" err="1" smtClean="0"/>
              <a:t>tem</a:t>
            </a:r>
            <a:r>
              <a:rPr lang="en-US" b="1" dirty="0" smtClean="0"/>
              <a:t> En</a:t>
            </a:r>
            <a:r>
              <a:rPr lang="en-US" dirty="0" smtClean="0"/>
              <a:t>coder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6858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 Image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22098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0" y="48768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 of message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1905000"/>
            <a:ext cx="2057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Stegosys</a:t>
            </a:r>
            <a:r>
              <a:rPr lang="en-US" b="1" dirty="0" err="1" smtClean="0"/>
              <a:t>tem</a:t>
            </a:r>
            <a:r>
              <a:rPr lang="en-US" b="1" dirty="0" smtClean="0"/>
              <a:t> En</a:t>
            </a:r>
            <a:r>
              <a:rPr lang="en-US" dirty="0" smtClean="0"/>
              <a:t>coder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72200" y="48768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 of </a:t>
            </a:r>
            <a:r>
              <a:rPr lang="en-US" dirty="0" err="1" smtClean="0"/>
              <a:t>stegoimage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172200" y="21336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Stegoimage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2438400" y="2514600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4" idx="0"/>
          </p:cNvCxnSpPr>
          <p:nvPr/>
        </p:nvCxnSpPr>
        <p:spPr>
          <a:xfrm rot="5400000">
            <a:off x="4076700" y="1676400"/>
            <a:ext cx="457200" cy="1588"/>
          </a:xfrm>
          <a:prstGeom prst="straightConnector1">
            <a:avLst/>
          </a:prstGeom>
          <a:ln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1"/>
            <a:endCxn id="6" idx="3"/>
          </p:cNvCxnSpPr>
          <p:nvPr/>
        </p:nvCxnSpPr>
        <p:spPr>
          <a:xfrm rot="10800000">
            <a:off x="5257800" y="5295900"/>
            <a:ext cx="914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1"/>
            <a:endCxn id="13" idx="3"/>
          </p:cNvCxnSpPr>
          <p:nvPr/>
        </p:nvCxnSpPr>
        <p:spPr>
          <a:xfrm rot="10800000">
            <a:off x="2590800" y="5295900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733800" y="36576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KEY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8" name="Straight Arrow Connector 77"/>
          <p:cNvCxnSpPr>
            <a:stCxn id="14" idx="3"/>
            <a:endCxn id="16" idx="1"/>
          </p:cNvCxnSpPr>
          <p:nvPr/>
        </p:nvCxnSpPr>
        <p:spPr>
          <a:xfrm>
            <a:off x="5334000" y="2476500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6629400" y="2819400"/>
            <a:ext cx="9906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74" idx="0"/>
            <a:endCxn id="14" idx="2"/>
          </p:cNvCxnSpPr>
          <p:nvPr/>
        </p:nvCxnSpPr>
        <p:spPr>
          <a:xfrm rot="16200000" flipV="1">
            <a:off x="4019550" y="3333750"/>
            <a:ext cx="609600" cy="381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4" idx="2"/>
            <a:endCxn id="6" idx="0"/>
          </p:cNvCxnSpPr>
          <p:nvPr/>
        </p:nvCxnSpPr>
        <p:spPr>
          <a:xfrm rot="5400000">
            <a:off x="4076700" y="4533900"/>
            <a:ext cx="533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828800"/>
            <a:ext cx="701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Images are being dynamically used by face </a:t>
            </a:r>
            <a:r>
              <a:rPr lang="en-US" dirty="0" err="1" smtClean="0"/>
              <a:t>recog</a:t>
            </a:r>
            <a:r>
              <a:rPr lang="en-US" dirty="0" smtClean="0"/>
              <a:t>. Algorithm.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hidden message is embedded in the “cover” image.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proposed recipient need only possess a key in order to reveal the message (not a part of system).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514600"/>
            <a:ext cx="701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MATLAB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MATLAB includes Image processing </a:t>
            </a:r>
            <a:r>
              <a:rPr lang="en-US" dirty="0" err="1" smtClean="0"/>
              <a:t>toolbox,dsp</a:t>
            </a:r>
            <a:r>
              <a:rPr lang="en-US" dirty="0" smtClean="0"/>
              <a:t> system toolbox, MATLAB CODER, BLOCK libraries.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Requires 32 bit / 64 bit windows processor and integrated webcam/</a:t>
            </a:r>
            <a:r>
              <a:rPr lang="en-US" dirty="0" err="1" smtClean="0"/>
              <a:t>usb</a:t>
            </a:r>
            <a:r>
              <a:rPr lang="en-US" dirty="0" smtClean="0"/>
              <a:t> webcam.</a:t>
            </a:r>
          </a:p>
          <a:p>
            <a:pPr marL="457200" indent="-457200"/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Requirement</a:t>
            </a: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6172200" cy="3810000"/>
          </a:xfrm>
        </p:spPr>
        <p:txBody>
          <a:bodyPr>
            <a:normAutofit/>
          </a:bodyPr>
          <a:lstStyle/>
          <a:p>
            <a:pPr eaLnBrk="0" hangingPunct="0"/>
            <a:r>
              <a:rPr lang="en-US" sz="2400" dirty="0" smtClean="0"/>
              <a:t>Algorithm – V and J method ( integral </a:t>
            </a:r>
            <a:r>
              <a:rPr lang="en-US" sz="2400" dirty="0" err="1" smtClean="0"/>
              <a:t>Feauture</a:t>
            </a:r>
            <a:r>
              <a:rPr lang="en-US" sz="2400" dirty="0" smtClean="0"/>
              <a:t> extraction )</a:t>
            </a:r>
          </a:p>
          <a:p>
            <a:pPr eaLnBrk="0" hangingPunct="0"/>
            <a:r>
              <a:rPr lang="en-US" sz="2400" dirty="0" smtClean="0"/>
              <a:t>calculation method “Rectangle filters”</a:t>
            </a:r>
          </a:p>
          <a:p>
            <a:pPr>
              <a:spcBef>
                <a:spcPct val="50000"/>
              </a:spcBef>
            </a:pPr>
            <a:r>
              <a:rPr lang="en-US" sz="2400" i="1" dirty="0" err="1" smtClean="0"/>
              <a:t>Rectangle_Feature_value</a:t>
            </a:r>
            <a:r>
              <a:rPr lang="en-US" sz="2400" i="1" dirty="0" smtClean="0"/>
              <a:t> f=  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/>
              <a:t>∑ (pixels values in white area) – </a:t>
            </a:r>
            <a:br>
              <a:rPr lang="en-US" sz="2400" i="1" dirty="0" smtClean="0"/>
            </a:br>
            <a:r>
              <a:rPr lang="en-US" sz="2400" i="1" dirty="0" smtClean="0"/>
              <a:t>∑ (pixels values in shaded area)</a:t>
            </a:r>
          </a:p>
          <a:p>
            <a:pPr>
              <a:spcBef>
                <a:spcPct val="50000"/>
              </a:spcBef>
            </a:pPr>
            <a:endParaRPr lang="en-US" sz="2400" i="1" dirty="0" smtClean="0"/>
          </a:p>
          <a:p>
            <a:r>
              <a:rPr lang="en-US" sz="2400" i="1" dirty="0" smtClean="0"/>
              <a:t>f=(8+7)-(0+1) =15-1= 14 </a:t>
            </a:r>
          </a:p>
          <a:p>
            <a:pPr eaLnBrk="0" hangingPunct="0"/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143000"/>
            <a:ext cx="1295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33"/>
          <p:cNvGraphicFramePr>
            <a:graphicFrameLocks/>
          </p:cNvGraphicFramePr>
          <p:nvPr/>
        </p:nvGraphicFramePr>
        <p:xfrm>
          <a:off x="5791200" y="2590800"/>
          <a:ext cx="3124200" cy="3331011"/>
        </p:xfrm>
        <a:graphic>
          <a:graphicData uri="http://schemas.openxmlformats.org/drawingml/2006/table">
            <a:tbl>
              <a:tblPr/>
              <a:tblGrid>
                <a:gridCol w="781050"/>
                <a:gridCol w="781050"/>
                <a:gridCol w="781050"/>
                <a:gridCol w="781050"/>
              </a:tblGrid>
              <a:tr h="433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762000"/>
            <a:ext cx="28194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5334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3800" dirty="0" smtClean="0"/>
              <a:t>Face detection </a:t>
            </a:r>
            <a:endParaRPr lang="en-US" sz="1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1447800"/>
            <a:ext cx="1652588" cy="1028700"/>
            <a:chOff x="144" y="1296"/>
            <a:chExt cx="864" cy="864"/>
          </a:xfrm>
        </p:grpSpPr>
        <p:sp>
          <p:nvSpPr>
            <p:cNvPr id="26667" name="Rectangle 6"/>
            <p:cNvSpPr>
              <a:spLocks noChangeArrowheads="1"/>
            </p:cNvSpPr>
            <p:nvPr/>
          </p:nvSpPr>
          <p:spPr bwMode="auto">
            <a:xfrm>
              <a:off x="144" y="1296"/>
              <a:ext cx="864" cy="432"/>
            </a:xfrm>
            <a:prstGeom prst="rect">
              <a:avLst/>
            </a:prstGeom>
            <a:solidFill>
              <a:srgbClr val="000000">
                <a:alpha val="6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 b="1"/>
            </a:p>
          </p:txBody>
        </p:sp>
        <p:sp>
          <p:nvSpPr>
            <p:cNvPr id="26668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864" cy="432"/>
            </a:xfrm>
            <a:prstGeom prst="rect">
              <a:avLst/>
            </a:prstGeom>
            <a:solidFill>
              <a:srgbClr val="FFFFFF">
                <a:alpha val="6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 b="1"/>
            </a:p>
          </p:txBody>
        </p:sp>
      </p:grpSp>
      <p:sp>
        <p:nvSpPr>
          <p:cNvPr id="26634" name="AutoShape 34"/>
          <p:cNvSpPr>
            <a:spLocks noChangeArrowheads="1"/>
          </p:cNvSpPr>
          <p:nvPr/>
        </p:nvSpPr>
        <p:spPr bwMode="auto">
          <a:xfrm>
            <a:off x="3429000" y="1524000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1"/>
          </a:p>
        </p:txBody>
      </p:sp>
      <p:pic>
        <p:nvPicPr>
          <p:cNvPr id="26635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038600"/>
            <a:ext cx="1295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6" name="Text Box 21"/>
          <p:cNvSpPr txBox="1">
            <a:spLocks noChangeArrowheads="1"/>
          </p:cNvSpPr>
          <p:nvPr/>
        </p:nvSpPr>
        <p:spPr bwMode="auto">
          <a:xfrm>
            <a:off x="609600" y="51816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face</a:t>
            </a:r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>
            <a:off x="4572000" y="1219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Shaded area</a:t>
            </a: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>
            <a:off x="4724400" y="1900535"/>
            <a:ext cx="1523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White </a:t>
            </a:r>
            <a:r>
              <a:rPr lang="en-US" dirty="0"/>
              <a:t>area</a:t>
            </a: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>
            <a:off x="3657600" y="2735282"/>
            <a:ext cx="495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F=</a:t>
            </a:r>
            <a:r>
              <a:rPr lang="en-US" sz="1800" dirty="0" err="1"/>
              <a:t>Feat_val</a:t>
            </a:r>
            <a:r>
              <a:rPr lang="en-US" sz="1800" dirty="0"/>
              <a:t> = </a:t>
            </a:r>
          </a:p>
          <a:p>
            <a:r>
              <a:rPr lang="en-US" sz="1800" dirty="0"/>
              <a:t>pixel sum in white area - pixel sum in shaded area</a:t>
            </a:r>
          </a:p>
          <a:p>
            <a:r>
              <a:rPr lang="en-US" sz="1800" dirty="0"/>
              <a:t>Example</a:t>
            </a:r>
          </a:p>
          <a:p>
            <a:pPr>
              <a:buFontTx/>
              <a:buChar char="•"/>
            </a:pPr>
            <a:r>
              <a:rPr lang="en-US" sz="1800" dirty="0"/>
              <a:t>Pixel sum in white area= 216+102+78+129+210+111=846</a:t>
            </a:r>
          </a:p>
          <a:p>
            <a:pPr>
              <a:buFontTx/>
              <a:buChar char="•"/>
            </a:pPr>
            <a:endParaRPr lang="en-US" sz="1800" dirty="0"/>
          </a:p>
          <a:p>
            <a:pPr>
              <a:buFontTx/>
              <a:buChar char="•"/>
            </a:pPr>
            <a:r>
              <a:rPr lang="en-US" sz="1800" dirty="0"/>
              <a:t>Pixel sum in shared area= 10+20+4+7+45+7=93</a:t>
            </a:r>
          </a:p>
          <a:p>
            <a:pPr>
              <a:buFontTx/>
              <a:buChar char="•"/>
            </a:pPr>
            <a:endParaRPr lang="en-US" sz="1800" dirty="0"/>
          </a:p>
          <a:p>
            <a:r>
              <a:rPr lang="en-US" sz="1800" dirty="0" err="1"/>
              <a:t>Feat_val</a:t>
            </a:r>
            <a:r>
              <a:rPr lang="en-US" sz="1800" dirty="0"/>
              <a:t>=F=846-93=753</a:t>
            </a:r>
          </a:p>
          <a:p>
            <a:r>
              <a:rPr lang="en-US" sz="1800" dirty="0"/>
              <a:t>If F&gt;threshold,  </a:t>
            </a:r>
          </a:p>
          <a:p>
            <a:r>
              <a:rPr lang="en-US" sz="1800" dirty="0"/>
              <a:t>      feature= +1</a:t>
            </a:r>
          </a:p>
          <a:p>
            <a:r>
              <a:rPr lang="en-US" sz="1800" dirty="0"/>
              <a:t>Else         </a:t>
            </a:r>
          </a:p>
          <a:p>
            <a:r>
              <a:rPr lang="en-US" sz="1800" dirty="0"/>
              <a:t>      feature= -1   End if;</a:t>
            </a:r>
          </a:p>
          <a:p>
            <a:r>
              <a:rPr lang="en-US" sz="1800" dirty="0"/>
              <a:t>If we can choose threshold =700 , so feature is +1.</a:t>
            </a:r>
          </a:p>
        </p:txBody>
      </p:sp>
      <p:graphicFrame>
        <p:nvGraphicFramePr>
          <p:cNvPr id="23607" name="Group 55"/>
          <p:cNvGraphicFramePr>
            <a:graphicFrameLocks noGrp="1"/>
          </p:cNvGraphicFramePr>
          <p:nvPr/>
        </p:nvGraphicFramePr>
        <p:xfrm>
          <a:off x="6400800" y="1127124"/>
          <a:ext cx="2133600" cy="1463676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216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662" name="AutoShape 56"/>
          <p:cNvSpPr>
            <a:spLocks/>
          </p:cNvSpPr>
          <p:nvPr/>
        </p:nvSpPr>
        <p:spPr bwMode="auto">
          <a:xfrm>
            <a:off x="2971800" y="144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AutoShape 57"/>
          <p:cNvSpPr>
            <a:spLocks/>
          </p:cNvSpPr>
          <p:nvPr/>
        </p:nvSpPr>
        <p:spPr bwMode="auto">
          <a:xfrm>
            <a:off x="3124200" y="1447800"/>
            <a:ext cx="152400" cy="76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AutoShape 58"/>
          <p:cNvSpPr>
            <a:spLocks/>
          </p:cNvSpPr>
          <p:nvPr/>
        </p:nvSpPr>
        <p:spPr bwMode="auto">
          <a:xfrm>
            <a:off x="6019800" y="1219200"/>
            <a:ext cx="228600" cy="381000"/>
          </a:xfrm>
          <a:prstGeom prst="lef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AutoShape 59"/>
          <p:cNvSpPr>
            <a:spLocks/>
          </p:cNvSpPr>
          <p:nvPr/>
        </p:nvSpPr>
        <p:spPr bwMode="auto">
          <a:xfrm>
            <a:off x="6096000" y="1981200"/>
            <a:ext cx="228600" cy="381000"/>
          </a:xfrm>
          <a:prstGeom prst="lef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Text Box 60"/>
          <p:cNvSpPr txBox="1">
            <a:spLocks noChangeArrowheads="1"/>
          </p:cNvSpPr>
          <p:nvPr/>
        </p:nvSpPr>
        <p:spPr bwMode="auto">
          <a:xfrm>
            <a:off x="6400800" y="228600"/>
            <a:ext cx="206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Pixel values inside</a:t>
            </a:r>
          </a:p>
          <a:p>
            <a:r>
              <a:rPr lang="en-US" dirty="0"/>
              <a:t>the areas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TP001140834</AuthoringAssetId>
    <AssetId xmlns="145c5697-5eb5-440b-b2f1-a8273fb59250">TS001140834</AssetId>
  </documentManagement>
</p:properties>
</file>

<file path=customXml/itemProps1.xml><?xml version="1.0" encoding="utf-8"?>
<ds:datastoreItem xmlns:ds="http://schemas.openxmlformats.org/officeDocument/2006/customXml" ds:itemID="{311BC9D0-F1DB-4A5B-B4DA-BB6825550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F2A6AB-AC98-476D-BA11-D342CBB34D8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0BD3EA4-D486-45A0-A054-8DD152C61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ED152FE9-0870-4D0B-B406-0B8391CC1FA4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1239</TotalTime>
  <Words>1563</Words>
  <Application>Microsoft Office PowerPoint</Application>
  <PresentationFormat>On-screen Show (4:3)</PresentationFormat>
  <Paragraphs>305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    </vt:lpstr>
      <vt:lpstr>Group - 5</vt:lpstr>
      <vt:lpstr>Slide 3</vt:lpstr>
      <vt:lpstr>Description</vt:lpstr>
      <vt:lpstr>Slide 5</vt:lpstr>
      <vt:lpstr>Slide 6</vt:lpstr>
      <vt:lpstr>System Requirement</vt:lpstr>
      <vt:lpstr>Algorithm-Face Detection</vt:lpstr>
      <vt:lpstr>Face detection </vt:lpstr>
      <vt:lpstr>Algorithm-Steganography</vt:lpstr>
      <vt:lpstr>Code Snippets-FaceDetection</vt:lpstr>
      <vt:lpstr>Code Snippets-Steganography</vt:lpstr>
      <vt:lpstr>Code Snippets-Steganography</vt:lpstr>
      <vt:lpstr>Code Snippets-Steganography</vt:lpstr>
      <vt:lpstr>Code Snippets-Steganography</vt:lpstr>
      <vt:lpstr>Code Snippets-Steganography</vt:lpstr>
      <vt:lpstr>Screenshots – Convert</vt:lpstr>
      <vt:lpstr>Screenshots – Steganography</vt:lpstr>
      <vt:lpstr>Screenshots – Face Detections</vt:lpstr>
      <vt:lpstr>Screenshots – Face Detections</vt:lpstr>
      <vt:lpstr>Applications: </vt:lpstr>
      <vt:lpstr>Legitimate Use </vt:lpstr>
      <vt:lpstr>Illegal Use </vt:lpstr>
      <vt:lpstr>Conclusion</vt:lpstr>
      <vt:lpstr>Further work</vt:lpstr>
      <vt:lpstr>References</vt:lpstr>
      <vt:lpstr>           THANK YOU </vt:lpstr>
    </vt:vector>
  </TitlesOfParts>
  <Company>ExcELLenT CoMputers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pc-8</dc:creator>
  <cp:lastModifiedBy>User</cp:lastModifiedBy>
  <cp:revision>233</cp:revision>
  <dcterms:created xsi:type="dcterms:W3CDTF">2014-02-16T09:30:03Z</dcterms:created>
  <dcterms:modified xsi:type="dcterms:W3CDTF">2014-04-21T19:07:03Z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492018L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TS001140834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Bits and bytes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Bits and bytes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65;#Microsoft Office PowerPoint 2007;#67;#PowerPoint - Design Templt 12;#79;#Template 12;#64;#PowerPoint 2003;#66;#PowerPoint - Design Templt 2003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Text is visible in high contrast mode, but graphics are not. </vt:lpwstr>
  </property>
  <property fmtid="{D5CDD505-2E9C-101B-9397-08002B2CF9AE}" pid="33" name="PublishStatusLookup">
    <vt:lpwstr>260497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TP001140834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