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7" r:id="rId2"/>
    <p:sldId id="259" r:id="rId3"/>
    <p:sldId id="267" r:id="rId4"/>
    <p:sldId id="263" r:id="rId5"/>
    <p:sldId id="260" r:id="rId6"/>
    <p:sldId id="264" r:id="rId7"/>
    <p:sldId id="274" r:id="rId8"/>
    <p:sldId id="268" r:id="rId9"/>
    <p:sldId id="262" r:id="rId10"/>
    <p:sldId id="265" r:id="rId11"/>
    <p:sldId id="270" r:id="rId12"/>
    <p:sldId id="275" r:id="rId13"/>
    <p:sldId id="271" r:id="rId14"/>
    <p:sldId id="276" r:id="rId15"/>
    <p:sldId id="261" r:id="rId16"/>
    <p:sldId id="277" r:id="rId17"/>
    <p:sldId id="273" r:id="rId18"/>
    <p:sldId id="278" r:id="rId19"/>
    <p:sldId id="258"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7A1"/>
    <a:srgbClr val="8BF1E6"/>
    <a:srgbClr val="274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2" autoAdjust="0"/>
    <p:restoredTop sz="89322" autoAdjust="0"/>
  </p:normalViewPr>
  <p:slideViewPr>
    <p:cSldViewPr>
      <p:cViewPr varScale="1">
        <p:scale>
          <a:sx n="63" d="100"/>
          <a:sy n="63" d="100"/>
        </p:scale>
        <p:origin x="66" y="3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02F812-9AF4-4854-8E13-7D40223E46B2}" type="datetimeFigureOut">
              <a:rPr lang="en-US" smtClean="0"/>
              <a:t>10/13/2014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5FE57-4A5C-4A76-AC5A-4BED63C94D22}" type="slidenum">
              <a:rPr lang="en-US" smtClean="0"/>
              <a:t>‹#›</a:t>
            </a:fld>
            <a:endParaRPr lang="en-US"/>
          </a:p>
        </p:txBody>
      </p:sp>
    </p:spTree>
    <p:extLst>
      <p:ext uri="{BB962C8B-B14F-4D97-AF65-F5344CB8AC3E}">
        <p14:creationId xmlns:p14="http://schemas.microsoft.com/office/powerpoint/2010/main" val="225129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A5FE57-4A5C-4A76-AC5A-4BED63C94D22}" type="slidenum">
              <a:rPr lang="en-US" smtClean="0"/>
              <a:t>18</a:t>
            </a:fld>
            <a:endParaRPr lang="en-US"/>
          </a:p>
        </p:txBody>
      </p:sp>
    </p:spTree>
    <p:extLst>
      <p:ext uri="{BB962C8B-B14F-4D97-AF65-F5344CB8AC3E}">
        <p14:creationId xmlns:p14="http://schemas.microsoft.com/office/powerpoint/2010/main" val="359953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417706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168759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1413474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201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4099607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218375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177388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2673531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388628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100377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109854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151819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358650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65582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288756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40261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A7620-86FF-4BE9-A9B5-7952264127A7}" type="datetimeFigureOut">
              <a:rPr lang="en-US" smtClean="0"/>
              <a:pPr/>
              <a:t>10/13/2014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4A087-A59C-4409-9B43-10DD0C8B1A90}" type="slidenum">
              <a:rPr lang="en-US" smtClean="0"/>
              <a:pPr/>
              <a:t>‹#›</a:t>
            </a:fld>
            <a:endParaRPr lang="en-US"/>
          </a:p>
        </p:txBody>
      </p:sp>
    </p:spTree>
    <p:extLst>
      <p:ext uri="{BB962C8B-B14F-4D97-AF65-F5344CB8AC3E}">
        <p14:creationId xmlns:p14="http://schemas.microsoft.com/office/powerpoint/2010/main" val="209861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8A7620-86FF-4BE9-A9B5-7952264127A7}" type="datetimeFigureOut">
              <a:rPr lang="en-US" smtClean="0"/>
              <a:pPr/>
              <a:t>10/13/2014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0E4A087-A59C-4409-9B43-10DD0C8B1A90}" type="slidenum">
              <a:rPr lang="en-US" smtClean="0"/>
              <a:pPr/>
              <a:t>‹#›</a:t>
            </a:fld>
            <a:endParaRPr lang="en-US"/>
          </a:p>
        </p:txBody>
      </p:sp>
    </p:spTree>
    <p:extLst>
      <p:ext uri="{BB962C8B-B14F-4D97-AF65-F5344CB8AC3E}">
        <p14:creationId xmlns:p14="http://schemas.microsoft.com/office/powerpoint/2010/main" val="151446401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5663990" cy="4524315"/>
          </a:xfrm>
          <a:prstGeom prst="rect">
            <a:avLst/>
          </a:prstGeom>
          <a:no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lgn="ctr"/>
            <a:r>
              <a:rPr lang="en-US" sz="6600" b="1" i="1" u="sng" cap="none" spc="0" dirty="0" smtClean="0">
                <a:ln w="11430"/>
                <a:solidFill>
                  <a:srgbClr val="92D050"/>
                </a:solidFill>
                <a:effectLst>
                  <a:outerShdw blurRad="50800" dist="39000" dir="5460000" algn="tl">
                    <a:srgbClr val="000000">
                      <a:alpha val="38000"/>
                    </a:srgbClr>
                  </a:outerShdw>
                </a:effectLst>
              </a:rPr>
              <a:t>Smart Login</a:t>
            </a:r>
          </a:p>
          <a:p>
            <a:pPr lvl="1" algn="ctr"/>
            <a:r>
              <a:rPr lang="en-US" sz="6600" b="1" i="1" u="sng" cap="none" spc="0" dirty="0" smtClean="0">
                <a:ln w="11430"/>
                <a:solidFill>
                  <a:srgbClr val="92D050"/>
                </a:solidFill>
                <a:effectLst>
                  <a:outerShdw blurRad="50800" dist="39000" dir="5460000" algn="tl">
                    <a:srgbClr val="000000">
                      <a:alpha val="38000"/>
                    </a:srgbClr>
                  </a:outerShdw>
                </a:effectLst>
              </a:rPr>
              <a:t>Using</a:t>
            </a:r>
          </a:p>
          <a:p>
            <a:pPr lvl="1" algn="ctr"/>
            <a:r>
              <a:rPr lang="en-US" sz="6600" b="1" i="1" u="sng" cap="none" spc="0" dirty="0" smtClean="0">
                <a:ln w="11430"/>
                <a:solidFill>
                  <a:srgbClr val="92D050"/>
                </a:solidFill>
                <a:effectLst>
                  <a:outerShdw blurRad="50800" dist="39000" dir="5460000" algn="tl">
                    <a:srgbClr val="000000">
                      <a:alpha val="38000"/>
                    </a:srgbClr>
                  </a:outerShdw>
                </a:effectLst>
              </a:rPr>
              <a:t>Web </a:t>
            </a:r>
            <a:r>
              <a:rPr lang="en-US" sz="6600" b="1" i="1" u="sng" cap="none" spc="0" dirty="0" smtClean="0">
                <a:ln w="11430"/>
                <a:solidFill>
                  <a:srgbClr val="92D050"/>
                </a:solidFill>
                <a:effectLst>
                  <a:outerShdw blurRad="50800" dist="39000" dir="5460000" algn="tl">
                    <a:srgbClr val="000000">
                      <a:alpha val="38000"/>
                    </a:srgbClr>
                  </a:outerShdw>
                </a:effectLst>
              </a:rPr>
              <a:t>Service</a:t>
            </a:r>
          </a:p>
          <a:p>
            <a:pPr lvl="1" algn="ctr"/>
            <a:endParaRPr lang="en-US" sz="6600" b="1" i="1" u="sng" cap="none" spc="0" dirty="0" smtClean="0">
              <a:ln w="11430"/>
              <a:solidFill>
                <a:srgbClr val="92D050"/>
              </a:solidFill>
              <a:effectLst>
                <a:outerShdw blurRad="50800" dist="39000" dir="5460000" algn="tl">
                  <a:srgbClr val="000000">
                    <a:alpha val="38000"/>
                  </a:srgbClr>
                </a:outerShdw>
              </a:effectLst>
            </a:endParaRPr>
          </a:p>
          <a:p>
            <a:pPr lvl="1" algn="ctr"/>
            <a:r>
              <a:rPr lang="en-US" sz="2400" b="1" i="1" u="sng" dirty="0" smtClean="0">
                <a:ln w="11430"/>
                <a:solidFill>
                  <a:srgbClr val="92D050"/>
                </a:solidFill>
                <a:effectLst>
                  <a:outerShdw blurRad="50800" dist="39000" dir="5460000" algn="tl">
                    <a:srgbClr val="000000">
                      <a:alpha val="38000"/>
                    </a:srgbClr>
                  </a:outerShdw>
                </a:effectLst>
              </a:rPr>
              <a:t>[Group no :35]</a:t>
            </a:r>
            <a:endParaRPr lang="en-US" sz="2400" b="1" i="1" u="sng" cap="none" spc="0" dirty="0">
              <a:ln w="11430"/>
              <a:solidFill>
                <a:srgbClr val="92D050"/>
              </a:soli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800"/>
                                        <p:tgtEl>
                                          <p:spTgt spid="4">
                                            <p:txEl>
                                              <p:pRg st="1" end="1"/>
                                            </p:txEl>
                                          </p:spTgt>
                                        </p:tgtEl>
                                      </p:cBhvr>
                                    </p:animEffect>
                                  </p:childTnLst>
                                </p:cTn>
                              </p:par>
                            </p:childTnLst>
                          </p:cTn>
                        </p:par>
                        <p:par>
                          <p:cTn id="13" fill="hold">
                            <p:stCondLst>
                              <p:cond delay="1300"/>
                            </p:stCondLst>
                            <p:childTnLst>
                              <p:par>
                                <p:cTn id="14" presetID="2" presetClass="entr" presetSubtype="4"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additive="base">
                                        <p:cTn id="1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p:cTn id="22"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3"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4"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5"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47800"/>
            <a:ext cx="3657600" cy="3693319"/>
          </a:xfrm>
          <a:prstGeom prst="rect">
            <a:avLst/>
          </a:prstGeom>
        </p:spPr>
        <p:txBody>
          <a:bodyPr wrap="square">
            <a:spAutoFit/>
          </a:bodyPr>
          <a:lstStyle/>
          <a:p>
            <a:pPr indent="457200" eaLnBrk="0" fontAlgn="base" hangingPunct="0">
              <a:spcBef>
                <a:spcPct val="0"/>
              </a:spcBef>
              <a:spcAft>
                <a:spcPct val="0"/>
              </a:spcAft>
              <a:tabLst>
                <a:tab pos="1503363" algn="l"/>
              </a:tabLst>
            </a:pPr>
            <a:r>
              <a:rPr kumimoji="0" lang="en-US" b="0" i="0" u="none" strike="noStrike" cap="none" normalizeH="0" baseline="0" dirty="0" smtClean="0">
                <a:ln>
                  <a:noFill/>
                </a:ln>
                <a:solidFill>
                  <a:schemeClr val="tx1"/>
                </a:solidFill>
                <a:effectLst/>
                <a:latin typeface="Arial" pitchFamily="34" charset="0"/>
                <a:ea typeface="Calibri" pitchFamily="34" charset="0"/>
                <a:cs typeface="Arial" pitchFamily="34" charset="0"/>
              </a:rPr>
              <a:t>The application will provide the end-user with 2 options for encryption and decryption.</a:t>
            </a:r>
          </a:p>
          <a:p>
            <a:pPr indent="457200" eaLnBrk="0" fontAlgn="base" hangingPunct="0">
              <a:spcBef>
                <a:spcPct val="0"/>
              </a:spcBef>
              <a:spcAft>
                <a:spcPct val="0"/>
              </a:spcAft>
              <a:tabLst>
                <a:tab pos="1503363"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0" indent="457200" eaLnBrk="0" fontAlgn="base" hangingPunct="0">
              <a:spcBef>
                <a:spcPct val="0"/>
              </a:spcBef>
              <a:spcAft>
                <a:spcPct val="0"/>
              </a:spcAft>
              <a:tabLst>
                <a:tab pos="1503363" algn="l"/>
              </a:tabLst>
            </a:pPr>
            <a:r>
              <a:rPr kumimoji="0" lang="en-US" b="0" i="0" u="none" strike="noStrike" cap="none" normalizeH="0" baseline="0" dirty="0" smtClean="0">
                <a:ln>
                  <a:noFill/>
                </a:ln>
                <a:solidFill>
                  <a:schemeClr val="tx1"/>
                </a:solidFill>
                <a:effectLst/>
                <a:latin typeface="Arial" pitchFamily="34" charset="0"/>
                <a:ea typeface="Calibri" pitchFamily="34" charset="0"/>
                <a:cs typeface="Arial" pitchFamily="34" charset="0"/>
              </a:rPr>
              <a:t>As the user types a word and selects to ENCRYPT, the cipher text should appear on the screen. The user then must also be able to decrypt the cipher text so obtained in order to retrieve back the original plain text entered by the user, by just a simple click on DECRYPT.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2"/>
          <a:srcRect/>
          <a:stretch>
            <a:fillRect/>
          </a:stretch>
        </p:blipFill>
        <p:spPr bwMode="auto">
          <a:xfrm>
            <a:off x="5029200" y="1371600"/>
            <a:ext cx="3120550" cy="4191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1"/>
            <a:ext cx="7543800" cy="7294305"/>
          </a:xfrm>
          <a:prstGeom prst="rect">
            <a:avLst/>
          </a:prstGeom>
          <a:noFill/>
        </p:spPr>
        <p:txBody>
          <a:bodyPr wrap="square" rtlCol="0">
            <a:spAutoFit/>
          </a:bodyPr>
          <a:lstStyle/>
          <a:p>
            <a:r>
              <a:rPr lang="en-US" b="1" dirty="0" smtClean="0">
                <a:solidFill>
                  <a:schemeClr val="accent1"/>
                </a:solidFill>
              </a:rPr>
              <a:t>Encryption Algorithm</a:t>
            </a:r>
            <a:endParaRPr lang="en-US" dirty="0" smtClean="0">
              <a:solidFill>
                <a:schemeClr val="accent1"/>
              </a:solidFill>
            </a:endParaRPr>
          </a:p>
          <a:p>
            <a:r>
              <a:rPr lang="en-US" dirty="0" smtClean="0"/>
              <a:t> </a:t>
            </a:r>
          </a:p>
          <a:p>
            <a:r>
              <a:rPr lang="en-US" dirty="0" smtClean="0"/>
              <a:t>1. Generate </a:t>
            </a:r>
            <a:r>
              <a:rPr lang="en-US" dirty="0" smtClean="0"/>
              <a:t>the ASCII value of the letter.</a:t>
            </a:r>
          </a:p>
          <a:p>
            <a:pPr marL="342900" indent="-342900">
              <a:buAutoNum type="arabicPeriod"/>
            </a:pPr>
            <a:endParaRPr lang="en-US" dirty="0" smtClean="0"/>
          </a:p>
          <a:p>
            <a:r>
              <a:rPr lang="en-US" dirty="0" smtClean="0"/>
              <a:t>2. Generate the corresponding binary value of it. [Binary value should be 8 digits].</a:t>
            </a:r>
          </a:p>
          <a:p>
            <a:endParaRPr lang="en-US" dirty="0" smtClean="0"/>
          </a:p>
          <a:p>
            <a:r>
              <a:rPr lang="en-US" dirty="0" smtClean="0"/>
              <a:t>3. Reverse the 8 digit’s binary number.</a:t>
            </a:r>
          </a:p>
          <a:p>
            <a:endParaRPr lang="en-US" dirty="0" smtClean="0"/>
          </a:p>
          <a:p>
            <a:r>
              <a:rPr lang="en-US" dirty="0" smtClean="0"/>
              <a:t>4. Take a 4 digits divisor (1000) as the </a:t>
            </a:r>
            <a:r>
              <a:rPr lang="en-US" i="1" dirty="0" smtClean="0"/>
              <a:t>Key.</a:t>
            </a:r>
          </a:p>
          <a:p>
            <a:endParaRPr lang="en-US" dirty="0" smtClean="0"/>
          </a:p>
          <a:p>
            <a:r>
              <a:rPr lang="en-US" dirty="0" smtClean="0"/>
              <a:t>5. Divide the reversed number with the divisor.</a:t>
            </a:r>
          </a:p>
          <a:p>
            <a:endParaRPr lang="en-US" dirty="0" smtClean="0"/>
          </a:p>
          <a:p>
            <a:r>
              <a:rPr lang="en-US" dirty="0" smtClean="0"/>
              <a:t>6. Store the remainder in first 3 digits &amp; quotient in next 5 digits.</a:t>
            </a:r>
          </a:p>
          <a:p>
            <a:endParaRPr lang="en-US" dirty="0" smtClean="0"/>
          </a:p>
          <a:p>
            <a:r>
              <a:rPr lang="en-US" dirty="0" smtClean="0"/>
              <a:t>7. Reverse the binary result of step 6.</a:t>
            </a:r>
          </a:p>
          <a:p>
            <a:endParaRPr lang="en-US" dirty="0" smtClean="0"/>
          </a:p>
          <a:p>
            <a:r>
              <a:rPr lang="en-US" dirty="0" smtClean="0"/>
              <a:t>8. Generate a random key and add this key to the reversed result of    Step7.</a:t>
            </a:r>
          </a:p>
          <a:p>
            <a:endParaRPr lang="en-US" dirty="0" smtClean="0"/>
          </a:p>
          <a:p>
            <a:r>
              <a:rPr lang="en-US" dirty="0" smtClean="0"/>
              <a:t>9. Reverse the 8 digit binary result obtained on addition.</a:t>
            </a:r>
          </a:p>
          <a:p>
            <a:r>
              <a:rPr lang="en-US" dirty="0" smtClean="0"/>
              <a:t> </a:t>
            </a:r>
          </a:p>
          <a:p>
            <a:r>
              <a:rPr lang="en-US" dirty="0" smtClean="0"/>
              <a:t> </a:t>
            </a:r>
          </a:p>
          <a:p>
            <a:r>
              <a:rPr lang="en-US" dirty="0" smtClean="0"/>
              <a:t> </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700" autoRev="1" fill="remove"/>
                                        <p:tgtEl>
                                          <p:spTgt spid="2">
                                            <p:txEl>
                                              <p:pRg st="0" end="0"/>
                                            </p:txEl>
                                          </p:spTgt>
                                        </p:tgtEl>
                                        <p:attrNameLst>
                                          <p:attrName>style.color</p:attrName>
                                        </p:attrNameLst>
                                      </p:cBhvr>
                                      <p:to>
                                        <a:schemeClr val="bg1"/>
                                      </p:to>
                                    </p:animClr>
                                    <p:animClr clrSpc="rgb" dir="cw">
                                      <p:cBhvr>
                                        <p:cTn id="7" dur="700" autoRev="1" fill="remove"/>
                                        <p:tgtEl>
                                          <p:spTgt spid="2">
                                            <p:txEl>
                                              <p:pRg st="0" end="0"/>
                                            </p:txEl>
                                          </p:spTgt>
                                        </p:tgtEl>
                                        <p:attrNameLst>
                                          <p:attrName>fillcolor</p:attrName>
                                        </p:attrNameLst>
                                      </p:cBhvr>
                                      <p:to>
                                        <a:schemeClr val="bg1"/>
                                      </p:to>
                                    </p:animClr>
                                    <p:set>
                                      <p:cBhvr>
                                        <p:cTn id="8" dur="700" autoRev="1" fill="remove"/>
                                        <p:tgtEl>
                                          <p:spTgt spid="2">
                                            <p:txEl>
                                              <p:pRg st="0" end="0"/>
                                            </p:txEl>
                                          </p:spTgt>
                                        </p:tgtEl>
                                        <p:attrNameLst>
                                          <p:attrName>fill.type</p:attrName>
                                        </p:attrNameLst>
                                      </p:cBhvr>
                                      <p:to>
                                        <p:strVal val="solid"/>
                                      </p:to>
                                    </p:set>
                                    <p:set>
                                      <p:cBhvr>
                                        <p:cTn id="9" dur="700" autoRev="1" fill="remove"/>
                                        <p:tgtEl>
                                          <p:spTgt spid="2">
                                            <p:txEl>
                                              <p:pRg st="0" end="0"/>
                                            </p:txEl>
                                          </p:spTgt>
                                        </p:tgtEl>
                                        <p:attrNameLst>
                                          <p:attrName>fill.on</p:attrName>
                                        </p:attrNameLst>
                                      </p:cBhvr>
                                      <p:to>
                                        <p:strVal val="true"/>
                                      </p:to>
                                    </p:set>
                                  </p:childTnLst>
                                </p:cTn>
                              </p:par>
                              <p:par>
                                <p:cTn id="10" presetID="6"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circle(in)">
                                      <p:cBhvr>
                                        <p:cTn id="15" dur="2000"/>
                                        <p:tgtEl>
                                          <p:spTgt spid="2">
                                            <p:txEl>
                                              <p:pRg st="4" end="4"/>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circle(in)">
                                      <p:cBhvr>
                                        <p:cTn id="18" dur="2000"/>
                                        <p:tgtEl>
                                          <p:spTgt spid="2">
                                            <p:txEl>
                                              <p:pRg st="6" end="6"/>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circle(in)">
                                      <p:cBhvr>
                                        <p:cTn id="21" dur="2000"/>
                                        <p:tgtEl>
                                          <p:spTgt spid="2">
                                            <p:txEl>
                                              <p:pRg st="8" end="8"/>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animEffect transition="in" filter="circle(in)">
                                      <p:cBhvr>
                                        <p:cTn id="24" dur="2000"/>
                                        <p:tgtEl>
                                          <p:spTgt spid="2">
                                            <p:txEl>
                                              <p:pRg st="10" end="10"/>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animEffect transition="in" filter="circle(in)">
                                      <p:cBhvr>
                                        <p:cTn id="27" dur="2000"/>
                                        <p:tgtEl>
                                          <p:spTgt spid="2">
                                            <p:txEl>
                                              <p:pRg st="12" end="12"/>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2">
                                            <p:txEl>
                                              <p:pRg st="14" end="14"/>
                                            </p:txEl>
                                          </p:spTgt>
                                        </p:tgtEl>
                                        <p:attrNameLst>
                                          <p:attrName>style.visibility</p:attrName>
                                        </p:attrNameLst>
                                      </p:cBhvr>
                                      <p:to>
                                        <p:strVal val="visible"/>
                                      </p:to>
                                    </p:set>
                                    <p:animEffect transition="in" filter="circle(in)">
                                      <p:cBhvr>
                                        <p:cTn id="30" dur="2000"/>
                                        <p:tgtEl>
                                          <p:spTgt spid="2">
                                            <p:txEl>
                                              <p:pRg st="14" end="14"/>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animEffect transition="in" filter="circle(in)">
                                      <p:cBhvr>
                                        <p:cTn id="33" dur="2000"/>
                                        <p:tgtEl>
                                          <p:spTgt spid="2">
                                            <p:txEl>
                                              <p:pRg st="16" end="16"/>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2">
                                            <p:txEl>
                                              <p:pRg st="18" end="18"/>
                                            </p:txEl>
                                          </p:spTgt>
                                        </p:tgtEl>
                                        <p:attrNameLst>
                                          <p:attrName>style.visibility</p:attrName>
                                        </p:attrNameLst>
                                      </p:cBhvr>
                                      <p:to>
                                        <p:strVal val="visible"/>
                                      </p:to>
                                    </p:set>
                                    <p:animEffect transition="in" filter="circle(in)">
                                      <p:cBhvr>
                                        <p:cTn id="36" dur="20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7086600" cy="5262979"/>
          </a:xfrm>
          <a:prstGeom prst="rect">
            <a:avLst/>
          </a:prstGeom>
          <a:noFill/>
        </p:spPr>
        <p:txBody>
          <a:bodyPr wrap="square" rtlCol="0">
            <a:spAutoFit/>
          </a:bodyPr>
          <a:lstStyle/>
          <a:p>
            <a:r>
              <a:rPr lang="en-US" sz="1200" b="1" dirty="0" smtClean="0"/>
              <a:t>Example:</a:t>
            </a:r>
          </a:p>
          <a:p>
            <a:endParaRPr lang="en-US" sz="1200" b="1" dirty="0" smtClean="0"/>
          </a:p>
          <a:p>
            <a:endParaRPr lang="en-US" sz="1200" dirty="0" smtClean="0"/>
          </a:p>
          <a:p>
            <a:r>
              <a:rPr lang="en-US" sz="1200" dirty="0" smtClean="0"/>
              <a:t>Let the character be “T”. Now according to the steps we will get the following:</a:t>
            </a:r>
          </a:p>
          <a:p>
            <a:endParaRPr lang="en-US" sz="1200" dirty="0" smtClean="0"/>
          </a:p>
          <a:p>
            <a:r>
              <a:rPr lang="en-US" sz="1200" dirty="0" smtClean="0"/>
              <a:t>1. ASCII of “T” is 84 in decimal.</a:t>
            </a:r>
          </a:p>
          <a:p>
            <a:r>
              <a:rPr lang="en-US" sz="1200" dirty="0" smtClean="0"/>
              <a:t> </a:t>
            </a:r>
          </a:p>
          <a:p>
            <a:r>
              <a:rPr lang="en-US" sz="1200" dirty="0" smtClean="0"/>
              <a:t>2. The Binary value of 84 is 1010100. Since it is not an 8 bit binary number we need to make it 8 bit number as per the encryption algorithm. So it would be 01010100</a:t>
            </a:r>
          </a:p>
          <a:p>
            <a:r>
              <a:rPr lang="en-US" sz="1200" dirty="0" smtClean="0"/>
              <a:t> </a:t>
            </a:r>
          </a:p>
          <a:p>
            <a:r>
              <a:rPr lang="en-US" sz="1200" dirty="0" smtClean="0"/>
              <a:t>3. Reverse of this binary number would be 00101010</a:t>
            </a:r>
          </a:p>
          <a:p>
            <a:r>
              <a:rPr lang="en-US" sz="1200" dirty="0" smtClean="0"/>
              <a:t> </a:t>
            </a:r>
          </a:p>
          <a:p>
            <a:r>
              <a:rPr lang="en-US" sz="1200" dirty="0" smtClean="0"/>
              <a:t>4. Let 1000 be the divisor i.e. </a:t>
            </a:r>
            <a:r>
              <a:rPr lang="en-US" sz="1200" i="1" dirty="0" smtClean="0"/>
              <a:t>Key</a:t>
            </a:r>
            <a:endParaRPr lang="en-US" sz="1200" dirty="0" smtClean="0"/>
          </a:p>
          <a:p>
            <a:r>
              <a:rPr lang="en-US" sz="1200" dirty="0" smtClean="0"/>
              <a:t> </a:t>
            </a:r>
          </a:p>
          <a:p>
            <a:r>
              <a:rPr lang="en-US" sz="1200" dirty="0" smtClean="0"/>
              <a:t>5. Divide 00101010 (dividend) by 1000(divisor)</a:t>
            </a:r>
          </a:p>
          <a:p>
            <a:r>
              <a:rPr lang="en-US" sz="1200" dirty="0" smtClean="0"/>
              <a:t> </a:t>
            </a:r>
          </a:p>
          <a:p>
            <a:r>
              <a:rPr lang="en-US" sz="1200" dirty="0" smtClean="0"/>
              <a:t>6. The remainder would be 10 and the quotient would be 101. So as per the algorithm the result would be 01000101 in binary.</a:t>
            </a:r>
          </a:p>
          <a:p>
            <a:r>
              <a:rPr lang="en-US" sz="1200" dirty="0" smtClean="0"/>
              <a:t> </a:t>
            </a:r>
          </a:p>
          <a:p>
            <a:r>
              <a:rPr lang="en-US" sz="1200" dirty="0" smtClean="0"/>
              <a:t>7. Now reversing the binary number, we get 10100010</a:t>
            </a:r>
          </a:p>
          <a:p>
            <a:r>
              <a:rPr lang="en-US" sz="1200" dirty="0" smtClean="0"/>
              <a:t> </a:t>
            </a:r>
          </a:p>
          <a:p>
            <a:r>
              <a:rPr lang="en-US" sz="1200" dirty="0" smtClean="0"/>
              <a:t>8. Assuming the random key generated to be 10 </a:t>
            </a:r>
            <a:r>
              <a:rPr lang="en-US" sz="1200" dirty="0" err="1" smtClean="0"/>
              <a:t>ie</a:t>
            </a:r>
            <a:r>
              <a:rPr lang="en-US" sz="1200" dirty="0" smtClean="0"/>
              <a:t> 1010, after adding this key we get, 10101100</a:t>
            </a:r>
          </a:p>
          <a:p>
            <a:r>
              <a:rPr lang="en-US" sz="1200" dirty="0" smtClean="0"/>
              <a:t> </a:t>
            </a:r>
          </a:p>
          <a:p>
            <a:r>
              <a:rPr lang="en-US" sz="1200" dirty="0" smtClean="0"/>
              <a:t>9. After reversing the result of previous step, as per the algorithm the cipher text would be 00110101 which is ASCII 53 in decimal i.e. “5” (The cipher text so obtained would change on every execution as the random key generated would be different).</a:t>
            </a:r>
          </a:p>
          <a:p>
            <a:r>
              <a:rPr lang="en-US" sz="1200" dirty="0" smtClean="0"/>
              <a:t> </a:t>
            </a:r>
            <a:endParaRPr lang="en-US" sz="1200"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9889"/>
            <a:ext cx="7467600" cy="5909310"/>
          </a:xfrm>
          <a:prstGeom prst="rect">
            <a:avLst/>
          </a:prstGeom>
          <a:noFill/>
        </p:spPr>
        <p:txBody>
          <a:bodyPr wrap="square" rtlCol="0">
            <a:spAutoFit/>
          </a:bodyPr>
          <a:lstStyle/>
          <a:p>
            <a:r>
              <a:rPr lang="en-US" b="1" dirty="0" smtClean="0">
                <a:solidFill>
                  <a:schemeClr val="accent1"/>
                </a:solidFill>
              </a:rPr>
              <a:t>Decryption Algorithm</a:t>
            </a:r>
            <a:endParaRPr lang="en-US" dirty="0" smtClean="0">
              <a:solidFill>
                <a:schemeClr val="accent1"/>
              </a:solidFill>
            </a:endParaRPr>
          </a:p>
          <a:p>
            <a:r>
              <a:rPr lang="en-US" dirty="0" smtClean="0"/>
              <a:t> </a:t>
            </a:r>
          </a:p>
          <a:p>
            <a:r>
              <a:rPr lang="en-US" dirty="0" smtClean="0"/>
              <a:t>1. Reverse the binary 8 digit number of the cipher text.</a:t>
            </a:r>
          </a:p>
          <a:p>
            <a:r>
              <a:rPr lang="en-US" dirty="0" smtClean="0"/>
              <a:t> </a:t>
            </a:r>
          </a:p>
          <a:p>
            <a:r>
              <a:rPr lang="en-US" dirty="0" smtClean="0"/>
              <a:t>2. Subtract the random key from the reversed binary number.</a:t>
            </a:r>
          </a:p>
          <a:p>
            <a:r>
              <a:rPr lang="en-US" dirty="0" smtClean="0"/>
              <a:t> </a:t>
            </a:r>
          </a:p>
          <a:p>
            <a:r>
              <a:rPr lang="en-US" dirty="0" smtClean="0"/>
              <a:t>3.  Reverse the result of the previous step.</a:t>
            </a:r>
          </a:p>
          <a:p>
            <a:r>
              <a:rPr lang="en-US" dirty="0" smtClean="0"/>
              <a:t> </a:t>
            </a:r>
          </a:p>
          <a:p>
            <a:r>
              <a:rPr lang="en-US" dirty="0" smtClean="0"/>
              <a:t>4. Multiply last 5 digits of the reversed binary number by the Key (1000).</a:t>
            </a:r>
          </a:p>
          <a:p>
            <a:r>
              <a:rPr lang="en-US" dirty="0" smtClean="0"/>
              <a:t> </a:t>
            </a:r>
          </a:p>
          <a:p>
            <a:r>
              <a:rPr lang="en-US" dirty="0" smtClean="0"/>
              <a:t>5. Add first 3 digits of the reversed binary number with the result produced in the previous step.</a:t>
            </a:r>
          </a:p>
          <a:p>
            <a:r>
              <a:rPr lang="en-US" dirty="0" smtClean="0"/>
              <a:t> </a:t>
            </a:r>
          </a:p>
          <a:p>
            <a:r>
              <a:rPr lang="en-US" dirty="0" smtClean="0"/>
              <a:t>6. If the result produced in the previous step i.e. step 5 is not an 8-bit number we need to make it an 8-bit number.</a:t>
            </a:r>
          </a:p>
          <a:p>
            <a:r>
              <a:rPr lang="en-US" dirty="0" smtClean="0"/>
              <a:t> </a:t>
            </a:r>
          </a:p>
          <a:p>
            <a:r>
              <a:rPr lang="en-US" dirty="0" smtClean="0"/>
              <a:t>7. Reverse the number to get the original text i.e. the plain text.</a:t>
            </a:r>
          </a:p>
          <a:p>
            <a:r>
              <a:rPr lang="en-US" dirty="0" smtClean="0"/>
              <a:t> </a:t>
            </a:r>
          </a:p>
          <a:p>
            <a:r>
              <a:rPr lang="en-US" b="1" dirty="0" smtClean="0"/>
              <a:t> </a:t>
            </a: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900" autoRev="1" fill="remove"/>
                                        <p:tgtEl>
                                          <p:spTgt spid="2">
                                            <p:txEl>
                                              <p:pRg st="0" end="0"/>
                                            </p:txEl>
                                          </p:spTgt>
                                        </p:tgtEl>
                                        <p:attrNameLst>
                                          <p:attrName>style.color</p:attrName>
                                        </p:attrNameLst>
                                      </p:cBhvr>
                                      <p:to>
                                        <a:schemeClr val="bg1"/>
                                      </p:to>
                                    </p:animClr>
                                    <p:animClr clrSpc="rgb" dir="cw">
                                      <p:cBhvr>
                                        <p:cTn id="7" dur="900" autoRev="1" fill="remove"/>
                                        <p:tgtEl>
                                          <p:spTgt spid="2">
                                            <p:txEl>
                                              <p:pRg st="0" end="0"/>
                                            </p:txEl>
                                          </p:spTgt>
                                        </p:tgtEl>
                                        <p:attrNameLst>
                                          <p:attrName>fillcolor</p:attrName>
                                        </p:attrNameLst>
                                      </p:cBhvr>
                                      <p:to>
                                        <a:schemeClr val="bg1"/>
                                      </p:to>
                                    </p:animClr>
                                    <p:set>
                                      <p:cBhvr>
                                        <p:cTn id="8" dur="900" autoRev="1" fill="remove"/>
                                        <p:tgtEl>
                                          <p:spTgt spid="2">
                                            <p:txEl>
                                              <p:pRg st="0" end="0"/>
                                            </p:txEl>
                                          </p:spTgt>
                                        </p:tgtEl>
                                        <p:attrNameLst>
                                          <p:attrName>fill.type</p:attrName>
                                        </p:attrNameLst>
                                      </p:cBhvr>
                                      <p:to>
                                        <p:strVal val="solid"/>
                                      </p:to>
                                    </p:set>
                                    <p:set>
                                      <p:cBhvr>
                                        <p:cTn id="9" dur="900" autoRev="1" fill="remove"/>
                                        <p:tgtEl>
                                          <p:spTgt spid="2">
                                            <p:txEl>
                                              <p:pRg st="0" end="0"/>
                                            </p:txEl>
                                          </p:spTgt>
                                        </p:tgtEl>
                                        <p:attrNameLst>
                                          <p:attrName>fill.on</p:attrName>
                                        </p:attrNameLst>
                                      </p:cBhvr>
                                      <p:to>
                                        <p:strVal val="true"/>
                                      </p:to>
                                    </p:set>
                                  </p:childTnLst>
                                </p:cTn>
                              </p:par>
                              <p:par>
                                <p:cTn id="10" presetID="6" presetClass="entr" presetSubtype="16"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circle(in)">
                                      <p:cBhvr>
                                        <p:cTn id="12" dur="2000"/>
                                        <p:tgtEl>
                                          <p:spTgt spid="2">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circle(in)">
                                      <p:cBhvr>
                                        <p:cTn id="15" dur="2000"/>
                                        <p:tgtEl>
                                          <p:spTgt spid="2">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circle(in)">
                                      <p:cBhvr>
                                        <p:cTn id="18" dur="2000"/>
                                        <p:tgtEl>
                                          <p:spTgt spid="2">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circle(in)">
                                      <p:cBhvr>
                                        <p:cTn id="21" dur="2000"/>
                                        <p:tgtEl>
                                          <p:spTgt spid="2">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circle(in)">
                                      <p:cBhvr>
                                        <p:cTn id="24" dur="2000"/>
                                        <p:tgtEl>
                                          <p:spTgt spid="2">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ircle(in)">
                                      <p:cBhvr>
                                        <p:cTn id="27" dur="2000"/>
                                        <p:tgtEl>
                                          <p:spTgt spid="2">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circle(in)">
                                      <p:cBhvr>
                                        <p:cTn id="30" dur="2000"/>
                                        <p:tgtEl>
                                          <p:spTgt spid="2">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circle(in)">
                                      <p:cBhvr>
                                        <p:cTn id="33" dur="2000"/>
                                        <p:tgtEl>
                                          <p:spTgt spid="2">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circle(in)">
                                      <p:cBhvr>
                                        <p:cTn id="36" dur="2000"/>
                                        <p:tgtEl>
                                          <p:spTgt spid="2">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circle(in)">
                                      <p:cBhvr>
                                        <p:cTn id="39" dur="2000"/>
                                        <p:tgtEl>
                                          <p:spTgt spid="2">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circle(in)">
                                      <p:cBhvr>
                                        <p:cTn id="42" dur="2000"/>
                                        <p:tgtEl>
                                          <p:spTgt spid="2">
                                            <p:txEl>
                                              <p:pRg st="12" end="12"/>
                                            </p:txEl>
                                          </p:spTgt>
                                        </p:tgtEl>
                                      </p:cBhvr>
                                    </p:animEffect>
                                  </p:childTnLst>
                                </p:cTn>
                              </p:par>
                              <p:par>
                                <p:cTn id="43" presetID="6" presetClass="entr" presetSubtype="16" fill="hold"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animEffect transition="in" filter="circle(in)">
                                      <p:cBhvr>
                                        <p:cTn id="45" dur="2000"/>
                                        <p:tgtEl>
                                          <p:spTgt spid="2">
                                            <p:txEl>
                                              <p:pRg st="13" end="13"/>
                                            </p:txEl>
                                          </p:spTgt>
                                        </p:tgtEl>
                                      </p:cBhvr>
                                    </p:animEffect>
                                  </p:childTnLst>
                                </p:cTn>
                              </p:par>
                              <p:par>
                                <p:cTn id="46" presetID="6" presetClass="entr" presetSubtype="16" fill="hold" nodeType="withEffect">
                                  <p:stCondLst>
                                    <p:cond delay="0"/>
                                  </p:stCondLst>
                                  <p:childTnLst>
                                    <p:set>
                                      <p:cBhvr>
                                        <p:cTn id="47" dur="1" fill="hold">
                                          <p:stCondLst>
                                            <p:cond delay="0"/>
                                          </p:stCondLst>
                                        </p:cTn>
                                        <p:tgtEl>
                                          <p:spTgt spid="2">
                                            <p:txEl>
                                              <p:pRg st="14" end="14"/>
                                            </p:txEl>
                                          </p:spTgt>
                                        </p:tgtEl>
                                        <p:attrNameLst>
                                          <p:attrName>style.visibility</p:attrName>
                                        </p:attrNameLst>
                                      </p:cBhvr>
                                      <p:to>
                                        <p:strVal val="visible"/>
                                      </p:to>
                                    </p:set>
                                    <p:animEffect transition="in" filter="circle(in)">
                                      <p:cBhvr>
                                        <p:cTn id="48" dur="2000"/>
                                        <p:tgtEl>
                                          <p:spTgt spid="2">
                                            <p:txEl>
                                              <p:pRg st="14" end="14"/>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animEffect transition="in" filter="circle(in)">
                                      <p:cBhvr>
                                        <p:cTn id="51" dur="20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11282"/>
            <a:ext cx="7620000" cy="3785652"/>
          </a:xfrm>
          <a:prstGeom prst="rect">
            <a:avLst/>
          </a:prstGeom>
          <a:noFill/>
        </p:spPr>
        <p:txBody>
          <a:bodyPr wrap="square" rtlCol="0">
            <a:spAutoFit/>
          </a:bodyPr>
          <a:lstStyle/>
          <a:p>
            <a:r>
              <a:rPr lang="en-US" sz="1200" dirty="0" smtClean="0"/>
              <a:t>After encrypting “T” we have got 00110101 as the cipher text. Now according to decryption algorithm let’s try to get back the original text i.e. “T”.</a:t>
            </a:r>
          </a:p>
          <a:p>
            <a:endParaRPr lang="en-US" sz="1200" dirty="0" smtClean="0"/>
          </a:p>
          <a:p>
            <a:r>
              <a:rPr lang="en-US" sz="1200" dirty="0" smtClean="0"/>
              <a:t>1. After reversing the number the result would be, 10101100.</a:t>
            </a:r>
          </a:p>
          <a:p>
            <a:r>
              <a:rPr lang="en-US" sz="1200" dirty="0" smtClean="0"/>
              <a:t> </a:t>
            </a:r>
          </a:p>
          <a:p>
            <a:r>
              <a:rPr lang="en-US" sz="1200" dirty="0" smtClean="0"/>
              <a:t> 2. Now subtract the random key </a:t>
            </a:r>
            <a:r>
              <a:rPr lang="en-US" sz="1200" dirty="0" err="1" smtClean="0"/>
              <a:t>i.e</a:t>
            </a:r>
            <a:r>
              <a:rPr lang="en-US" sz="1200" dirty="0" smtClean="0"/>
              <a:t> 10 from the reversed binary number obtaining 10100010.</a:t>
            </a:r>
          </a:p>
          <a:p>
            <a:r>
              <a:rPr lang="en-US" sz="1200" dirty="0" smtClean="0"/>
              <a:t> </a:t>
            </a:r>
          </a:p>
          <a:p>
            <a:r>
              <a:rPr lang="en-US" sz="1200" dirty="0" smtClean="0"/>
              <a:t>3. After reversing the result again we get, 01000101.</a:t>
            </a:r>
          </a:p>
          <a:p>
            <a:r>
              <a:rPr lang="en-US" sz="1200" dirty="0" smtClean="0"/>
              <a:t> </a:t>
            </a:r>
          </a:p>
          <a:p>
            <a:r>
              <a:rPr lang="en-US" sz="1200" dirty="0" smtClean="0"/>
              <a:t> 4. After multiplying 00101 (last 5 digits of the binary number) by 1000 (</a:t>
            </a:r>
            <a:r>
              <a:rPr lang="en-US" sz="1200" i="1" dirty="0" smtClean="0"/>
              <a:t>Key</a:t>
            </a:r>
            <a:r>
              <a:rPr lang="en-US" sz="1200" dirty="0" smtClean="0"/>
              <a:t>) the result would be 101000.</a:t>
            </a:r>
          </a:p>
          <a:p>
            <a:r>
              <a:rPr lang="en-US" sz="1200" dirty="0" smtClean="0"/>
              <a:t> </a:t>
            </a:r>
          </a:p>
          <a:p>
            <a:r>
              <a:rPr lang="en-US" sz="1200" dirty="0" smtClean="0"/>
              <a:t> 5. After adding 010 (first 3 digits of the binary number) with 101000 the result would be  101010.</a:t>
            </a:r>
          </a:p>
          <a:p>
            <a:r>
              <a:rPr lang="en-US" sz="1200" dirty="0" smtClean="0"/>
              <a:t>	</a:t>
            </a:r>
          </a:p>
          <a:p>
            <a:r>
              <a:rPr lang="en-US" sz="1200" dirty="0" smtClean="0"/>
              <a:t> 6. Since 101010 is not an 8-bit number we need to make it 00101010.</a:t>
            </a:r>
          </a:p>
          <a:p>
            <a:r>
              <a:rPr lang="en-US" sz="1200" dirty="0" smtClean="0"/>
              <a:t> </a:t>
            </a:r>
          </a:p>
          <a:p>
            <a:r>
              <a:rPr lang="en-US" sz="1200" dirty="0" smtClean="0"/>
              <a:t> 7. After reversing the number it would be 01010100 i.e. ASCII 84 in decimal i.e. “T” as character which was the original text.</a:t>
            </a:r>
          </a:p>
          <a:p>
            <a:endParaRPr lang="en-US" sz="1200" dirty="0"/>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74887"/>
            <a:ext cx="3657600" cy="5078313"/>
          </a:xfrm>
          <a:prstGeom prst="rect">
            <a:avLst/>
          </a:prstGeom>
          <a:noFill/>
        </p:spPr>
        <p:txBody>
          <a:bodyPr wrap="square" rtlCol="0">
            <a:spAutoFit/>
          </a:bodyPr>
          <a:lstStyle/>
          <a:p>
            <a:r>
              <a:rPr lang="en-IN" dirty="0"/>
              <a:t>It is the art of hiding </a:t>
            </a:r>
            <a:r>
              <a:rPr lang="en-IN" dirty="0" smtClean="0"/>
              <a:t>the</a:t>
            </a:r>
          </a:p>
          <a:p>
            <a:r>
              <a:rPr lang="en-IN" dirty="0" smtClean="0"/>
              <a:t>fact </a:t>
            </a:r>
            <a:r>
              <a:rPr lang="en-IN" dirty="0"/>
              <a:t>that communication </a:t>
            </a:r>
            <a:endParaRPr lang="en-IN" dirty="0" smtClean="0"/>
          </a:p>
          <a:p>
            <a:r>
              <a:rPr lang="en-IN" dirty="0" smtClean="0"/>
              <a:t>is </a:t>
            </a:r>
            <a:r>
              <a:rPr lang="en-IN" dirty="0"/>
              <a:t>taking </a:t>
            </a:r>
            <a:r>
              <a:rPr lang="en-IN" dirty="0" smtClean="0"/>
              <a:t>place by </a:t>
            </a:r>
            <a:r>
              <a:rPr lang="en-IN" dirty="0"/>
              <a:t>hiding information in other information. </a:t>
            </a:r>
            <a:endParaRPr lang="en-IN" dirty="0" smtClean="0"/>
          </a:p>
          <a:p>
            <a:endParaRPr lang="en-IN" dirty="0"/>
          </a:p>
          <a:p>
            <a:r>
              <a:rPr lang="en-IN" dirty="0" smtClean="0"/>
              <a:t>The goal of </a:t>
            </a:r>
            <a:r>
              <a:rPr lang="en-IN" dirty="0" err="1" smtClean="0"/>
              <a:t>steganography</a:t>
            </a:r>
            <a:r>
              <a:rPr lang="en-IN" dirty="0" smtClean="0"/>
              <a:t> </a:t>
            </a:r>
          </a:p>
          <a:p>
            <a:r>
              <a:rPr lang="en-IN" dirty="0" smtClean="0"/>
              <a:t>is to make the transmitted information invisible by embedding the information</a:t>
            </a:r>
          </a:p>
          <a:p>
            <a:r>
              <a:rPr lang="en-IN" dirty="0" smtClean="0"/>
              <a:t>in cover media.</a:t>
            </a:r>
          </a:p>
          <a:p>
            <a:endParaRPr lang="en-IN" dirty="0"/>
          </a:p>
          <a:p>
            <a:r>
              <a:rPr lang="en-IN" dirty="0" smtClean="0"/>
              <a:t>Application </a:t>
            </a:r>
            <a:r>
              <a:rPr lang="en-IN" dirty="0"/>
              <a:t>will achieve </a:t>
            </a:r>
            <a:r>
              <a:rPr lang="en-IN" dirty="0" err="1" smtClean="0"/>
              <a:t>steganography</a:t>
            </a:r>
            <a:r>
              <a:rPr lang="en-IN" dirty="0" smtClean="0"/>
              <a:t> </a:t>
            </a:r>
            <a:r>
              <a:rPr lang="en-IN" dirty="0"/>
              <a:t>by hiding one image into another</a:t>
            </a:r>
            <a:r>
              <a:rPr lang="en-IN" dirty="0" smtClean="0"/>
              <a:t>.</a:t>
            </a:r>
          </a:p>
          <a:p>
            <a:endParaRPr lang="en-US" dirty="0" smtClean="0"/>
          </a:p>
          <a:p>
            <a:endParaRPr lang="en-US" dirty="0"/>
          </a:p>
          <a:p>
            <a:r>
              <a:rPr lang="en-IN" dirty="0"/>
              <a:t>	</a:t>
            </a:r>
            <a:endParaRPr lang="en-US" dirty="0"/>
          </a:p>
        </p:txBody>
      </p:sp>
      <p:pic>
        <p:nvPicPr>
          <p:cNvPr id="5" name="Picture 2"/>
          <p:cNvPicPr>
            <a:picLocks noChangeAspect="1" noChangeArrowheads="1"/>
          </p:cNvPicPr>
          <p:nvPr/>
        </p:nvPicPr>
        <p:blipFill>
          <a:blip r:embed="rId2"/>
          <a:srcRect/>
          <a:stretch>
            <a:fillRect/>
          </a:stretch>
        </p:blipFill>
        <p:spPr bwMode="auto">
          <a:xfrm>
            <a:off x="3886200" y="1676400"/>
            <a:ext cx="4953000" cy="3964358"/>
          </a:xfrm>
          <a:prstGeom prst="rect">
            <a:avLst/>
          </a:prstGeom>
          <a:noFill/>
          <a:ln w="9525">
            <a:noFill/>
            <a:miter lim="800000"/>
            <a:headEnd/>
            <a:tailEnd/>
          </a:ln>
          <a:effectLst/>
        </p:spPr>
      </p:pic>
      <p:sp>
        <p:nvSpPr>
          <p:cNvPr id="6" name="Rectangle 5"/>
          <p:cNvSpPr/>
          <p:nvPr/>
        </p:nvSpPr>
        <p:spPr>
          <a:xfrm>
            <a:off x="2133600" y="457200"/>
            <a:ext cx="5257800"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Steganography</a:t>
            </a:r>
            <a:endPar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914400"/>
            <a:ext cx="6172200" cy="5355312"/>
          </a:xfrm>
          <a:prstGeom prst="rect">
            <a:avLst/>
          </a:prstGeom>
          <a:noFill/>
        </p:spPr>
        <p:txBody>
          <a:bodyPr wrap="square" rtlCol="0">
            <a:spAutoFit/>
          </a:bodyPr>
          <a:lstStyle/>
          <a:p>
            <a:r>
              <a:rPr lang="en-US" i="1" dirty="0" smtClean="0">
                <a:solidFill>
                  <a:schemeClr val="accent1"/>
                </a:solidFill>
                <a:latin typeface="Verdana" pitchFamily="34" charset="0"/>
                <a:ea typeface="Verdana" pitchFamily="34" charset="0"/>
                <a:cs typeface="Verdana" pitchFamily="34" charset="0"/>
              </a:rPr>
              <a:t>DCT Algorithm</a:t>
            </a:r>
          </a:p>
          <a:p>
            <a:endParaRPr lang="en-US" i="1" dirty="0" smtClean="0">
              <a:solidFill>
                <a:schemeClr val="accent1"/>
              </a:solidFill>
              <a:latin typeface="Verdana" pitchFamily="34" charset="0"/>
              <a:ea typeface="Verdana" pitchFamily="34" charset="0"/>
              <a:cs typeface="Verdana" pitchFamily="34" charset="0"/>
            </a:endParaRPr>
          </a:p>
          <a:p>
            <a:endParaRPr lang="en-US" dirty="0" smtClean="0">
              <a:latin typeface="Verdana" pitchFamily="34" charset="0"/>
              <a:ea typeface="Verdana" pitchFamily="34" charset="0"/>
              <a:cs typeface="Verdana" pitchFamily="34" charset="0"/>
            </a:endParaRP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DCT stands for Discrete Cosine Transform. </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Digital watermarking is defined as a process of embedding data (watermark) into a multimedia object to help to protect the owner's right to that object. </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The embedded data (watermark) may be either visible or invisible. </a:t>
            </a:r>
          </a:p>
          <a:p>
            <a:endParaRPr lang="en-US" dirty="0" smtClean="0">
              <a:latin typeface="Verdana" pitchFamily="34" charset="0"/>
              <a:ea typeface="Verdana" pitchFamily="34" charset="0"/>
              <a:cs typeface="Verdana" pitchFamily="34" charset="0"/>
            </a:endParaRPr>
          </a:p>
          <a:p>
            <a:r>
              <a:rPr lang="en-US" dirty="0" smtClean="0">
                <a:latin typeface="Verdana" pitchFamily="34" charset="0"/>
                <a:ea typeface="Verdana" pitchFamily="34" charset="0"/>
                <a:cs typeface="Verdana" pitchFamily="34" charset="0"/>
              </a:rPr>
              <a:t>In visible watermarking of images, a secondary image (the watermark) is embedded in a primary (host) image such that watermark is intentionally perceptible to a human observer. </a:t>
            </a:r>
          </a:p>
          <a:p>
            <a:endParaRPr lang="en-US" dirty="0">
              <a:latin typeface="Verdana" pitchFamily="34" charset="0"/>
              <a:ea typeface="Verdana" pitchFamily="34" charset="0"/>
              <a:cs typeface="Verdana"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xEl>
                                              <p:pRg st="0" end="0"/>
                                            </p:txEl>
                                          </p:spTgt>
                                        </p:tgtEl>
                                        <p:attrNameLst>
                                          <p:attrName>ppt_x</p:attrName>
                                          <p:attrName>ppt_y</p:attrName>
                                        </p:attrNameLst>
                                      </p:cBhvr>
                                    </p:animMotion>
                                    <p:animRot by="1500000">
                                      <p:cBhvr>
                                        <p:cTn id="7" dur="125" fill="hold">
                                          <p:stCondLst>
                                            <p:cond delay="0"/>
                                          </p:stCondLst>
                                        </p:cTn>
                                        <p:tgtEl>
                                          <p:spTgt spid="2">
                                            <p:txEl>
                                              <p:pRg st="0" end="0"/>
                                            </p:txEl>
                                          </p:spTgt>
                                        </p:tgtEl>
                                        <p:attrNameLst>
                                          <p:attrName>r</p:attrName>
                                        </p:attrNameLst>
                                      </p:cBhvr>
                                    </p:animRot>
                                    <p:animRot by="-1500000">
                                      <p:cBhvr>
                                        <p:cTn id="8" dur="125" fill="hold">
                                          <p:stCondLst>
                                            <p:cond delay="125"/>
                                          </p:stCondLst>
                                        </p:cTn>
                                        <p:tgtEl>
                                          <p:spTgt spid="2">
                                            <p:txEl>
                                              <p:pRg st="0" end="0"/>
                                            </p:txEl>
                                          </p:spTgt>
                                        </p:tgtEl>
                                        <p:attrNameLst>
                                          <p:attrName>r</p:attrName>
                                        </p:attrNameLst>
                                      </p:cBhvr>
                                    </p:animRot>
                                    <p:animRot by="-1500000">
                                      <p:cBhvr>
                                        <p:cTn id="9" dur="125" fill="hold">
                                          <p:stCondLst>
                                            <p:cond delay="250"/>
                                          </p:stCondLst>
                                        </p:cTn>
                                        <p:tgtEl>
                                          <p:spTgt spid="2">
                                            <p:txEl>
                                              <p:pRg st="0" end="0"/>
                                            </p:txEl>
                                          </p:spTgt>
                                        </p:tgtEl>
                                        <p:attrNameLst>
                                          <p:attrName>r</p:attrName>
                                        </p:attrNameLst>
                                      </p:cBhvr>
                                    </p:animRot>
                                    <p:animRot by="1500000">
                                      <p:cBhvr>
                                        <p:cTn id="10" dur="125" fill="hold">
                                          <p:stCondLst>
                                            <p:cond delay="375"/>
                                          </p:stCondLst>
                                        </p:cTn>
                                        <p:tgtEl>
                                          <p:spTgt spid="2">
                                            <p:txEl>
                                              <p:pRg st="0" end="0"/>
                                            </p:txEl>
                                          </p:spTgt>
                                        </p:tgtEl>
                                        <p:attrNameLst>
                                          <p:attrName>r</p:attrName>
                                        </p:attrNameLst>
                                      </p:cBhvr>
                                    </p:animRot>
                                  </p:childTnLst>
                                </p:cTn>
                              </p:par>
                            </p:childTnLst>
                          </p:cTn>
                        </p:par>
                        <p:par>
                          <p:cTn id="11" fill="hold">
                            <p:stCondLst>
                              <p:cond delay="1050"/>
                            </p:stCondLst>
                            <p:childTnLst>
                              <p:par>
                                <p:cTn id="12" presetID="15" presetClass="emph" presetSubtype="0" nodeType="afterEffect">
                                  <p:stCondLst>
                                    <p:cond delay="0"/>
                                  </p:stCondLst>
                                  <p:iterate type="lt">
                                    <p:tmAbs val="25"/>
                                  </p:iterate>
                                  <p:childTnLst>
                                    <p:set>
                                      <p:cBhvr override="childStyle">
                                        <p:cTn id="13" dur="indefinite"/>
                                        <p:tgtEl>
                                          <p:spTgt spid="2">
                                            <p:txEl>
                                              <p:pRg st="0" end="0"/>
                                            </p:txEl>
                                          </p:spTgt>
                                        </p:tgtEl>
                                        <p:attrNameLst>
                                          <p:attrName>style.fontWeight</p:attrName>
                                        </p:attrNameLst>
                                      </p:cBhvr>
                                      <p:to>
                                        <p:strVal val="bold"/>
                                      </p:to>
                                    </p:set>
                                  </p:childTnLst>
                                </p:cTn>
                              </p:par>
                              <p:par>
                                <p:cTn id="14" presetID="53" presetClass="entr" presetSubtype="528"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 calcmode="lin" valueType="num">
                                      <p:cBhvr>
                                        <p:cTn id="16"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17"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18" dur="500"/>
                                        <p:tgtEl>
                                          <p:spTgt spid="2">
                                            <p:txEl>
                                              <p:pRg st="4" end="4"/>
                                            </p:txEl>
                                          </p:spTgt>
                                        </p:tgtEl>
                                      </p:cBhvr>
                                    </p:animEffect>
                                    <p:anim calcmode="lin" valueType="num">
                                      <p:cBhvr>
                                        <p:cTn id="19" dur="500" fill="hold"/>
                                        <p:tgtEl>
                                          <p:spTgt spid="2">
                                            <p:txEl>
                                              <p:pRg st="4" end="4"/>
                                            </p:txEl>
                                          </p:spTgt>
                                        </p:tgtEl>
                                        <p:attrNameLst>
                                          <p:attrName>ppt_x</p:attrName>
                                        </p:attrNameLst>
                                      </p:cBhvr>
                                      <p:tavLst>
                                        <p:tav tm="0">
                                          <p:val>
                                            <p:fltVal val="0.5"/>
                                          </p:val>
                                        </p:tav>
                                        <p:tav tm="100000">
                                          <p:val>
                                            <p:strVal val="#ppt_x"/>
                                          </p:val>
                                        </p:tav>
                                      </p:tavLst>
                                    </p:anim>
                                    <p:anim calcmode="lin" valueType="num">
                                      <p:cBhvr>
                                        <p:cTn id="20" dur="500" fill="hold"/>
                                        <p:tgtEl>
                                          <p:spTgt spid="2">
                                            <p:txEl>
                                              <p:pRg st="4" end="4"/>
                                            </p:txEl>
                                          </p:spTgt>
                                        </p:tgtEl>
                                        <p:attrNameLst>
                                          <p:attrName>ppt_y</p:attrName>
                                        </p:attrNameLst>
                                      </p:cBhvr>
                                      <p:tavLst>
                                        <p:tav tm="0">
                                          <p:val>
                                            <p:fltVal val="0.5"/>
                                          </p:val>
                                        </p:tav>
                                        <p:tav tm="100000">
                                          <p:val>
                                            <p:strVal val="#ppt_y"/>
                                          </p:val>
                                        </p:tav>
                                      </p:tavLst>
                                    </p:anim>
                                  </p:childTnLst>
                                </p:cTn>
                              </p:par>
                              <p:par>
                                <p:cTn id="21" presetID="53" presetClass="entr" presetSubtype="528"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p:cTn id="23"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4"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5" dur="500"/>
                                        <p:tgtEl>
                                          <p:spTgt spid="2">
                                            <p:txEl>
                                              <p:pRg st="6" end="6"/>
                                            </p:txEl>
                                          </p:spTgt>
                                        </p:tgtEl>
                                      </p:cBhvr>
                                    </p:animEffect>
                                    <p:anim calcmode="lin" valueType="num">
                                      <p:cBhvr>
                                        <p:cTn id="26" dur="500" fill="hold"/>
                                        <p:tgtEl>
                                          <p:spTgt spid="2">
                                            <p:txEl>
                                              <p:pRg st="6" end="6"/>
                                            </p:txEl>
                                          </p:spTgt>
                                        </p:tgtEl>
                                        <p:attrNameLst>
                                          <p:attrName>ppt_x</p:attrName>
                                        </p:attrNameLst>
                                      </p:cBhvr>
                                      <p:tavLst>
                                        <p:tav tm="0">
                                          <p:val>
                                            <p:fltVal val="0.5"/>
                                          </p:val>
                                        </p:tav>
                                        <p:tav tm="100000">
                                          <p:val>
                                            <p:strVal val="#ppt_x"/>
                                          </p:val>
                                        </p:tav>
                                      </p:tavLst>
                                    </p:anim>
                                    <p:anim calcmode="lin" valueType="num">
                                      <p:cBhvr>
                                        <p:cTn id="27" dur="500" fill="hold"/>
                                        <p:tgtEl>
                                          <p:spTgt spid="2">
                                            <p:txEl>
                                              <p:pRg st="6" end="6"/>
                                            </p:txEl>
                                          </p:spTgt>
                                        </p:tgtEl>
                                        <p:attrNameLst>
                                          <p:attrName>ppt_y</p:attrName>
                                        </p:attrNameLst>
                                      </p:cBhvr>
                                      <p:tavLst>
                                        <p:tav tm="0">
                                          <p:val>
                                            <p:fltVal val="0.5"/>
                                          </p:val>
                                        </p:tav>
                                        <p:tav tm="100000">
                                          <p:val>
                                            <p:strVal val="#ppt_y"/>
                                          </p:val>
                                        </p:tav>
                                      </p:tavLst>
                                    </p:anim>
                                  </p:childTnLst>
                                </p:cTn>
                              </p:par>
                              <p:par>
                                <p:cTn id="28" presetID="53" presetClass="entr" presetSubtype="528"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 calcmode="lin" valueType="num">
                                      <p:cBhvr>
                                        <p:cTn id="30"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31"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2" dur="500"/>
                                        <p:tgtEl>
                                          <p:spTgt spid="2">
                                            <p:txEl>
                                              <p:pRg st="8" end="8"/>
                                            </p:txEl>
                                          </p:spTgt>
                                        </p:tgtEl>
                                      </p:cBhvr>
                                    </p:animEffect>
                                    <p:anim calcmode="lin" valueType="num">
                                      <p:cBhvr>
                                        <p:cTn id="33" dur="500" fill="hold"/>
                                        <p:tgtEl>
                                          <p:spTgt spid="2">
                                            <p:txEl>
                                              <p:pRg st="8" end="8"/>
                                            </p:txEl>
                                          </p:spTgt>
                                        </p:tgtEl>
                                        <p:attrNameLst>
                                          <p:attrName>ppt_x</p:attrName>
                                        </p:attrNameLst>
                                      </p:cBhvr>
                                      <p:tavLst>
                                        <p:tav tm="0">
                                          <p:val>
                                            <p:fltVal val="0.5"/>
                                          </p:val>
                                        </p:tav>
                                        <p:tav tm="100000">
                                          <p:val>
                                            <p:strVal val="#ppt_x"/>
                                          </p:val>
                                        </p:tav>
                                      </p:tavLst>
                                    </p:anim>
                                    <p:anim calcmode="lin" valueType="num">
                                      <p:cBhvr>
                                        <p:cTn id="34" dur="500" fill="hold"/>
                                        <p:tgtEl>
                                          <p:spTgt spid="2">
                                            <p:txEl>
                                              <p:pRg st="8" end="8"/>
                                            </p:txEl>
                                          </p:spTgt>
                                        </p:tgtEl>
                                        <p:attrNameLst>
                                          <p:attrName>ppt_y</p:attrName>
                                        </p:attrNameLst>
                                      </p:cBhvr>
                                      <p:tavLst>
                                        <p:tav tm="0">
                                          <p:val>
                                            <p:fltVal val="0.5"/>
                                          </p:val>
                                        </p:tav>
                                        <p:tav tm="100000">
                                          <p:val>
                                            <p:strVal val="#ppt_y"/>
                                          </p:val>
                                        </p:tav>
                                      </p:tavLst>
                                    </p:anim>
                                  </p:childTnLst>
                                </p:cTn>
                              </p:par>
                              <p:par>
                                <p:cTn id="35" presetID="53" presetClass="entr" presetSubtype="528"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p:cTn id="37"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39" dur="500"/>
                                        <p:tgtEl>
                                          <p:spTgt spid="2">
                                            <p:txEl>
                                              <p:pRg st="10" end="10"/>
                                            </p:txEl>
                                          </p:spTgt>
                                        </p:tgtEl>
                                      </p:cBhvr>
                                    </p:animEffect>
                                    <p:anim calcmode="lin" valueType="num">
                                      <p:cBhvr>
                                        <p:cTn id="40" dur="500" fill="hold"/>
                                        <p:tgtEl>
                                          <p:spTgt spid="2">
                                            <p:txEl>
                                              <p:pRg st="10" end="10"/>
                                            </p:txEl>
                                          </p:spTgt>
                                        </p:tgtEl>
                                        <p:attrNameLst>
                                          <p:attrName>ppt_x</p:attrName>
                                        </p:attrNameLst>
                                      </p:cBhvr>
                                      <p:tavLst>
                                        <p:tav tm="0">
                                          <p:val>
                                            <p:fltVal val="0.5"/>
                                          </p:val>
                                        </p:tav>
                                        <p:tav tm="100000">
                                          <p:val>
                                            <p:strVal val="#ppt_x"/>
                                          </p:val>
                                        </p:tav>
                                      </p:tavLst>
                                    </p:anim>
                                    <p:anim calcmode="lin" valueType="num">
                                      <p:cBhvr>
                                        <p:cTn id="41" dur="500" fill="hold"/>
                                        <p:tgtEl>
                                          <p:spTgt spid="2">
                                            <p:txEl>
                                              <p:pRg st="10" end="1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9" y="0"/>
            <a:ext cx="9108282"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295400"/>
            <a:ext cx="3124200" cy="15451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62600" y="1295400"/>
            <a:ext cx="3124200" cy="15451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200" y="3065170"/>
            <a:ext cx="3124200" cy="1545146"/>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81600" y="3053366"/>
            <a:ext cx="3124200" cy="154514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1800" y="4834942"/>
            <a:ext cx="3124200" cy="1545146"/>
          </a:xfrm>
          <a:prstGeom prst="rect">
            <a:avLst/>
          </a:prstGeom>
        </p:spPr>
      </p:pic>
      <p:sp>
        <p:nvSpPr>
          <p:cNvPr id="11" name="TextBox 10"/>
          <p:cNvSpPr txBox="1"/>
          <p:nvPr/>
        </p:nvSpPr>
        <p:spPr>
          <a:xfrm>
            <a:off x="2014969" y="407921"/>
            <a:ext cx="4963346" cy="369332"/>
          </a:xfrm>
          <a:prstGeom prst="rect">
            <a:avLst/>
          </a:prstGeom>
          <a:noFill/>
        </p:spPr>
        <p:txBody>
          <a:bodyPr wrap="none" rtlCol="0">
            <a:spAutoFit/>
          </a:bodyPr>
          <a:lstStyle/>
          <a:p>
            <a:pPr algn="ctr"/>
            <a:r>
              <a:rPr lang="en-US" i="1" dirty="0" smtClean="0">
                <a:solidFill>
                  <a:schemeClr val="accent5">
                    <a:lumMod val="75000"/>
                  </a:schemeClr>
                </a:solidFill>
                <a:latin typeface="Arial Rounded MT Bold" panose="020F0704030504030204" pitchFamily="34" charset="0"/>
              </a:rPr>
              <a:t>GUI :  SMART LOGIN USING WEB SERVICE</a:t>
            </a:r>
            <a:endParaRPr lang="en-US" i="1" dirty="0">
              <a:solidFill>
                <a:schemeClr val="accent5">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3942178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11">
                                            <p:txEl>
                                              <p:pRg st="0" end="0"/>
                                            </p:txEl>
                                          </p:spTgt>
                                        </p:tgtEl>
                                      </p:cBhvr>
                                      <p:by x="150000" y="150000"/>
                                    </p:animScale>
                                  </p:childTnLst>
                                </p:cTn>
                              </p:par>
                              <p:par>
                                <p:cTn id="12" presetID="16" presetClass="entr" presetSubtype="21"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par>
                                <p:cTn id="15" presetID="16" presetClass="entr" presetSubtype="2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762000"/>
            <a:ext cx="7681911"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Applications Of Project</a:t>
            </a:r>
            <a:endPar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1295400" y="1817906"/>
            <a:ext cx="6248400" cy="4247317"/>
          </a:xfrm>
          <a:prstGeom prst="rect">
            <a:avLst/>
          </a:prstGeom>
          <a:noFill/>
        </p:spPr>
        <p:txBody>
          <a:bodyPr wrap="square" lIns="91440" tIns="45720" rIns="91440" bIns="45720">
            <a:spAutoFit/>
          </a:bodyPr>
          <a:lstStyle/>
          <a:p>
            <a:pPr marL="342900" indent="-342900"/>
            <a:r>
              <a:rPr lang="en-US" dirty="0" smtClean="0"/>
              <a:t>1. Internet </a:t>
            </a:r>
            <a:r>
              <a:rPr lang="en-US" dirty="0"/>
              <a:t>banking for better security system</a:t>
            </a:r>
            <a:r>
              <a:rPr lang="en-US" dirty="0" smtClean="0"/>
              <a:t>.</a:t>
            </a:r>
            <a:endParaRPr lang="en-US" dirty="0"/>
          </a:p>
          <a:p>
            <a:r>
              <a:rPr lang="en-US" dirty="0" smtClean="0"/>
              <a:t>2</a:t>
            </a:r>
            <a:r>
              <a:rPr lang="en-US" dirty="0"/>
              <a:t>. </a:t>
            </a:r>
            <a:r>
              <a:rPr lang="en-US" dirty="0" smtClean="0"/>
              <a:t>Mailing </a:t>
            </a:r>
            <a:r>
              <a:rPr lang="en-US" dirty="0"/>
              <a:t>portals.</a:t>
            </a:r>
          </a:p>
          <a:p>
            <a:r>
              <a:rPr lang="en-US" dirty="0"/>
              <a:t>3. In cyber-café to solve the problem of shoulder surfing.</a:t>
            </a:r>
          </a:p>
          <a:p>
            <a:r>
              <a:rPr lang="en-US" dirty="0"/>
              <a:t>4. Folder locks and PDA’s {data security in mobile phones}</a:t>
            </a:r>
          </a:p>
          <a:p>
            <a:r>
              <a:rPr lang="en-US" dirty="0"/>
              <a:t>5. Cost-effective way of securing small amount of data, because of the shorter key length used and light computations involved.</a:t>
            </a:r>
          </a:p>
          <a:p>
            <a:r>
              <a:rPr lang="en-US" dirty="0"/>
              <a:t>6. Useful for encrypting and decrypting characters and/or files (.txt files</a:t>
            </a:r>
            <a:r>
              <a:rPr lang="en-US" dirty="0" smtClean="0"/>
              <a:t>).</a:t>
            </a:r>
          </a:p>
          <a:p>
            <a:r>
              <a:rPr lang="en-US" dirty="0" smtClean="0"/>
              <a:t>7. It can be used to seal the originality of data.</a:t>
            </a:r>
          </a:p>
          <a:p>
            <a:r>
              <a:rPr lang="en-US" dirty="0" smtClean="0"/>
              <a:t>8. It can be used to hide the confidential images in ordinary images. </a:t>
            </a:r>
            <a:endParaRPr lang="en-US" dirty="0"/>
          </a:p>
          <a:p>
            <a:pPr algn="ctr"/>
            <a:endParaRPr lang="en-US"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272064"/>
            <a:ext cx="5105400" cy="461665"/>
          </a:xfrm>
          <a:prstGeom prst="rect">
            <a:avLst/>
          </a:prstGeom>
          <a:noFill/>
          <a:scene3d>
            <a:camera prst="perspectiveBelow"/>
            <a:lightRig rig="threePt" dir="t"/>
          </a:scene3d>
        </p:spPr>
        <p:txBody>
          <a:bodyPr wrap="square" rtlCol="0">
            <a:spAutoFit/>
            <a:scene3d>
              <a:camera prst="orthographicFront"/>
              <a:lightRig rig="threePt" dir="t"/>
            </a:scene3d>
            <a:sp3d extrusionH="57150">
              <a:bevelT w="69850" h="38100" prst="cross"/>
            </a:sp3d>
          </a:bodyPr>
          <a:lstStyle/>
          <a:p>
            <a:r>
              <a:rPr lang="en-US" sz="2400" dirty="0" smtClean="0">
                <a:solidFill>
                  <a:srgbClr val="FFFF00"/>
                </a:solidFill>
              </a:rPr>
              <a:t>Mr. Gopal Gupta</a:t>
            </a:r>
            <a:endParaRPr lang="en-US" sz="2400" dirty="0">
              <a:solidFill>
                <a:srgbClr val="FFFF00"/>
              </a:solidFill>
            </a:endParaRPr>
          </a:p>
        </p:txBody>
      </p:sp>
      <p:sp>
        <p:nvSpPr>
          <p:cNvPr id="5" name="Rectangle 4"/>
          <p:cNvSpPr/>
          <p:nvPr/>
        </p:nvSpPr>
        <p:spPr>
          <a:xfrm>
            <a:off x="-457200" y="609600"/>
            <a:ext cx="5334000"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Project Guide :-</a:t>
            </a:r>
          </a:p>
        </p:txBody>
      </p:sp>
      <p:sp>
        <p:nvSpPr>
          <p:cNvPr id="9" name="Rectangle 8"/>
          <p:cNvSpPr/>
          <p:nvPr/>
        </p:nvSpPr>
        <p:spPr>
          <a:xfrm>
            <a:off x="1524000" y="2819400"/>
            <a:ext cx="5791200" cy="1200329"/>
          </a:xfrm>
          <a:prstGeom prst="rect">
            <a:avLst/>
          </a:prstGeom>
        </p:spPr>
        <p:txBody>
          <a:bodyPr wrap="square">
            <a:spAutoFit/>
            <a:scene3d>
              <a:camera prst="orthographicFront"/>
              <a:lightRig rig="threePt" dir="t"/>
            </a:scene3d>
            <a:sp3d extrusionH="57150">
              <a:bevelT w="69850" h="38100" prst="cross"/>
            </a:sp3d>
          </a:bodyPr>
          <a:lstStyle/>
          <a:p>
            <a:r>
              <a:rPr lang="en-US" sz="2400" dirty="0" err="1" smtClean="0">
                <a:solidFill>
                  <a:srgbClr val="FFFF00"/>
                </a:solidFill>
              </a:rPr>
              <a:t>Tarun</a:t>
            </a:r>
            <a:r>
              <a:rPr lang="en-US" sz="2400" dirty="0" smtClean="0">
                <a:solidFill>
                  <a:srgbClr val="FFFF00"/>
                </a:solidFill>
              </a:rPr>
              <a:t> </a:t>
            </a:r>
            <a:r>
              <a:rPr lang="en-US" sz="2400" dirty="0" err="1" smtClean="0">
                <a:solidFill>
                  <a:srgbClr val="FFFF00"/>
                </a:solidFill>
              </a:rPr>
              <a:t>Mirani</a:t>
            </a:r>
            <a:r>
              <a:rPr lang="en-US" sz="2400" dirty="0" smtClean="0">
                <a:solidFill>
                  <a:srgbClr val="FFFF00"/>
                </a:solidFill>
              </a:rPr>
              <a:t>	     		145</a:t>
            </a:r>
          </a:p>
          <a:p>
            <a:r>
              <a:rPr lang="en-US" sz="2400" dirty="0" smtClean="0">
                <a:solidFill>
                  <a:srgbClr val="FFFF00"/>
                </a:solidFill>
              </a:rPr>
              <a:t>Poojan Kothari</a:t>
            </a:r>
            <a:r>
              <a:rPr lang="en-US" sz="2400" dirty="0">
                <a:solidFill>
                  <a:srgbClr val="FFFF00"/>
                </a:solidFill>
              </a:rPr>
              <a:t> </a:t>
            </a:r>
            <a:r>
              <a:rPr lang="en-US" sz="2400" dirty="0" smtClean="0">
                <a:solidFill>
                  <a:srgbClr val="FFFF00"/>
                </a:solidFill>
              </a:rPr>
              <a:t> 		155</a:t>
            </a:r>
          </a:p>
          <a:p>
            <a:r>
              <a:rPr lang="en-US" sz="2400" dirty="0" err="1" smtClean="0">
                <a:solidFill>
                  <a:srgbClr val="FFFF00"/>
                </a:solidFill>
              </a:rPr>
              <a:t>Romit</a:t>
            </a:r>
            <a:r>
              <a:rPr lang="en-US" sz="2400" dirty="0" smtClean="0">
                <a:solidFill>
                  <a:srgbClr val="FFFF00"/>
                </a:solidFill>
              </a:rPr>
              <a:t> Jain	    		154</a:t>
            </a:r>
            <a:endParaRPr lang="en-US" sz="2400" dirty="0">
              <a:solidFill>
                <a:srgbClr val="FFFF00"/>
              </a:solidFill>
            </a:endParaRPr>
          </a:p>
        </p:txBody>
      </p:sp>
      <p:sp>
        <p:nvSpPr>
          <p:cNvPr id="10" name="Rectangle 9"/>
          <p:cNvSpPr/>
          <p:nvPr/>
        </p:nvSpPr>
        <p:spPr>
          <a:xfrm>
            <a:off x="-304800" y="2133600"/>
            <a:ext cx="5334000"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Group Members</a:t>
            </a:r>
            <a:r>
              <a:rPr lang="en-US" sz="2800" b="1" cap="none" spc="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Rectangle 10"/>
          <p:cNvSpPr/>
          <p:nvPr/>
        </p:nvSpPr>
        <p:spPr>
          <a:xfrm>
            <a:off x="-990600" y="4343400"/>
            <a:ext cx="5334000"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Domain</a:t>
            </a: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p:txBody>
      </p:sp>
      <p:sp>
        <p:nvSpPr>
          <p:cNvPr id="12" name="TextBox 11"/>
          <p:cNvSpPr txBox="1"/>
          <p:nvPr/>
        </p:nvSpPr>
        <p:spPr>
          <a:xfrm>
            <a:off x="1524000" y="5168444"/>
            <a:ext cx="5562600" cy="461665"/>
          </a:xfrm>
          <a:prstGeom prst="rect">
            <a:avLst/>
          </a:prstGeom>
          <a:noFill/>
        </p:spPr>
        <p:txBody>
          <a:bodyPr wrap="square" rtlCol="0">
            <a:spAutoFit/>
          </a:bodyPr>
          <a:lstStyle/>
          <a:p>
            <a:r>
              <a:rPr lang="en-US" sz="2400" dirty="0" smtClean="0">
                <a:solidFill>
                  <a:srgbClr val="FFFF00"/>
                </a:solidFill>
              </a:rPr>
              <a:t>Data Security &amp;  Web Service</a:t>
            </a:r>
            <a:endParaRPr lang="en-US" sz="2400" dirty="0">
              <a:solidFill>
                <a:srgbClr val="FFFF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6" presetClass="emph" presetSubtype="0" fill="hold" grpId="1" nodeType="withEffect">
                                  <p:stCondLst>
                                    <p:cond delay="0"/>
                                  </p:stCondLst>
                                  <p:childTnLst>
                                    <p:animEffect transition="out" filter="fade">
                                      <p:cBhvr>
                                        <p:cTn id="27" dur="500" tmFilter="0, 0; .2, .5; .8, .5; 1, 0"/>
                                        <p:tgtEl>
                                          <p:spTgt spid="9"/>
                                        </p:tgtEl>
                                      </p:cBhvr>
                                    </p:animEffect>
                                    <p:animScale>
                                      <p:cBhvr>
                                        <p:cTn id="28" dur="250" autoRev="1" fill="hold"/>
                                        <p:tgtEl>
                                          <p:spTgt spid="9"/>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 calcmode="lin" valueType="num">
                                      <p:cBhvr>
                                        <p:cTn id="33"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34"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35"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36"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9" grpId="1"/>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362200"/>
            <a:ext cx="5572359"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remove" grpId="0" nodeType="withEffect">
                                  <p:stCondLst>
                                    <p:cond delay="0"/>
                                  </p:stCondLst>
                                  <p:iterate type="lt">
                                    <p:tmPct val="10000"/>
                                  </p:iterate>
                                  <p:childTnLst>
                                    <p:animMotion origin="layout" path="M 0.0 0.0 L 0.0 -0.07213" pathEditMode="relative" ptsTypes="">
                                      <p:cBhvr>
                                        <p:cTn id="6" dur="2950" accel="50000" decel="50000" autoRev="1" fill="hold">
                                          <p:stCondLst>
                                            <p:cond delay="0"/>
                                          </p:stCondLst>
                                        </p:cTn>
                                        <p:tgtEl>
                                          <p:spTgt spid="3"/>
                                        </p:tgtEl>
                                        <p:attrNameLst>
                                          <p:attrName>ppt_x</p:attrName>
                                          <p:attrName>ppt_y</p:attrName>
                                        </p:attrNameLst>
                                      </p:cBhvr>
                                    </p:animMotion>
                                    <p:animRot by="1500000">
                                      <p:cBhvr>
                                        <p:cTn id="7" dur="1475" fill="hold">
                                          <p:stCondLst>
                                            <p:cond delay="0"/>
                                          </p:stCondLst>
                                        </p:cTn>
                                        <p:tgtEl>
                                          <p:spTgt spid="3"/>
                                        </p:tgtEl>
                                        <p:attrNameLst>
                                          <p:attrName>r</p:attrName>
                                        </p:attrNameLst>
                                      </p:cBhvr>
                                    </p:animRot>
                                    <p:animRot by="-1500000">
                                      <p:cBhvr>
                                        <p:cTn id="8" dur="1475" fill="hold">
                                          <p:stCondLst>
                                            <p:cond delay="1475"/>
                                          </p:stCondLst>
                                        </p:cTn>
                                        <p:tgtEl>
                                          <p:spTgt spid="3"/>
                                        </p:tgtEl>
                                        <p:attrNameLst>
                                          <p:attrName>r</p:attrName>
                                        </p:attrNameLst>
                                      </p:cBhvr>
                                    </p:animRot>
                                    <p:animRot by="-1500000">
                                      <p:cBhvr>
                                        <p:cTn id="9" dur="1475" fill="hold">
                                          <p:stCondLst>
                                            <p:cond delay="2950"/>
                                          </p:stCondLst>
                                        </p:cTn>
                                        <p:tgtEl>
                                          <p:spTgt spid="3"/>
                                        </p:tgtEl>
                                        <p:attrNameLst>
                                          <p:attrName>r</p:attrName>
                                        </p:attrNameLst>
                                      </p:cBhvr>
                                    </p:animRot>
                                    <p:animRot by="1500000">
                                      <p:cBhvr>
                                        <p:cTn id="10" dur="1475" fill="hold">
                                          <p:stCondLst>
                                            <p:cond delay="442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rev="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07874"/>
            <a:ext cx="5410200"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IEEE Papers</a:t>
            </a:r>
            <a:endPar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TextBox 2"/>
          <p:cNvSpPr txBox="1"/>
          <p:nvPr/>
        </p:nvSpPr>
        <p:spPr>
          <a:xfrm>
            <a:off x="990600" y="2209800"/>
            <a:ext cx="7315200" cy="3785652"/>
          </a:xfrm>
          <a:prstGeom prst="rect">
            <a:avLst/>
          </a:prstGeom>
          <a:noFill/>
        </p:spPr>
        <p:txBody>
          <a:bodyPr wrap="square" rtlCol="0">
            <a:spAutoFit/>
          </a:bodyPr>
          <a:lstStyle/>
          <a:p>
            <a:r>
              <a:rPr lang="en-US" b="1" dirty="0" smtClean="0"/>
              <a:t>S3PAS:A Scalable Shoulder-Surfing Resistant Textual-Graphical Password Authentication Scheme</a:t>
            </a:r>
          </a:p>
          <a:p>
            <a:pPr algn="r"/>
            <a:r>
              <a:rPr lang="en-US" b="1" dirty="0" smtClean="0"/>
              <a:t>				</a:t>
            </a:r>
            <a:r>
              <a:rPr lang="en-US" b="1" dirty="0" smtClean="0">
                <a:solidFill>
                  <a:srgbClr val="92D050"/>
                </a:solidFill>
              </a:rPr>
              <a:t>-</a:t>
            </a:r>
            <a:r>
              <a:rPr lang="en-US" dirty="0" smtClean="0">
                <a:solidFill>
                  <a:srgbClr val="92D050"/>
                </a:solidFill>
              </a:rPr>
              <a:t> </a:t>
            </a:r>
            <a:r>
              <a:rPr lang="en-US" dirty="0" err="1" smtClean="0">
                <a:solidFill>
                  <a:srgbClr val="92D050"/>
                </a:solidFill>
              </a:rPr>
              <a:t>Huanyu</a:t>
            </a:r>
            <a:r>
              <a:rPr lang="en-US" dirty="0" smtClean="0">
                <a:solidFill>
                  <a:srgbClr val="92D050"/>
                </a:solidFill>
              </a:rPr>
              <a:t> Zhao and </a:t>
            </a:r>
            <a:r>
              <a:rPr lang="en-US" dirty="0" err="1" smtClean="0">
                <a:solidFill>
                  <a:srgbClr val="92D050"/>
                </a:solidFill>
              </a:rPr>
              <a:t>Xiaolin</a:t>
            </a:r>
            <a:r>
              <a:rPr lang="en-US" dirty="0" smtClean="0">
                <a:solidFill>
                  <a:srgbClr val="92D050"/>
                </a:solidFill>
              </a:rPr>
              <a:t> Li</a:t>
            </a:r>
          </a:p>
          <a:p>
            <a:endParaRPr lang="en-US" dirty="0"/>
          </a:p>
          <a:p>
            <a:r>
              <a:rPr lang="en-US" sz="2000" b="1" dirty="0" smtClean="0"/>
              <a:t>Symmetric key Cryptographic Algorithm</a:t>
            </a:r>
          </a:p>
          <a:p>
            <a:pPr algn="r"/>
            <a:r>
              <a:rPr lang="en-US" b="1" dirty="0"/>
              <a:t> </a:t>
            </a:r>
            <a:r>
              <a:rPr lang="en-US" b="1" dirty="0" smtClean="0"/>
              <a:t>                                                              </a:t>
            </a:r>
            <a:r>
              <a:rPr lang="en-US" b="1" dirty="0" smtClean="0">
                <a:solidFill>
                  <a:srgbClr val="92D050"/>
                </a:solidFill>
              </a:rPr>
              <a:t> </a:t>
            </a:r>
            <a:r>
              <a:rPr lang="en-US" dirty="0" smtClean="0">
                <a:solidFill>
                  <a:srgbClr val="92D050"/>
                </a:solidFill>
              </a:rPr>
              <a:t>-</a:t>
            </a:r>
            <a:r>
              <a:rPr lang="en-US" dirty="0" err="1" smtClean="0">
                <a:solidFill>
                  <a:srgbClr val="92D050"/>
                </a:solidFill>
              </a:rPr>
              <a:t>Ayushi,Lecturer</a:t>
            </a:r>
            <a:endParaRPr lang="en-US" dirty="0" smtClean="0">
              <a:solidFill>
                <a:srgbClr val="92D050"/>
              </a:solidFill>
            </a:endParaRPr>
          </a:p>
          <a:p>
            <a:endParaRPr lang="en-US" sz="2000" b="1" dirty="0" smtClean="0"/>
          </a:p>
          <a:p>
            <a:r>
              <a:rPr lang="en-US" sz="2000" b="1" dirty="0" err="1" smtClean="0"/>
              <a:t>Steganographic</a:t>
            </a:r>
            <a:r>
              <a:rPr lang="en-US" sz="2000" b="1" dirty="0" smtClean="0"/>
              <a:t> Algorithm </a:t>
            </a:r>
          </a:p>
          <a:p>
            <a:pPr algn="r"/>
            <a:r>
              <a:rPr lang="en-US" b="1" dirty="0">
                <a:solidFill>
                  <a:srgbClr val="92D050"/>
                </a:solidFill>
              </a:rPr>
              <a:t> </a:t>
            </a:r>
            <a:r>
              <a:rPr lang="en-US" b="1" dirty="0" smtClean="0">
                <a:solidFill>
                  <a:srgbClr val="92D050"/>
                </a:solidFill>
              </a:rPr>
              <a:t>                                                                - </a:t>
            </a:r>
            <a:r>
              <a:rPr lang="en-US" dirty="0" smtClean="0">
                <a:solidFill>
                  <a:srgbClr val="92D050"/>
                </a:solidFill>
              </a:rPr>
              <a:t>Wei Zheng</a:t>
            </a:r>
            <a:endParaRPr lang="en-US" dirty="0">
              <a:solidFill>
                <a:srgbClr val="92D050"/>
              </a:solidFill>
            </a:endParaRPr>
          </a:p>
          <a:p>
            <a:endParaRPr lang="en-US" dirty="0" smtClean="0"/>
          </a:p>
          <a:p>
            <a:r>
              <a:rPr lang="en-US" sz="2000" b="1" dirty="0" smtClean="0"/>
              <a:t>3-way </a:t>
            </a:r>
            <a:r>
              <a:rPr lang="en-US" sz="2000" b="1" dirty="0"/>
              <a:t>authentication for </a:t>
            </a:r>
            <a:r>
              <a:rPr lang="en-US" sz="2000" b="1" dirty="0" smtClean="0"/>
              <a:t>Virtual  locker</a:t>
            </a:r>
          </a:p>
          <a:p>
            <a:pPr algn="r"/>
            <a:r>
              <a:rPr lang="en-US" dirty="0" smtClean="0">
                <a:solidFill>
                  <a:srgbClr val="92D050"/>
                </a:solidFill>
              </a:rPr>
              <a:t>-</a:t>
            </a:r>
            <a:r>
              <a:rPr lang="en-US" dirty="0" err="1">
                <a:solidFill>
                  <a:srgbClr val="92D050"/>
                </a:solidFill>
              </a:rPr>
              <a:t>T</a:t>
            </a:r>
            <a:r>
              <a:rPr lang="en-US" dirty="0" err="1" smtClean="0">
                <a:solidFill>
                  <a:srgbClr val="92D050"/>
                </a:solidFill>
              </a:rPr>
              <a:t>arun</a:t>
            </a:r>
            <a:r>
              <a:rPr lang="en-US" dirty="0" smtClean="0">
                <a:solidFill>
                  <a:srgbClr val="92D050"/>
                </a:solidFill>
              </a:rPr>
              <a:t> </a:t>
            </a:r>
            <a:r>
              <a:rPr lang="en-US" dirty="0" err="1">
                <a:solidFill>
                  <a:srgbClr val="92D050"/>
                </a:solidFill>
              </a:rPr>
              <a:t>M</a:t>
            </a:r>
            <a:r>
              <a:rPr lang="en-US" dirty="0" err="1" smtClean="0">
                <a:solidFill>
                  <a:srgbClr val="92D050"/>
                </a:solidFill>
              </a:rPr>
              <a:t>irani</a:t>
            </a:r>
            <a:endParaRPr lang="en-US" dirty="0" smtClean="0">
              <a:solidFill>
                <a:srgbClr val="92D05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3"/>
                                        </p:tgtEl>
                                        <p:attrNameLst>
                                          <p:attrName>style.visibility</p:attrName>
                                        </p:attrNameLst>
                                      </p:cBhvr>
                                      <p:to>
                                        <p:strVal val="visible"/>
                                      </p:to>
                                    </p:set>
                                  </p:childTnLst>
                                </p:cTn>
                              </p:par>
                              <p:par>
                                <p:cTn id="9" presetID="34" presetClass="emph" presetSubtype="0" fill="hold" grpId="1" nodeType="withEffect">
                                  <p:stCondLst>
                                    <p:cond delay="0"/>
                                  </p:stCondLst>
                                  <p:iterate type="lt">
                                    <p:tmPct val="1000"/>
                                  </p:iterate>
                                  <p:childTnLst>
                                    <p:animMotion origin="layout" path="M 0.0 0.0 L 0.0 -0.07213" pathEditMode="relative" ptsTypes="">
                                      <p:cBhvr>
                                        <p:cTn id="10" dur="249" accel="50000" decel="50000" autoRev="1" fill="hold">
                                          <p:stCondLst>
                                            <p:cond delay="0"/>
                                          </p:stCondLst>
                                        </p:cTn>
                                        <p:tgtEl>
                                          <p:spTgt spid="3"/>
                                        </p:tgtEl>
                                        <p:attrNameLst>
                                          <p:attrName>ppt_x</p:attrName>
                                          <p:attrName>ppt_y</p:attrName>
                                        </p:attrNameLst>
                                      </p:cBhvr>
                                    </p:animMotion>
                                    <p:animRot by="1500000">
                                      <p:cBhvr>
                                        <p:cTn id="11" dur="125" fill="hold">
                                          <p:stCondLst>
                                            <p:cond delay="0"/>
                                          </p:stCondLst>
                                        </p:cTn>
                                        <p:tgtEl>
                                          <p:spTgt spid="3"/>
                                        </p:tgtEl>
                                        <p:attrNameLst>
                                          <p:attrName>r</p:attrName>
                                        </p:attrNameLst>
                                      </p:cBhvr>
                                    </p:animRot>
                                    <p:animRot by="-1500000">
                                      <p:cBhvr>
                                        <p:cTn id="12" dur="125" fill="hold">
                                          <p:stCondLst>
                                            <p:cond delay="125"/>
                                          </p:stCondLst>
                                        </p:cTn>
                                        <p:tgtEl>
                                          <p:spTgt spid="3"/>
                                        </p:tgtEl>
                                        <p:attrNameLst>
                                          <p:attrName>r</p:attrName>
                                        </p:attrNameLst>
                                      </p:cBhvr>
                                    </p:animRot>
                                    <p:animRot by="-1500000">
                                      <p:cBhvr>
                                        <p:cTn id="13" dur="125" fill="hold">
                                          <p:stCondLst>
                                            <p:cond delay="249"/>
                                          </p:stCondLst>
                                        </p:cTn>
                                        <p:tgtEl>
                                          <p:spTgt spid="3"/>
                                        </p:tgtEl>
                                        <p:attrNameLst>
                                          <p:attrName>r</p:attrName>
                                        </p:attrNameLst>
                                      </p:cBhvr>
                                    </p:animRot>
                                    <p:animRot by="1500000">
                                      <p:cBhvr>
                                        <p:cTn id="14"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62000"/>
            <a:ext cx="184731"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endPar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990600" y="762000"/>
            <a:ext cx="7061550"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Phases Of our Project</a:t>
            </a: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533400" y="2263676"/>
            <a:ext cx="2514600" cy="2308324"/>
          </a:xfrm>
          <a:prstGeom prst="rect">
            <a:avLst/>
          </a:prstGeom>
          <a:noFill/>
        </p:spPr>
        <p:txBody>
          <a:bodyPr wrap="square" rtlCol="0">
            <a:spAutoFit/>
          </a:bodyPr>
          <a:lstStyle/>
          <a:p>
            <a:r>
              <a:rPr lang="en-US" dirty="0" smtClean="0"/>
              <a:t>There are 3 phases in this system are:</a:t>
            </a:r>
          </a:p>
          <a:p>
            <a:endParaRPr lang="en-US" dirty="0" smtClean="0"/>
          </a:p>
          <a:p>
            <a:r>
              <a:rPr lang="en-US" dirty="0" smtClean="0"/>
              <a:t>1.    Smart Login</a:t>
            </a:r>
          </a:p>
          <a:p>
            <a:endParaRPr lang="en-US" dirty="0"/>
          </a:p>
          <a:p>
            <a:r>
              <a:rPr lang="en-US" dirty="0" smtClean="0"/>
              <a:t>2.    Cryptography</a:t>
            </a:r>
          </a:p>
          <a:p>
            <a:endParaRPr lang="en-US" dirty="0"/>
          </a:p>
          <a:p>
            <a:r>
              <a:rPr lang="en-US" dirty="0" smtClean="0"/>
              <a:t>3.    Steganography</a:t>
            </a:r>
            <a:endParaRPr lang="en-US" dirty="0"/>
          </a:p>
        </p:txBody>
      </p:sp>
      <p:pic>
        <p:nvPicPr>
          <p:cNvPr id="1026" name="Picture 2"/>
          <p:cNvPicPr>
            <a:picLocks noChangeAspect="1" noChangeArrowheads="1"/>
          </p:cNvPicPr>
          <p:nvPr/>
        </p:nvPicPr>
        <p:blipFill>
          <a:blip r:embed="rId2"/>
          <a:srcRect/>
          <a:stretch>
            <a:fillRect/>
          </a:stretch>
        </p:blipFill>
        <p:spPr bwMode="auto">
          <a:xfrm>
            <a:off x="3200400" y="2057400"/>
            <a:ext cx="5267325" cy="35147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66800" y="0"/>
            <a:ext cx="28956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lang="en-US" sz="1200" b="1" u="sng" dirty="0">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lang="en-US" sz="1200" b="1" u="sng" dirty="0">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lang="en-US" sz="1200" b="1" u="sng" dirty="0">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lang="en-US" sz="1200" b="1" u="sng" dirty="0">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tab pos="1503363" algn="l"/>
              </a:tabLst>
            </a:pPr>
            <a:endParaRPr lang="en-US" sz="1200" b="1" u="sng" dirty="0">
              <a:latin typeface="Arial" pitchFamily="34" charset="0"/>
              <a:ea typeface="Calibri" pitchFamily="34" charset="0"/>
              <a:cs typeface="Arial" pitchFamily="34" charset="0"/>
            </a:endParaRPr>
          </a:p>
          <a:p>
            <a:pPr marR="0" indent="457200" eaLnBrk="0" fontAlgn="base" hangingPunct="0">
              <a:lnSpc>
                <a:spcPct val="100000"/>
              </a:lnSpc>
              <a:spcBef>
                <a:spcPct val="0"/>
              </a:spcBef>
              <a:spcAft>
                <a:spcPct val="0"/>
              </a:spcAft>
              <a:buClrTx/>
              <a:buSzTx/>
              <a:buFontTx/>
              <a:buNone/>
              <a:tabLst>
                <a:tab pos="1503363" algn="l"/>
              </a:tabLst>
            </a:pPr>
            <a:endParaRPr lang="en-US" dirty="0" smtClean="0">
              <a:latin typeface="Arial" pitchFamily="34" charset="0"/>
              <a:ea typeface="Calibri" pitchFamily="34" charset="0"/>
              <a:cs typeface="Arial" pitchFamily="34" charset="0"/>
            </a:endParaRPr>
          </a:p>
          <a:p>
            <a:pPr marR="0" indent="457200" eaLnBrk="0" fontAlgn="base" hangingPunct="0">
              <a:lnSpc>
                <a:spcPct val="100000"/>
              </a:lnSpc>
              <a:spcBef>
                <a:spcPct val="0"/>
              </a:spcBef>
              <a:spcAft>
                <a:spcPct val="0"/>
              </a:spcAft>
              <a:buClrTx/>
              <a:buSzTx/>
              <a:buFontTx/>
              <a:buNone/>
              <a:tabLst>
                <a:tab pos="1503363" algn="l"/>
              </a:tabLst>
            </a:pPr>
            <a:r>
              <a:rPr lang="en-US" dirty="0" smtClean="0">
                <a:latin typeface="Arial" pitchFamily="34" charset="0"/>
                <a:ea typeface="Calibri" pitchFamily="34" charset="0"/>
                <a:cs typeface="Arial" pitchFamily="34" charset="0"/>
              </a:rPr>
              <a:t> Website </a:t>
            </a:r>
            <a:r>
              <a:rPr lang="en-US" dirty="0">
                <a:latin typeface="Arial" pitchFamily="34" charset="0"/>
                <a:ea typeface="Calibri" pitchFamily="34" charset="0"/>
                <a:cs typeface="Arial" pitchFamily="34" charset="0"/>
              </a:rPr>
              <a:t>security and user privacy on internet has been a great </a:t>
            </a:r>
            <a:r>
              <a:rPr lang="en-US" dirty="0" smtClean="0">
                <a:latin typeface="Arial" pitchFamily="34" charset="0"/>
                <a:ea typeface="Calibri" pitchFamily="34" charset="0"/>
                <a:cs typeface="Arial" pitchFamily="34" charset="0"/>
              </a:rPr>
              <a:t>concern. </a:t>
            </a:r>
          </a:p>
          <a:p>
            <a:pPr marR="0" indent="457200" eaLnBrk="0" fontAlgn="base" hangingPunct="0">
              <a:lnSpc>
                <a:spcPct val="100000"/>
              </a:lnSpc>
              <a:spcBef>
                <a:spcPct val="0"/>
              </a:spcBef>
              <a:spcAft>
                <a:spcPct val="0"/>
              </a:spcAft>
              <a:buClrTx/>
              <a:buSzTx/>
              <a:buFontTx/>
              <a:buNone/>
              <a:tabLst>
                <a:tab pos="1503363" algn="l"/>
              </a:tabLst>
            </a:pPr>
            <a:endParaRPr lang="en-US" dirty="0" smtClean="0">
              <a:latin typeface="Arial" pitchFamily="34" charset="0"/>
              <a:ea typeface="Calibri" pitchFamily="34" charset="0"/>
              <a:cs typeface="Arial" pitchFamily="34" charset="0"/>
            </a:endParaRPr>
          </a:p>
          <a:p>
            <a:pPr marR="0" indent="457200" eaLnBrk="0" fontAlgn="base" hangingPunct="0">
              <a:lnSpc>
                <a:spcPct val="100000"/>
              </a:lnSpc>
              <a:spcBef>
                <a:spcPct val="0"/>
              </a:spcBef>
              <a:spcAft>
                <a:spcPct val="0"/>
              </a:spcAft>
              <a:buClrTx/>
              <a:buSzTx/>
              <a:buFontTx/>
              <a:buNone/>
              <a:tabLst>
                <a:tab pos="1503363" algn="l"/>
              </a:tabLst>
            </a:pPr>
            <a:r>
              <a:rPr lang="en-US" dirty="0" smtClean="0">
                <a:latin typeface="Arial" pitchFamily="34" charset="0"/>
                <a:ea typeface="Calibri" pitchFamily="34" charset="0"/>
                <a:cs typeface="Arial" pitchFamily="34" charset="0"/>
              </a:rPr>
              <a:t>Every </a:t>
            </a:r>
            <a:r>
              <a:rPr lang="en-US" dirty="0">
                <a:latin typeface="Arial" pitchFamily="34" charset="0"/>
                <a:ea typeface="Calibri" pitchFamily="34" charset="0"/>
                <a:cs typeface="Arial" pitchFamily="34" charset="0"/>
              </a:rPr>
              <a:t>website we visit the user logins by providing login id and </a:t>
            </a:r>
            <a:r>
              <a:rPr lang="en-US" dirty="0" smtClean="0">
                <a:latin typeface="Arial" pitchFamily="34" charset="0"/>
                <a:ea typeface="Calibri" pitchFamily="34" charset="0"/>
                <a:cs typeface="Arial" pitchFamily="34" charset="0"/>
              </a:rPr>
              <a:t>password.</a:t>
            </a:r>
          </a:p>
          <a:p>
            <a:pPr marR="0" indent="457200" eaLnBrk="0" fontAlgn="base" hangingPunct="0">
              <a:lnSpc>
                <a:spcPct val="100000"/>
              </a:lnSpc>
              <a:spcBef>
                <a:spcPct val="0"/>
              </a:spcBef>
              <a:spcAft>
                <a:spcPct val="0"/>
              </a:spcAft>
              <a:buClrTx/>
              <a:buSzTx/>
              <a:buFontTx/>
              <a:buNone/>
              <a:tabLst>
                <a:tab pos="1503363" algn="l"/>
              </a:tabLst>
            </a:pPr>
            <a:endParaRPr lang="en-US" dirty="0" smtClean="0">
              <a:latin typeface="Arial" pitchFamily="34" charset="0"/>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503363" algn="l"/>
              </a:tabLst>
            </a:pPr>
            <a:endParaRPr lang="en-US" sz="1200" b="1" u="sng" dirty="0">
              <a:solidFill>
                <a:srgbClr val="000000"/>
              </a:solidFill>
              <a:latin typeface="Arial" pitchFamily="34" charset="0"/>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503363" algn="l"/>
              </a:tabLst>
            </a:pPr>
            <a:endParaRPr lang="en-US" sz="1200" b="1" u="sng" dirty="0">
              <a:solidFill>
                <a:srgbClr val="000000"/>
              </a:solidFill>
              <a:latin typeface="Arial" pitchFamily="34" charset="0"/>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503363" algn="l"/>
              </a:tabLst>
            </a:pPr>
            <a:endParaRPr kumimoji="0" lang="en-US" sz="1200" b="1" i="0" u="sng"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tab pos="1503363" algn="l"/>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4343400" y="2286000"/>
            <a:ext cx="4286250" cy="3619500"/>
          </a:xfrm>
          <a:prstGeom prst="rect">
            <a:avLst/>
          </a:prstGeom>
          <a:noFill/>
          <a:ln w="9525">
            <a:noFill/>
            <a:miter lim="800000"/>
            <a:headEnd/>
            <a:tailEnd/>
          </a:ln>
          <a:effectLst/>
        </p:spPr>
      </p:pic>
      <p:sp>
        <p:nvSpPr>
          <p:cNvPr id="5" name="Rectangle 4"/>
          <p:cNvSpPr/>
          <p:nvPr/>
        </p:nvSpPr>
        <p:spPr>
          <a:xfrm>
            <a:off x="2133600" y="762000"/>
            <a:ext cx="4023858"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Smart Login</a:t>
            </a: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14400"/>
            <a:ext cx="6629400" cy="4247317"/>
          </a:xfrm>
          <a:prstGeom prst="rect">
            <a:avLst/>
          </a:prstGeom>
        </p:spPr>
        <p:txBody>
          <a:bodyPr wrap="square">
            <a:spAutoFit/>
          </a:bodyPr>
          <a:lstStyle/>
          <a:p>
            <a:pPr marR="0" indent="457200" eaLnBrk="0" fontAlgn="base" hangingPunct="0">
              <a:lnSpc>
                <a:spcPct val="100000"/>
              </a:lnSpc>
              <a:spcBef>
                <a:spcPct val="0"/>
              </a:spcBef>
              <a:spcAft>
                <a:spcPct val="0"/>
              </a:spcAft>
              <a:buClrTx/>
              <a:buSzTx/>
              <a:buFontTx/>
              <a:buNone/>
              <a:tabLst>
                <a:tab pos="1503363" algn="l"/>
              </a:tabLst>
            </a:pPr>
            <a:r>
              <a:rPr lang="en-US" b="1" u="sng" dirty="0">
                <a:latin typeface="Arial" pitchFamily="34" charset="0"/>
                <a:ea typeface="Calibri" pitchFamily="34" charset="0"/>
                <a:cs typeface="Arial" pitchFamily="34" charset="0"/>
              </a:rPr>
              <a:t>D</a:t>
            </a:r>
            <a:r>
              <a:rPr lang="en-US" b="1" u="sng" dirty="0" smtClean="0">
                <a:latin typeface="Arial" pitchFamily="34" charset="0"/>
                <a:ea typeface="Calibri" pitchFamily="34" charset="0"/>
                <a:cs typeface="Arial" pitchFamily="34" charset="0"/>
              </a:rPr>
              <a:t>isadvantages of the conventional login ID and password scheme.</a:t>
            </a:r>
          </a:p>
          <a:p>
            <a:pPr marR="0" indent="457200" eaLnBrk="0" fontAlgn="base" hangingPunct="0">
              <a:lnSpc>
                <a:spcPct val="100000"/>
              </a:lnSpc>
              <a:spcBef>
                <a:spcPct val="0"/>
              </a:spcBef>
              <a:spcAft>
                <a:spcPct val="0"/>
              </a:spcAft>
              <a:buClrTx/>
              <a:buSzTx/>
              <a:buFontTx/>
              <a:buNone/>
              <a:tabLst>
                <a:tab pos="1503363" algn="l"/>
              </a:tabLst>
            </a:pPr>
            <a:endParaRPr lang="en-US" b="1" u="sng" dirty="0" smtClean="0">
              <a:latin typeface="Arial" pitchFamily="34" charset="0"/>
              <a:ea typeface="Calibri" pitchFamily="34" charset="0"/>
              <a:cs typeface="Arial" pitchFamily="34" charset="0"/>
            </a:endParaRPr>
          </a:p>
          <a:p>
            <a:pPr marR="0" indent="457200" eaLnBrk="0" fontAlgn="base" hangingPunct="0">
              <a:lnSpc>
                <a:spcPct val="100000"/>
              </a:lnSpc>
              <a:spcBef>
                <a:spcPct val="0"/>
              </a:spcBef>
              <a:spcAft>
                <a:spcPct val="0"/>
              </a:spcAft>
              <a:buClrTx/>
              <a:buSzTx/>
              <a:buFontTx/>
              <a:buAutoNum type="arabicPeriod"/>
              <a:tabLst>
                <a:tab pos="1503363" algn="l"/>
              </a:tabLst>
            </a:pPr>
            <a:r>
              <a:rPr lang="en-US" dirty="0" smtClean="0">
                <a:latin typeface="Arial" pitchFamily="34" charset="0"/>
                <a:ea typeface="Calibri" pitchFamily="34" charset="0"/>
                <a:cs typeface="Arial" pitchFamily="34" charset="0"/>
              </a:rPr>
              <a:t>If the passwords are short, then they can be easily guessed. Also there are chances that our password may get hacked.</a:t>
            </a:r>
          </a:p>
          <a:p>
            <a:pPr marR="0" indent="457200" eaLnBrk="0" fontAlgn="base" hangingPunct="0">
              <a:lnSpc>
                <a:spcPct val="100000"/>
              </a:lnSpc>
              <a:spcBef>
                <a:spcPct val="0"/>
              </a:spcBef>
              <a:spcAft>
                <a:spcPct val="0"/>
              </a:spcAft>
              <a:buClrTx/>
              <a:buSzTx/>
              <a:buFontTx/>
              <a:buAutoNum type="arabicPeriod"/>
              <a:tabLst>
                <a:tab pos="1503363" algn="l"/>
              </a:tabLst>
            </a:pPr>
            <a:r>
              <a:rPr lang="en-US" dirty="0">
                <a:latin typeface="Arial" pitchFamily="34" charset="0"/>
                <a:ea typeface="Calibri" pitchFamily="34" charset="0"/>
                <a:cs typeface="Arial" pitchFamily="34" charset="0"/>
              </a:rPr>
              <a:t>I</a:t>
            </a:r>
            <a:r>
              <a:rPr lang="en-US" dirty="0" smtClean="0">
                <a:latin typeface="Arial" pitchFamily="34" charset="0"/>
                <a:ea typeface="Calibri" pitchFamily="34" charset="0"/>
                <a:cs typeface="Arial" pitchFamily="34" charset="0"/>
              </a:rPr>
              <a:t>f the password is too long, then they are hard to remember. Someone standing behind or besides you can intentionally see the  password while you are typing it (SHOULDER-SURFING).</a:t>
            </a:r>
          </a:p>
          <a:p>
            <a:pPr marR="0" indent="457200" eaLnBrk="0" fontAlgn="base" hangingPunct="0">
              <a:lnSpc>
                <a:spcPct val="100000"/>
              </a:lnSpc>
              <a:spcBef>
                <a:spcPct val="0"/>
              </a:spcBef>
              <a:spcAft>
                <a:spcPct val="0"/>
              </a:spcAft>
              <a:buClrTx/>
              <a:buSzTx/>
              <a:buFontTx/>
              <a:buNone/>
              <a:tabLst>
                <a:tab pos="1503363" algn="l"/>
              </a:tabLst>
            </a:pPr>
            <a:endParaRPr lang="en-US" dirty="0" smtClean="0">
              <a:latin typeface="Arial" pitchFamily="34" charset="0"/>
              <a:ea typeface="Calibri" pitchFamily="34" charset="0"/>
              <a:cs typeface="Arial" pitchFamily="34" charset="0"/>
            </a:endParaRPr>
          </a:p>
          <a:p>
            <a:pPr lvl="0" indent="457200" eaLnBrk="0" fontAlgn="base" hangingPunct="0">
              <a:spcBef>
                <a:spcPct val="0"/>
              </a:spcBef>
              <a:spcAft>
                <a:spcPct val="0"/>
              </a:spcAft>
              <a:tabLst>
                <a:tab pos="1503363" algn="l"/>
              </a:tabLst>
            </a:pPr>
            <a:r>
              <a:rPr kumimoji="0" lang="en-US" b="0" i="0" u="none" strike="noStrike" cap="none" normalizeH="0" baseline="0" dirty="0" smtClean="0">
                <a:ln>
                  <a:noFill/>
                </a:ln>
                <a:solidFill>
                  <a:schemeClr val="tx1"/>
                </a:solidFill>
                <a:effectLst/>
                <a:latin typeface="Arial" pitchFamily="34" charset="0"/>
                <a:ea typeface="Calibri" pitchFamily="34" charset="0"/>
                <a:cs typeface="Arial" pitchFamily="34" charset="0"/>
              </a:rPr>
              <a:t>There is need for solving the above stated problem of Login. The solution is to give to the user the protection of his private data by not using simple Login id and password scheme rather using “SMART LOGIN.”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Requires="p15">
      <p:transition spd="slow">
        <p15:prstTrans prst="curtains"/>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2"/>
          <a:srcRect/>
          <a:stretch>
            <a:fillRect/>
          </a:stretch>
        </p:blipFill>
        <p:spPr bwMode="auto">
          <a:xfrm>
            <a:off x="556807" y="998341"/>
            <a:ext cx="7672793" cy="5478659"/>
          </a:xfrm>
          <a:prstGeom prst="rect">
            <a:avLst/>
          </a:prstGeom>
          <a:noFill/>
          <a:ln w="9525">
            <a:noFill/>
            <a:miter lim="800000"/>
            <a:headEnd/>
            <a:tailEnd/>
          </a:ln>
        </p:spPr>
      </p:pic>
      <p:sp>
        <p:nvSpPr>
          <p:cNvPr id="3" name="TextBox 2"/>
          <p:cNvSpPr txBox="1"/>
          <p:nvPr/>
        </p:nvSpPr>
        <p:spPr>
          <a:xfrm>
            <a:off x="2899985" y="533400"/>
            <a:ext cx="2967415" cy="369332"/>
          </a:xfrm>
          <a:prstGeom prst="rect">
            <a:avLst/>
          </a:prstGeom>
          <a:noFill/>
        </p:spPr>
        <p:txBody>
          <a:bodyPr wrap="none" rtlCol="0">
            <a:spAutoFit/>
          </a:bodyPr>
          <a:lstStyle/>
          <a:p>
            <a:r>
              <a:rPr lang="en-US" dirty="0" smtClean="0"/>
              <a:t>Working Of Smart Login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png"/>
          <p:cNvPicPr>
            <a:picLocks noChangeAspect="1"/>
          </p:cNvPicPr>
          <p:nvPr/>
        </p:nvPicPr>
        <p:blipFill>
          <a:blip r:embed="rId2"/>
          <a:stretch>
            <a:fillRect/>
          </a:stretch>
        </p:blipFill>
        <p:spPr>
          <a:xfrm>
            <a:off x="381000" y="609600"/>
            <a:ext cx="8305800" cy="556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8153400" cy="1200329"/>
          </a:xfrm>
          <a:prstGeom prst="rect">
            <a:avLst/>
          </a:prstGeom>
        </p:spPr>
        <p:txBody>
          <a:bodyPr wrap="square">
            <a:spAutoFit/>
          </a:bodyPr>
          <a:lstStyle/>
          <a:p>
            <a:pPr indent="457200" eaLnBrk="0" fontAlgn="base" hangingPunct="0">
              <a:spcBef>
                <a:spcPct val="0"/>
              </a:spcBef>
              <a:spcAft>
                <a:spcPct val="0"/>
              </a:spcAft>
              <a:tabLst>
                <a:tab pos="1503363" algn="l"/>
              </a:tabLst>
            </a:pPr>
            <a:endParaRPr lang="en-US" dirty="0" smtClean="0">
              <a:latin typeface="Arial" pitchFamily="34" charset="0"/>
              <a:ea typeface="Calibri" pitchFamily="34" charset="0"/>
              <a:cs typeface="Arial" pitchFamily="34" charset="0"/>
            </a:endParaRPr>
          </a:p>
          <a:p>
            <a:pPr indent="457200" eaLnBrk="0" fontAlgn="base" hangingPunct="0">
              <a:spcBef>
                <a:spcPct val="0"/>
              </a:spcBef>
              <a:spcAft>
                <a:spcPct val="0"/>
              </a:spcAft>
              <a:tabLst>
                <a:tab pos="1503363" algn="l"/>
              </a:tabLst>
            </a:pPr>
            <a:r>
              <a:rPr lang="en-US" dirty="0" smtClean="0">
                <a:latin typeface="Arial" pitchFamily="34" charset="0"/>
                <a:ea typeface="Calibri" pitchFamily="34" charset="0"/>
                <a:cs typeface="Arial" pitchFamily="34" charset="0"/>
              </a:rPr>
              <a:t>Cryptography </a:t>
            </a:r>
            <a:r>
              <a:rPr lang="en-US" dirty="0">
                <a:latin typeface="Arial" pitchFamily="34" charset="0"/>
                <a:ea typeface="Calibri" pitchFamily="34" charset="0"/>
                <a:cs typeface="Arial" pitchFamily="34" charset="0"/>
              </a:rPr>
              <a:t>is the art and science of achieving security by encoding messages to make them </a:t>
            </a:r>
            <a:r>
              <a:rPr lang="en-US" dirty="0" smtClean="0">
                <a:latin typeface="Arial" pitchFamily="34" charset="0"/>
                <a:ea typeface="Calibri" pitchFamily="34" charset="0"/>
                <a:cs typeface="Arial" pitchFamily="34" charset="0"/>
              </a:rPr>
              <a:t>non-readable.</a:t>
            </a:r>
          </a:p>
          <a:p>
            <a:pPr lvl="0" indent="457200" eaLnBrk="0" fontAlgn="base" hangingPunct="0">
              <a:spcBef>
                <a:spcPct val="0"/>
              </a:spcBef>
              <a:spcAft>
                <a:spcPct val="0"/>
              </a:spcAft>
              <a:tabLst>
                <a:tab pos="1503363" algn="l"/>
              </a:tabLst>
            </a:pPr>
            <a:endParaRPr kumimoji="0" lang="en-US" b="1" i="0" u="sng" strike="noStrike" cap="none" normalizeH="0" baseline="0" dirty="0" smtClean="0">
              <a:ln>
                <a:noFill/>
              </a:ln>
              <a:solidFill>
                <a:srgbClr val="000000"/>
              </a:solidFill>
              <a:effectLst/>
              <a:latin typeface="Arial" pitchFamily="34" charset="0"/>
              <a:ea typeface="Calibri" pitchFamily="34" charset="0"/>
              <a:cs typeface="Arial" pitchFamily="34" charset="0"/>
            </a:endParaRPr>
          </a:p>
        </p:txBody>
      </p:sp>
      <p:pic>
        <p:nvPicPr>
          <p:cNvPr id="17410" name="Picture 2"/>
          <p:cNvPicPr>
            <a:picLocks noChangeAspect="1" noChangeArrowheads="1"/>
          </p:cNvPicPr>
          <p:nvPr/>
        </p:nvPicPr>
        <p:blipFill>
          <a:blip r:embed="rId2"/>
          <a:srcRect/>
          <a:stretch>
            <a:fillRect/>
          </a:stretch>
        </p:blipFill>
        <p:spPr bwMode="auto">
          <a:xfrm>
            <a:off x="1219200" y="2209800"/>
            <a:ext cx="6553200" cy="3962400"/>
          </a:xfrm>
          <a:prstGeom prst="rect">
            <a:avLst/>
          </a:prstGeom>
          <a:noFill/>
          <a:ln w="9525">
            <a:noFill/>
            <a:miter lim="800000"/>
            <a:headEnd/>
            <a:tailEnd/>
          </a:ln>
          <a:effectLst/>
        </p:spPr>
      </p:pic>
      <p:sp>
        <p:nvSpPr>
          <p:cNvPr id="4" name="Rectangle 3"/>
          <p:cNvSpPr/>
          <p:nvPr/>
        </p:nvSpPr>
        <p:spPr>
          <a:xfrm>
            <a:off x="2133600" y="228600"/>
            <a:ext cx="4495800"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Cryptography</a:t>
            </a:r>
            <a:endParaRPr lang="en-US" sz="4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sz="4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0"/>
                                        </p:tgtEl>
                                        <p:attrNameLst>
                                          <p:attrName>style.visibility</p:attrName>
                                        </p:attrNameLst>
                                      </p:cBhvr>
                                      <p:to>
                                        <p:strVal val="visible"/>
                                      </p:to>
                                    </p:set>
                                    <p:animEffect transition="in" filter="fade">
                                      <p:cBhvr>
                                        <p:cTn id="16"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TC104033921[[fn=Damask]]</Template>
  <TotalTime>462</TotalTime>
  <Words>625</Words>
  <Application>Microsoft Office PowerPoint</Application>
  <PresentationFormat>On-screen Show (4:3)</PresentationFormat>
  <Paragraphs>179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Rounded MT Bold</vt:lpstr>
      <vt:lpstr>Bookman Old Style</vt:lpstr>
      <vt:lpstr>Calibri</vt:lpstr>
      <vt:lpstr>Rockwell</vt:lpstr>
      <vt:lpstr>Verdana</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Poojan</dc:creator>
  <cp:keywords>B.E Project Group no 35</cp:keywords>
  <cp:lastModifiedBy>poojan</cp:lastModifiedBy>
  <cp:revision>87</cp:revision>
  <dcterms:created xsi:type="dcterms:W3CDTF">2012-07-19T12:13:34Z</dcterms:created>
  <dcterms:modified xsi:type="dcterms:W3CDTF">2014-10-13T19:10:24Z</dcterms:modified>
</cp:coreProperties>
</file>