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57" r:id="rId4"/>
    <p:sldId id="258" r:id="rId5"/>
    <p:sldId id="259" r:id="rId6"/>
    <p:sldId id="260" r:id="rId7"/>
    <p:sldId id="268"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68910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43351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533325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1667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999469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0A0967-B0CA-4A74-BC35-CCA964D5C9AB}"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799150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0A0967-B0CA-4A74-BC35-CCA964D5C9AB}"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015236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4231405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45561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42544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51246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16056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A0967-B0CA-4A74-BC35-CCA964D5C9AB}"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96241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A0967-B0CA-4A74-BC35-CCA964D5C9AB}"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90938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A0967-B0CA-4A74-BC35-CCA964D5C9AB}"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93247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61384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81753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0A0967-B0CA-4A74-BC35-CCA964D5C9AB}" type="datetimeFigureOut">
              <a:rPr lang="en-IN" smtClean="0"/>
              <a:t>04-06-2024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CCFFF0-0E3A-44E0-9A0B-F5D111E71EEF}" type="slidenum">
              <a:rPr lang="en-IN" smtClean="0"/>
              <a:t>‹#›</a:t>
            </a:fld>
            <a:endParaRPr lang="en-IN"/>
          </a:p>
        </p:txBody>
      </p:sp>
    </p:spTree>
    <p:extLst>
      <p:ext uri="{BB962C8B-B14F-4D97-AF65-F5344CB8AC3E}">
        <p14:creationId xmlns:p14="http://schemas.microsoft.com/office/powerpoint/2010/main" val="346339376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D28C2A-6C51-E6A8-6C5B-FEDAAEC0333A}"/>
              </a:ext>
            </a:extLst>
          </p:cNvPr>
          <p:cNvPicPr>
            <a:picLocks noChangeAspect="1"/>
          </p:cNvPicPr>
          <p:nvPr/>
        </p:nvPicPr>
        <p:blipFill rotWithShape="1">
          <a:blip r:embed="rId3"/>
          <a:srcRect t="29"/>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4CF741-97AB-71B9-22D1-A76981787617}"/>
              </a:ext>
            </a:extLst>
          </p:cNvPr>
          <p:cNvSpPr>
            <a:spLocks noGrp="1"/>
          </p:cNvSpPr>
          <p:nvPr>
            <p:ph type="ctrTitle"/>
          </p:nvPr>
        </p:nvSpPr>
        <p:spPr>
          <a:xfrm>
            <a:off x="1595269" y="1122363"/>
            <a:ext cx="9001462" cy="2387600"/>
          </a:xfrm>
        </p:spPr>
        <p:txBody>
          <a:bodyPr>
            <a:normAutofit/>
          </a:bodyPr>
          <a:lstStyle/>
          <a:p>
            <a:r>
              <a:rPr lang="en-IN" sz="4100" dirty="0">
                <a:highlight>
                  <a:srgbClr val="000000"/>
                </a:highlight>
              </a:rPr>
              <a:t>Customer shopping data</a:t>
            </a:r>
            <a:r>
              <a:rPr lang="en-IN" sz="4100" b="1" dirty="0">
                <a:highlight>
                  <a:srgbClr val="000000"/>
                </a:highlight>
              </a:rPr>
              <a:t> ANALYSIS</a:t>
            </a:r>
            <a:br>
              <a:rPr lang="en-IN" sz="4100" b="1" dirty="0">
                <a:highlight>
                  <a:srgbClr val="000000"/>
                </a:highlight>
              </a:rPr>
            </a:br>
            <a:br>
              <a:rPr lang="en-IN" sz="4100" b="1" dirty="0">
                <a:highlight>
                  <a:srgbClr val="000000"/>
                </a:highlight>
              </a:rPr>
            </a:br>
            <a:r>
              <a:rPr lang="en-IN" sz="4100" dirty="0">
                <a:highlight>
                  <a:srgbClr val="000000"/>
                </a:highlight>
              </a:rPr>
              <a:t>Tarun s</a:t>
            </a:r>
            <a:r>
              <a:rPr lang="en-IN" sz="4100" b="1" dirty="0">
                <a:highlight>
                  <a:srgbClr val="000000"/>
                </a:highlight>
              </a:rPr>
              <a:t>  - af0378031</a:t>
            </a:r>
          </a:p>
        </p:txBody>
      </p:sp>
    </p:spTree>
    <p:extLst>
      <p:ext uri="{BB962C8B-B14F-4D97-AF65-F5344CB8AC3E}">
        <p14:creationId xmlns:p14="http://schemas.microsoft.com/office/powerpoint/2010/main" val="40623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Electronic circuit board">
            <a:extLst>
              <a:ext uri="{FF2B5EF4-FFF2-40B4-BE49-F238E27FC236}">
                <a16:creationId xmlns:a16="http://schemas.microsoft.com/office/drawing/2014/main" id="{0692214C-F1E6-F32F-1D08-B744F7AC143B}"/>
              </a:ext>
            </a:extLst>
          </p:cNvPr>
          <p:cNvPicPr>
            <a:picLocks noChangeAspect="1"/>
          </p:cNvPicPr>
          <p:nvPr/>
        </p:nvPicPr>
        <p:blipFill rotWithShape="1">
          <a:blip r:embed="rId3">
            <a:alphaModFix amt="35000"/>
            <a:grayscl/>
          </a:blip>
          <a:srcRect t="15730"/>
          <a:stretch/>
        </p:blipFill>
        <p:spPr>
          <a:xfrm>
            <a:off x="20" y="10"/>
            <a:ext cx="12191980" cy="6857990"/>
          </a:xfrm>
          <a:prstGeom prst="rect">
            <a:avLst/>
          </a:prstGeom>
        </p:spPr>
      </p:pic>
      <p:sp>
        <p:nvSpPr>
          <p:cNvPr id="8" name="Rectangle 7">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733A1888-B81E-F707-1366-4D248FF2011A}"/>
              </a:ext>
            </a:extLst>
          </p:cNvPr>
          <p:cNvSpPr>
            <a:spLocks noGrp="1"/>
          </p:cNvSpPr>
          <p:nvPr>
            <p:ph type="title"/>
          </p:nvPr>
        </p:nvSpPr>
        <p:spPr>
          <a:xfrm>
            <a:off x="1595269" y="1122363"/>
            <a:ext cx="9001462" cy="2387600"/>
          </a:xfrm>
        </p:spPr>
        <p:txBody>
          <a:bodyPr vert="horz" lIns="91440" tIns="45720" rIns="91440" bIns="45720" rtlCol="0" anchor="b">
            <a:normAutofit/>
          </a:bodyPr>
          <a:lstStyle/>
          <a:p>
            <a:pPr marL="342900" lvl="0" indent="-342900"/>
            <a:r>
              <a:rPr lang="en-US" sz="2600"/>
              <a:t>IDE/Text Editor:</a:t>
            </a:r>
            <a:br>
              <a:rPr lang="en-US" sz="2600"/>
            </a:br>
            <a:r>
              <a:rPr lang="en-US" sz="2600"/>
              <a:t>Jupyter Notebook/JupyterLab (recommended for EDA)</a:t>
            </a:r>
            <a:br>
              <a:rPr lang="en-US" sz="2600"/>
            </a:br>
            <a:r>
              <a:rPr lang="en-US" sz="2600"/>
              <a:t>Visual Studio Code</a:t>
            </a:r>
            <a:br>
              <a:rPr lang="en-US" sz="2600"/>
            </a:br>
            <a:r>
              <a:rPr lang="en-US" sz="2600"/>
              <a:t>PyCharm</a:t>
            </a:r>
            <a:br>
              <a:rPr lang="en-US" sz="2600"/>
            </a:br>
            <a:endParaRPr lang="en-US" sz="2600"/>
          </a:p>
        </p:txBody>
      </p:sp>
    </p:spTree>
    <p:extLst>
      <p:ext uri="{BB962C8B-B14F-4D97-AF65-F5344CB8AC3E}">
        <p14:creationId xmlns:p14="http://schemas.microsoft.com/office/powerpoint/2010/main" val="221537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CDBFA19B-C4C5-FC3A-EF2A-7DFC19EC3244}"/>
              </a:ext>
            </a:extLst>
          </p:cNvPr>
          <p:cNvPicPr>
            <a:picLocks noChangeAspect="1"/>
          </p:cNvPicPr>
          <p:nvPr/>
        </p:nvPicPr>
        <p:blipFill rotWithShape="1">
          <a:blip r:embed="rId3">
            <a:alphaModFix amt="35000"/>
          </a:blip>
          <a:srcRect t="14461" b="977"/>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4D48E323-826D-5CEE-F555-BACBE935786B}"/>
              </a:ext>
            </a:extLst>
          </p:cNvPr>
          <p:cNvSpPr>
            <a:spLocks noGrp="1"/>
          </p:cNvSpPr>
          <p:nvPr>
            <p:ph type="title"/>
          </p:nvPr>
        </p:nvSpPr>
        <p:spPr>
          <a:xfrm>
            <a:off x="913795" y="609600"/>
            <a:ext cx="10353761" cy="1326321"/>
          </a:xfrm>
        </p:spPr>
        <p:txBody>
          <a:bodyPr>
            <a:normAutofit/>
          </a:bodyPr>
          <a:lstStyle/>
          <a:p>
            <a:r>
              <a:rPr lang="en-IN" b="1" dirty="0"/>
              <a:t>Summary</a:t>
            </a:r>
          </a:p>
        </p:txBody>
      </p:sp>
      <p:sp>
        <p:nvSpPr>
          <p:cNvPr id="3" name="Content Placeholder 2">
            <a:extLst>
              <a:ext uri="{FF2B5EF4-FFF2-40B4-BE49-F238E27FC236}">
                <a16:creationId xmlns:a16="http://schemas.microsoft.com/office/drawing/2014/main" id="{690F6504-5A0E-3C0C-6021-1DC1DAF34940}"/>
              </a:ext>
            </a:extLst>
          </p:cNvPr>
          <p:cNvSpPr>
            <a:spLocks noGrp="1"/>
          </p:cNvSpPr>
          <p:nvPr>
            <p:ph idx="1"/>
          </p:nvPr>
        </p:nvSpPr>
        <p:spPr>
          <a:xfrm>
            <a:off x="913795" y="2096064"/>
            <a:ext cx="10353762" cy="3695136"/>
          </a:xfrm>
        </p:spPr>
        <p:txBody>
          <a:bodyPr>
            <a:normAutofit/>
          </a:bodyPr>
          <a:lstStyle/>
          <a:p>
            <a:pPr marL="0" indent="0">
              <a:spcAft>
                <a:spcPts val="800"/>
              </a:spcAft>
              <a:buNone/>
            </a:pPr>
            <a:r>
              <a:rPr lang="en-US" dirty="0"/>
              <a:t>This customer shopping data analysis project offers a valuable opportunity to gain insights into Istanbul's retail landscape. By utilizing Power BI for data visualization, we can effectively uncover trends and patterns that can inform strategic decisions for businesses operating in the city</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endParaRPr lang="en-IN"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217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CDDE6F3C-85FD-D5D9-288A-512E4887614C}"/>
              </a:ext>
            </a:extLst>
          </p:cNvPr>
          <p:cNvPicPr>
            <a:picLocks noChangeAspect="1"/>
          </p:cNvPicPr>
          <p:nvPr/>
        </p:nvPicPr>
        <p:blipFill rotWithShape="1">
          <a:blip r:embed="rId3">
            <a:alphaModFix amt="35000"/>
            <a:grayscl/>
          </a:blip>
          <a:srcRect t="1000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06F11E7C-B5F0-95AE-21B0-20759E66B7B8}"/>
              </a:ext>
            </a:extLst>
          </p:cNvPr>
          <p:cNvSpPr>
            <a:spLocks noGrp="1"/>
          </p:cNvSpPr>
          <p:nvPr>
            <p:ph type="title"/>
          </p:nvPr>
        </p:nvSpPr>
        <p:spPr>
          <a:xfrm>
            <a:off x="1595268" y="1122363"/>
            <a:ext cx="9244181" cy="392112"/>
          </a:xfrm>
        </p:spPr>
        <p:txBody>
          <a:bodyPr vert="horz" lIns="91440" tIns="45720" rIns="91440" bIns="45720" rtlCol="0" anchor="b">
            <a:normAutofit fontScale="90000"/>
          </a:bodyPr>
          <a:lstStyle/>
          <a:p>
            <a:r>
              <a:rPr lang="en-US" sz="4800" dirty="0"/>
              <a:t>Data analysis lifecycle</a:t>
            </a:r>
          </a:p>
        </p:txBody>
      </p:sp>
      <p:pic>
        <p:nvPicPr>
          <p:cNvPr id="1028" name="Picture 4" descr="Data Analytics Lifecycle">
            <a:extLst>
              <a:ext uri="{FF2B5EF4-FFF2-40B4-BE49-F238E27FC236}">
                <a16:creationId xmlns:a16="http://schemas.microsoft.com/office/drawing/2014/main" id="{D544CF57-F36F-A6A2-36B9-ADBE3A894E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1914524"/>
            <a:ext cx="5505450" cy="347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17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Calculator, pen, compass, money and a paper with graphs printed on it">
            <a:extLst>
              <a:ext uri="{FF2B5EF4-FFF2-40B4-BE49-F238E27FC236}">
                <a16:creationId xmlns:a16="http://schemas.microsoft.com/office/drawing/2014/main" id="{8BA2ABAC-5C7C-5EEA-2132-4491A6149E1A}"/>
              </a:ext>
            </a:extLst>
          </p:cNvPr>
          <p:cNvPicPr>
            <a:picLocks noChangeAspect="1"/>
          </p:cNvPicPr>
          <p:nvPr/>
        </p:nvPicPr>
        <p:blipFill rotWithShape="1">
          <a:blip r:embed="rId3"/>
          <a:srcRect b="6667"/>
          <a:stretch/>
        </p:blipFill>
        <p:spPr>
          <a:xfrm>
            <a:off x="0" y="2030"/>
            <a:ext cx="12191980" cy="6855970"/>
          </a:xfrm>
          <a:prstGeom prst="rect">
            <a:avLst/>
          </a:prstGeom>
        </p:spPr>
      </p:pic>
      <p:sp>
        <p:nvSpPr>
          <p:cNvPr id="8" name="Rectangle 7">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C5970-3AFB-955B-7DAC-3E0F5B572062}"/>
              </a:ext>
            </a:extLst>
          </p:cNvPr>
          <p:cNvSpPr>
            <a:spLocks noGrp="1"/>
          </p:cNvSpPr>
          <p:nvPr>
            <p:ph type="title"/>
          </p:nvPr>
        </p:nvSpPr>
        <p:spPr>
          <a:xfrm>
            <a:off x="219456" y="546291"/>
            <a:ext cx="11356847" cy="1072197"/>
          </a:xfrm>
        </p:spPr>
        <p:txBody>
          <a:bodyPr vert="horz" lIns="91440" tIns="45720" rIns="91440" bIns="45720" rtlCol="0" anchor="b">
            <a:normAutofit fontScale="90000"/>
          </a:bodyPr>
          <a:lstStyle/>
          <a:p>
            <a:r>
              <a:rPr lang="en-US" sz="4800" dirty="0"/>
              <a:t>What is customer shopping data Analysis ?</a:t>
            </a:r>
          </a:p>
        </p:txBody>
      </p:sp>
      <p:sp>
        <p:nvSpPr>
          <p:cNvPr id="5" name="TextBox 4">
            <a:extLst>
              <a:ext uri="{FF2B5EF4-FFF2-40B4-BE49-F238E27FC236}">
                <a16:creationId xmlns:a16="http://schemas.microsoft.com/office/drawing/2014/main" id="{974373DC-934E-E829-6FCC-D7412D7B1105}"/>
              </a:ext>
            </a:extLst>
          </p:cNvPr>
          <p:cNvSpPr txBox="1"/>
          <p:nvPr/>
        </p:nvSpPr>
        <p:spPr>
          <a:xfrm>
            <a:off x="548641" y="2423160"/>
            <a:ext cx="10799064" cy="3970318"/>
          </a:xfrm>
          <a:prstGeom prst="rect">
            <a:avLst/>
          </a:prstGeom>
          <a:noFill/>
        </p:spPr>
        <p:txBody>
          <a:bodyPr wrap="square">
            <a:spAutoFit/>
          </a:bodyPr>
          <a:lstStyle/>
          <a:p>
            <a:r>
              <a:rPr lang="en-US" dirty="0"/>
              <a:t>Customer shopping data analysis is the process of examining and interpreting information about how customers behave when they shop. Businesses use this analysis to understand their customers better and make data-driven decisions about things like:</a:t>
            </a:r>
          </a:p>
          <a:p>
            <a:endParaRPr lang="en-US" dirty="0"/>
          </a:p>
          <a:p>
            <a:pPr>
              <a:buFont typeface="Arial" panose="020B0604020202020204" pitchFamily="34" charset="0"/>
              <a:buChar char="•"/>
            </a:pPr>
            <a:r>
              <a:rPr lang="en-US" b="1" dirty="0"/>
              <a:t>Product development and marketing:</a:t>
            </a:r>
            <a:r>
              <a:rPr lang="en-US" dirty="0"/>
              <a:t> By understanding what products customers are buying together, how much they're spending, and what demographics they fall into, companies can develop targeted marketing campaigns and make informed decisions about what products to stock.</a:t>
            </a:r>
          </a:p>
          <a:p>
            <a:pPr>
              <a:buFont typeface="Arial" panose="020B0604020202020204" pitchFamily="34" charset="0"/>
              <a:buChar char="•"/>
            </a:pPr>
            <a:endParaRPr lang="en-US" dirty="0"/>
          </a:p>
          <a:p>
            <a:pPr>
              <a:buFont typeface="Arial" panose="020B0604020202020204" pitchFamily="34" charset="0"/>
              <a:buChar char="•"/>
            </a:pPr>
            <a:r>
              <a:rPr lang="en-US" b="1" dirty="0"/>
              <a:t>Sales and promotions:</a:t>
            </a:r>
            <a:r>
              <a:rPr lang="en-US" dirty="0"/>
              <a:t> Customer data can help businesses identify which products are most popular during certain times of year, and tailor promotions accordingly.</a:t>
            </a:r>
          </a:p>
          <a:p>
            <a:pPr>
              <a:buFont typeface="Arial" panose="020B0604020202020204" pitchFamily="34" charset="0"/>
              <a:buChar char="•"/>
            </a:pPr>
            <a:endParaRPr lang="en-US" dirty="0"/>
          </a:p>
          <a:p>
            <a:pPr>
              <a:buFont typeface="Arial" panose="020B0604020202020204" pitchFamily="34" charset="0"/>
              <a:buChar char="•"/>
            </a:pPr>
            <a:r>
              <a:rPr lang="en-US" b="1" dirty="0"/>
              <a:t>Customer experience:</a:t>
            </a:r>
            <a:r>
              <a:rPr lang="en-US" dirty="0"/>
              <a:t> Analyzing shopping data can help businesses identify areas where the customer experience can be improved, such as by streamlining the checkout process or personalizing recommendations.</a:t>
            </a:r>
          </a:p>
        </p:txBody>
      </p:sp>
    </p:spTree>
    <p:extLst>
      <p:ext uri="{BB962C8B-B14F-4D97-AF65-F5344CB8AC3E}">
        <p14:creationId xmlns:p14="http://schemas.microsoft.com/office/powerpoint/2010/main" val="65791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Graph on document with pen">
            <a:extLst>
              <a:ext uri="{FF2B5EF4-FFF2-40B4-BE49-F238E27FC236}">
                <a16:creationId xmlns:a16="http://schemas.microsoft.com/office/drawing/2014/main" id="{F7908896-50D7-9DF7-1DCC-07FAFC9EA852}"/>
              </a:ext>
            </a:extLst>
          </p:cNvPr>
          <p:cNvPicPr>
            <a:picLocks noChangeAspect="1"/>
          </p:cNvPicPr>
          <p:nvPr/>
        </p:nvPicPr>
        <p:blipFill rotWithShape="1">
          <a:blip r:embed="rId3">
            <a:alphaModFix amt="35000"/>
          </a:blip>
          <a:srcRect t="1523" b="14232"/>
          <a:stretch/>
        </p:blipFill>
        <p:spPr>
          <a:xfrm>
            <a:off x="20" y="2030"/>
            <a:ext cx="12191980" cy="6855970"/>
          </a:xfrm>
          <a:prstGeom prst="rect">
            <a:avLst/>
          </a:prstGeom>
        </p:spPr>
      </p:pic>
      <p:sp>
        <p:nvSpPr>
          <p:cNvPr id="11" name="Rectangle 10">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E529735-024D-75CF-0717-2E10375A6441}"/>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t>Why customer shopping data Analysis ?</a:t>
            </a:r>
          </a:p>
        </p:txBody>
      </p:sp>
      <p:sp>
        <p:nvSpPr>
          <p:cNvPr id="5" name="TextBox 4">
            <a:extLst>
              <a:ext uri="{FF2B5EF4-FFF2-40B4-BE49-F238E27FC236}">
                <a16:creationId xmlns:a16="http://schemas.microsoft.com/office/drawing/2014/main" id="{0210E84C-7A75-3531-8B86-45E88B3262F0}"/>
              </a:ext>
            </a:extLst>
          </p:cNvPr>
          <p:cNvSpPr txBox="1"/>
          <p:nvPr/>
        </p:nvSpPr>
        <p:spPr>
          <a:xfrm>
            <a:off x="913795" y="2096064"/>
            <a:ext cx="10353762" cy="3695136"/>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dirty="0"/>
              <a:t>Customer shopping data analysis is crucial for businesses in the retail industry to understand their customers' behavior and optimize their strategies. This specific dataset provides valuable insights into shopping habits in Istanbul, focusing on 10 shopping malls between 2021 and 2023.</a:t>
            </a: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141327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562E08E5-3164-9710-402C-42A3B1A14243}"/>
              </a:ext>
            </a:extLst>
          </p:cNvPr>
          <p:cNvPicPr>
            <a:picLocks noChangeAspect="1"/>
          </p:cNvPicPr>
          <p:nvPr/>
        </p:nvPicPr>
        <p:blipFill rotWithShape="1">
          <a:blip r:embed="rId3">
            <a:alphaModFix amt="35000"/>
          </a:blip>
          <a:srcRect b="15755"/>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12064A29-5185-4AC8-54BB-870B6FACF62A}"/>
              </a:ext>
            </a:extLst>
          </p:cNvPr>
          <p:cNvSpPr>
            <a:spLocks noGrp="1"/>
          </p:cNvSpPr>
          <p:nvPr>
            <p:ph type="title"/>
          </p:nvPr>
        </p:nvSpPr>
        <p:spPr>
          <a:xfrm>
            <a:off x="913795" y="609600"/>
            <a:ext cx="10353761" cy="1326321"/>
          </a:xfrm>
        </p:spPr>
        <p:txBody>
          <a:bodyPr>
            <a:normAutofit/>
          </a:bodyPr>
          <a:lstStyle/>
          <a:p>
            <a:r>
              <a:rPr lang="en-IN" b="1" dirty="0"/>
              <a:t>Problem Statement</a:t>
            </a:r>
          </a:p>
        </p:txBody>
      </p:sp>
      <p:sp>
        <p:nvSpPr>
          <p:cNvPr id="3" name="Content Placeholder 2">
            <a:extLst>
              <a:ext uri="{FF2B5EF4-FFF2-40B4-BE49-F238E27FC236}">
                <a16:creationId xmlns:a16="http://schemas.microsoft.com/office/drawing/2014/main" id="{7B0751DE-8170-CC0D-4717-64B4D281575C}"/>
              </a:ext>
            </a:extLst>
          </p:cNvPr>
          <p:cNvSpPr>
            <a:spLocks noGrp="1"/>
          </p:cNvSpPr>
          <p:nvPr>
            <p:ph idx="1"/>
          </p:nvPr>
        </p:nvSpPr>
        <p:spPr>
          <a:xfrm>
            <a:off x="913795" y="2096064"/>
            <a:ext cx="10353762" cy="3695136"/>
          </a:xfrm>
        </p:spPr>
        <p:txBody>
          <a:bodyPr>
            <a:normAutofit/>
          </a:bodyPr>
          <a:lstStyle/>
          <a:p>
            <a:pPr marL="0" indent="0">
              <a:buNone/>
            </a:pPr>
            <a:r>
              <a:rPr lang="en-US" dirty="0"/>
              <a:t>The project aims to gain a deeper understanding of customer shopping patterns using the Customer Shopping Dataset. It can help explore customer choices, ideal products, and predict sales volume.</a:t>
            </a:r>
            <a:endParaRPr lang="en-IN" dirty="0"/>
          </a:p>
        </p:txBody>
      </p:sp>
    </p:spTree>
    <p:extLst>
      <p:ext uri="{BB962C8B-B14F-4D97-AF65-F5344CB8AC3E}">
        <p14:creationId xmlns:p14="http://schemas.microsoft.com/office/powerpoint/2010/main" val="396067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3BAA3E-4ECD-B59E-DADA-920DE22D93B6}"/>
              </a:ext>
            </a:extLst>
          </p:cNvPr>
          <p:cNvPicPr>
            <a:picLocks noChangeAspect="1"/>
          </p:cNvPicPr>
          <p:nvPr/>
        </p:nvPicPr>
        <p:blipFill rotWithShape="1">
          <a:blip r:embed="rId3">
            <a:alphaModFix amt="35000"/>
          </a:blip>
          <a:srcRect t="29"/>
          <a:stretch/>
        </p:blipFill>
        <p:spPr>
          <a:xfrm>
            <a:off x="20" y="0"/>
            <a:ext cx="12191980" cy="685800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7DC2C66-32A9-A55F-03F6-983F44427F95}"/>
              </a:ext>
            </a:extLst>
          </p:cNvPr>
          <p:cNvSpPr>
            <a:spLocks noGrp="1"/>
          </p:cNvSpPr>
          <p:nvPr>
            <p:ph type="title"/>
          </p:nvPr>
        </p:nvSpPr>
        <p:spPr>
          <a:xfrm>
            <a:off x="913795" y="609600"/>
            <a:ext cx="10353761" cy="1326321"/>
          </a:xfrm>
        </p:spPr>
        <p:txBody>
          <a:bodyPr>
            <a:normAutofit/>
          </a:bodyPr>
          <a:lstStyle/>
          <a:p>
            <a:r>
              <a:rPr lang="en-IN" b="1" dirty="0"/>
              <a:t>Aim</a:t>
            </a:r>
            <a:br>
              <a:rPr lang="en-IN" dirty="0"/>
            </a:br>
            <a:endParaRPr lang="en-IN" dirty="0"/>
          </a:p>
        </p:txBody>
      </p:sp>
      <p:sp>
        <p:nvSpPr>
          <p:cNvPr id="3" name="Content Placeholder 2">
            <a:extLst>
              <a:ext uri="{FF2B5EF4-FFF2-40B4-BE49-F238E27FC236}">
                <a16:creationId xmlns:a16="http://schemas.microsoft.com/office/drawing/2014/main" id="{45ED4C40-0C81-4BE1-C91C-AA391240133D}"/>
              </a:ext>
            </a:extLst>
          </p:cNvPr>
          <p:cNvSpPr>
            <a:spLocks noGrp="1"/>
          </p:cNvSpPr>
          <p:nvPr>
            <p:ph idx="1"/>
          </p:nvPr>
        </p:nvSpPr>
        <p:spPr>
          <a:xfrm>
            <a:off x="913795" y="2096064"/>
            <a:ext cx="10353762" cy="3695136"/>
          </a:xfrm>
        </p:spPr>
        <p:txBody>
          <a:bodyPr>
            <a:normAutofit fontScale="77500" lnSpcReduction="20000"/>
          </a:bodyPr>
          <a:lstStyle/>
          <a:p>
            <a:r>
              <a:rPr lang="en-US" dirty="0"/>
              <a:t>By analyzing this data, we hope to uncover insights such as:</a:t>
            </a:r>
          </a:p>
          <a:p>
            <a:pPr>
              <a:buFont typeface="Arial" panose="020B0604020202020204" pitchFamily="34" charset="0"/>
              <a:buChar char="•"/>
            </a:pPr>
            <a:r>
              <a:rPr lang="en-US" b="1" dirty="0"/>
              <a:t>Customer demographics:</a:t>
            </a:r>
            <a:r>
              <a:rPr lang="en-US" dirty="0"/>
              <a:t> Understanding the typical customer profile (age, gender) for different product categories and shopping malls.</a:t>
            </a:r>
          </a:p>
          <a:p>
            <a:pPr>
              <a:buFont typeface="Arial" panose="020B0604020202020204" pitchFamily="34" charset="0"/>
              <a:buChar char="•"/>
            </a:pPr>
            <a:r>
              <a:rPr lang="en-US" b="1" dirty="0"/>
              <a:t>Purchasing behavior:</a:t>
            </a:r>
            <a:r>
              <a:rPr lang="en-US" dirty="0"/>
              <a:t> Analyzing trends in purchase frequency, quantity, and total spending.</a:t>
            </a:r>
          </a:p>
          <a:p>
            <a:pPr>
              <a:buFont typeface="Arial" panose="020B0604020202020204" pitchFamily="34" charset="0"/>
              <a:buChar char="•"/>
            </a:pPr>
            <a:r>
              <a:rPr lang="en-US" b="1" dirty="0"/>
              <a:t>Product popularity:</a:t>
            </a:r>
            <a:r>
              <a:rPr lang="en-US" dirty="0"/>
              <a:t> Identifying the most popular product categories across different demographics and shopping malls.</a:t>
            </a:r>
          </a:p>
          <a:p>
            <a:pPr>
              <a:buFont typeface="Arial" panose="020B0604020202020204" pitchFamily="34" charset="0"/>
              <a:buChar char="•"/>
            </a:pPr>
            <a:r>
              <a:rPr lang="en-US" b="1" dirty="0"/>
              <a:t>Payment preferences:</a:t>
            </a:r>
            <a:r>
              <a:rPr lang="en-US" dirty="0"/>
              <a:t> Understanding the preferred payment methods (cash, credit card, debit card) used by different customer segments.</a:t>
            </a:r>
          </a:p>
          <a:p>
            <a:pPr>
              <a:buFont typeface="Arial" panose="020B0604020202020204" pitchFamily="34" charset="0"/>
              <a:buChar char="•"/>
            </a:pPr>
            <a:r>
              <a:rPr lang="en-US" b="1" dirty="0"/>
              <a:t>Seasonal trends:</a:t>
            </a:r>
            <a:r>
              <a:rPr lang="en-US" dirty="0"/>
              <a:t> Analyzing how shopping habits vary throughout the year.</a:t>
            </a:r>
          </a:p>
          <a:p>
            <a:pPr>
              <a:buFont typeface="Arial" panose="020B0604020202020204" pitchFamily="34" charset="0"/>
              <a:buChar char="•"/>
            </a:pPr>
            <a:r>
              <a:rPr lang="en-US" b="1" dirty="0"/>
              <a:t>Mall performance:</a:t>
            </a:r>
            <a:r>
              <a:rPr lang="en-US" dirty="0"/>
              <a:t> Comparing customer behavior and spending patterns across different shopping malls.</a:t>
            </a:r>
          </a:p>
          <a:p>
            <a:endParaRPr lang="en-IN" dirty="0"/>
          </a:p>
        </p:txBody>
      </p:sp>
    </p:spTree>
    <p:extLst>
      <p:ext uri="{BB962C8B-B14F-4D97-AF65-F5344CB8AC3E}">
        <p14:creationId xmlns:p14="http://schemas.microsoft.com/office/powerpoint/2010/main" val="304358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3BAA3E-4ECD-B59E-DADA-920DE22D93B6}"/>
              </a:ext>
            </a:extLst>
          </p:cNvPr>
          <p:cNvPicPr>
            <a:picLocks noChangeAspect="1"/>
          </p:cNvPicPr>
          <p:nvPr/>
        </p:nvPicPr>
        <p:blipFill rotWithShape="1">
          <a:blip r:embed="rId3">
            <a:alphaModFix amt="35000"/>
          </a:blip>
          <a:srcRect t="29"/>
          <a:stretch/>
        </p:blipFill>
        <p:spPr>
          <a:xfrm>
            <a:off x="20" y="0"/>
            <a:ext cx="12191980" cy="685800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7DC2C66-32A9-A55F-03F6-983F44427F95}"/>
              </a:ext>
            </a:extLst>
          </p:cNvPr>
          <p:cNvSpPr>
            <a:spLocks noGrp="1"/>
          </p:cNvSpPr>
          <p:nvPr>
            <p:ph type="title"/>
          </p:nvPr>
        </p:nvSpPr>
        <p:spPr>
          <a:xfrm>
            <a:off x="913795" y="609600"/>
            <a:ext cx="10353761" cy="1326321"/>
          </a:xfrm>
        </p:spPr>
        <p:txBody>
          <a:bodyPr>
            <a:normAutofit/>
          </a:bodyPr>
          <a:lstStyle/>
          <a:p>
            <a:r>
              <a:rPr lang="en-IN" b="1" dirty="0"/>
              <a:t>methodologies</a:t>
            </a:r>
            <a:br>
              <a:rPr lang="en-IN" dirty="0"/>
            </a:br>
            <a:endParaRPr lang="en-IN" dirty="0"/>
          </a:p>
        </p:txBody>
      </p:sp>
      <p:sp>
        <p:nvSpPr>
          <p:cNvPr id="3" name="Content Placeholder 2">
            <a:extLst>
              <a:ext uri="{FF2B5EF4-FFF2-40B4-BE49-F238E27FC236}">
                <a16:creationId xmlns:a16="http://schemas.microsoft.com/office/drawing/2014/main" id="{45ED4C40-0C81-4BE1-C91C-AA391240133D}"/>
              </a:ext>
            </a:extLst>
          </p:cNvPr>
          <p:cNvSpPr>
            <a:spLocks noGrp="1"/>
          </p:cNvSpPr>
          <p:nvPr>
            <p:ph idx="1"/>
          </p:nvPr>
        </p:nvSpPr>
        <p:spPr>
          <a:xfrm>
            <a:off x="913795" y="2096064"/>
            <a:ext cx="10353762" cy="3695136"/>
          </a:xfrm>
        </p:spPr>
        <p:txBody>
          <a:bodyPr>
            <a:normAutofit/>
          </a:bodyPr>
          <a:lstStyle/>
          <a:p>
            <a:r>
              <a:rPr lang="en-US" dirty="0"/>
              <a:t> NumPy: Provides support for efficient numerical computations and array operations.</a:t>
            </a:r>
          </a:p>
          <a:p>
            <a:r>
              <a:rPr lang="en-US" dirty="0"/>
              <a:t> Pandas: Offers data manipulation and analysis tools through </a:t>
            </a:r>
            <a:r>
              <a:rPr lang="en-US" dirty="0" err="1"/>
              <a:t>dataframes</a:t>
            </a:r>
            <a:r>
              <a:rPr lang="en-US" dirty="0"/>
              <a:t>.</a:t>
            </a:r>
          </a:p>
          <a:p>
            <a:r>
              <a:rPr lang="en-US" dirty="0"/>
              <a:t> Matplotlib: Enables creating static, interactive, and animated visualizations.</a:t>
            </a:r>
          </a:p>
          <a:p>
            <a:r>
              <a:rPr lang="en-US" dirty="0"/>
              <a:t> Seaborn:*Builds on Matplotlib to provide a high-level interface for drawing attractive statistical graphics.</a:t>
            </a:r>
          </a:p>
        </p:txBody>
      </p:sp>
    </p:spTree>
    <p:extLst>
      <p:ext uri="{BB962C8B-B14F-4D97-AF65-F5344CB8AC3E}">
        <p14:creationId xmlns:p14="http://schemas.microsoft.com/office/powerpoint/2010/main" val="49693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Glowing circuit board">
            <a:extLst>
              <a:ext uri="{FF2B5EF4-FFF2-40B4-BE49-F238E27FC236}">
                <a16:creationId xmlns:a16="http://schemas.microsoft.com/office/drawing/2014/main" id="{59C6BBA8-C425-1D2B-257B-719208FBB442}"/>
              </a:ext>
            </a:extLst>
          </p:cNvPr>
          <p:cNvPicPr>
            <a:picLocks noChangeAspect="1"/>
          </p:cNvPicPr>
          <p:nvPr/>
        </p:nvPicPr>
        <p:blipFill rotWithShape="1">
          <a:blip r:embed="rId3">
            <a:alphaModFix amt="35000"/>
          </a:blip>
          <a:srcRect b="15755"/>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C9FE5E33-BC5E-09BB-5278-96B14400B72F}"/>
              </a:ext>
            </a:extLst>
          </p:cNvPr>
          <p:cNvSpPr>
            <a:spLocks noGrp="1"/>
          </p:cNvSpPr>
          <p:nvPr>
            <p:ph type="title"/>
          </p:nvPr>
        </p:nvSpPr>
        <p:spPr>
          <a:xfrm>
            <a:off x="913795" y="609600"/>
            <a:ext cx="10353761" cy="1326321"/>
          </a:xfrm>
        </p:spPr>
        <p:txBody>
          <a:bodyPr>
            <a:normAutofit/>
          </a:bodyPr>
          <a:lstStyle/>
          <a:p>
            <a:r>
              <a:rPr lang="en-IN" dirty="0"/>
              <a:t>Hardware and Software Requirements</a:t>
            </a:r>
          </a:p>
        </p:txBody>
      </p:sp>
      <p:sp>
        <p:nvSpPr>
          <p:cNvPr id="3" name="Content Placeholder 2">
            <a:extLst>
              <a:ext uri="{FF2B5EF4-FFF2-40B4-BE49-F238E27FC236}">
                <a16:creationId xmlns:a16="http://schemas.microsoft.com/office/drawing/2014/main" id="{9F2934D2-9FFF-9207-91A7-266FFD50E941}"/>
              </a:ext>
            </a:extLst>
          </p:cNvPr>
          <p:cNvSpPr>
            <a:spLocks noGrp="1"/>
          </p:cNvSpPr>
          <p:nvPr>
            <p:ph idx="1"/>
          </p:nvPr>
        </p:nvSpPr>
        <p:spPr>
          <a:xfrm>
            <a:off x="913795" y="2096064"/>
            <a:ext cx="10353762" cy="3695136"/>
          </a:xfrm>
        </p:spPr>
        <p:txBody>
          <a:bodyPr>
            <a:normAutofit/>
          </a:bodyPr>
          <a:lstStyle/>
          <a:p>
            <a:pPr marL="342900" lvl="0" indent="-342900">
              <a:lnSpc>
                <a:spcPct val="110000"/>
              </a:lnSpc>
              <a:spcAft>
                <a:spcPts val="800"/>
              </a:spcAft>
              <a:tabLst>
                <a:tab pos="457200" algn="l"/>
              </a:tabLst>
            </a:pPr>
            <a:r>
              <a:rPr lang="en-IN" b="1" kern="100">
                <a:effectLst/>
                <a:latin typeface="Calibri" panose="020F0502020204030204" pitchFamily="34" charset="0"/>
                <a:ea typeface="Calibri" panose="020F0502020204030204" pitchFamily="34" charset="0"/>
                <a:cs typeface="Times New Roman" panose="02020603050405020304" pitchFamily="18" charset="0"/>
              </a:rPr>
              <a:t>Processor</a:t>
            </a:r>
            <a:r>
              <a:rPr lang="en-IN" kern="100">
                <a:effectLst/>
                <a:latin typeface="Times New Roman" panose="02020603050405020304" pitchFamily="18" charset="0"/>
                <a:ea typeface="Calibri" panose="020F0502020204030204" pitchFamily="34" charset="0"/>
                <a:cs typeface="Times New Roman" panose="02020603050405020304" pitchFamily="18" charset="0"/>
              </a:rPr>
              <a:t>: Intel Core i5 or equivalent (minimum), Intel Core i7 or higher (recommended)</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tabLst>
                <a:tab pos="457200" algn="l"/>
              </a:tabLst>
            </a:pPr>
            <a:r>
              <a:rPr lang="en-IN" b="1" kern="100">
                <a:effectLst/>
                <a:latin typeface="Calibri" panose="020F0502020204030204" pitchFamily="34" charset="0"/>
                <a:ea typeface="Calibri" panose="020F0502020204030204" pitchFamily="34" charset="0"/>
                <a:cs typeface="Times New Roman" panose="02020603050405020304" pitchFamily="18" charset="0"/>
              </a:rPr>
              <a:t>RAM</a:t>
            </a:r>
            <a:r>
              <a:rPr lang="en-IN" kern="100">
                <a:effectLst/>
                <a:latin typeface="Times New Roman" panose="02020603050405020304" pitchFamily="18" charset="0"/>
                <a:ea typeface="Calibri" panose="020F0502020204030204" pitchFamily="34" charset="0"/>
                <a:cs typeface="Times New Roman" panose="02020603050405020304" pitchFamily="18" charset="0"/>
              </a:rPr>
              <a:t>: 8 GB (minimum), 16 GB or more (recommended)</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tabLst>
                <a:tab pos="457200" algn="l"/>
              </a:tabLst>
            </a:pPr>
            <a:r>
              <a:rPr lang="en-IN" b="1" kern="100">
                <a:effectLst/>
                <a:latin typeface="Calibri" panose="020F0502020204030204" pitchFamily="34" charset="0"/>
                <a:ea typeface="Calibri" panose="020F0502020204030204" pitchFamily="34" charset="0"/>
                <a:cs typeface="Times New Roman" panose="02020603050405020304" pitchFamily="18" charset="0"/>
              </a:rPr>
              <a:t>Storage</a:t>
            </a:r>
            <a:r>
              <a:rPr lang="en-IN" kern="100">
                <a:effectLst/>
                <a:latin typeface="Times New Roman" panose="02020603050405020304" pitchFamily="18" charset="0"/>
                <a:ea typeface="Calibri" panose="020F0502020204030204" pitchFamily="34" charset="0"/>
                <a:cs typeface="Times New Roman" panose="02020603050405020304" pitchFamily="18" charset="0"/>
              </a:rPr>
              <a:t>: 256 GB SSD (minimum), 512 GB SSD or more (recommended)</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tabLst>
                <a:tab pos="457200" algn="l"/>
              </a:tabLst>
            </a:pPr>
            <a:r>
              <a:rPr lang="en-IN" b="1" kern="100">
                <a:effectLst/>
                <a:latin typeface="Calibri" panose="020F0502020204030204" pitchFamily="34" charset="0"/>
                <a:ea typeface="Calibri" panose="020F0502020204030204" pitchFamily="34" charset="0"/>
                <a:cs typeface="Times New Roman" panose="02020603050405020304" pitchFamily="18" charset="0"/>
              </a:rPr>
              <a:t>Graphics</a:t>
            </a:r>
            <a:r>
              <a:rPr lang="en-IN" kern="100">
                <a:effectLst/>
                <a:latin typeface="Times New Roman" panose="02020603050405020304" pitchFamily="18" charset="0"/>
                <a:ea typeface="Calibri" panose="020F0502020204030204" pitchFamily="34" charset="0"/>
                <a:cs typeface="Times New Roman" panose="02020603050405020304" pitchFamily="18" charset="0"/>
              </a:rPr>
              <a:t>: Integrated graphics for basic visualization, dedicated GPU for more intensive visualizations</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tabLst>
                <a:tab pos="457200" algn="l"/>
              </a:tabLst>
            </a:pPr>
            <a:r>
              <a:rPr lang="en-IN" b="1" kern="100">
                <a:effectLst/>
                <a:latin typeface="Calibri" panose="020F0502020204030204" pitchFamily="34" charset="0"/>
                <a:ea typeface="Calibri" panose="020F0502020204030204" pitchFamily="34" charset="0"/>
                <a:cs typeface="Times New Roman" panose="02020603050405020304" pitchFamily="18" charset="0"/>
              </a:rPr>
              <a:t>Display</a:t>
            </a:r>
            <a:r>
              <a:rPr lang="en-IN" kern="100">
                <a:effectLst/>
                <a:latin typeface="Times New Roman" panose="02020603050405020304" pitchFamily="18" charset="0"/>
                <a:ea typeface="Calibri" panose="020F0502020204030204" pitchFamily="34" charset="0"/>
                <a:cs typeface="Times New Roman" panose="02020603050405020304" pitchFamily="18" charset="0"/>
              </a:rPr>
              <a:t>: Full HD monitor (1920x1080 resolution) or higher</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tabLst>
                <a:tab pos="457200" algn="l"/>
              </a:tabLst>
            </a:pPr>
            <a:r>
              <a:rPr lang="en-IN" b="1" kern="100">
                <a:effectLst/>
                <a:latin typeface="Calibri" panose="020F0502020204030204" pitchFamily="34" charset="0"/>
                <a:ea typeface="Calibri" panose="020F0502020204030204" pitchFamily="34" charset="0"/>
                <a:cs typeface="Times New Roman" panose="02020603050405020304" pitchFamily="18" charset="0"/>
              </a:rPr>
              <a:t>Internet Connection</a:t>
            </a:r>
            <a:r>
              <a:rPr lang="en-IN" kern="100">
                <a:effectLst/>
                <a:latin typeface="Times New Roman" panose="02020603050405020304" pitchFamily="18" charset="0"/>
                <a:ea typeface="Calibri" panose="020F0502020204030204" pitchFamily="34" charset="0"/>
                <a:cs typeface="Times New Roman" panose="02020603050405020304" pitchFamily="18" charset="0"/>
              </a:rPr>
              <a:t>: Stable internet connection for downloading datasets and libraries</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IN"/>
          </a:p>
        </p:txBody>
      </p:sp>
    </p:spTree>
    <p:extLst>
      <p:ext uri="{BB962C8B-B14F-4D97-AF65-F5344CB8AC3E}">
        <p14:creationId xmlns:p14="http://schemas.microsoft.com/office/powerpoint/2010/main" val="16796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D975748D-C3D8-DCDB-4964-018D4176C4FC}"/>
              </a:ext>
            </a:extLst>
          </p:cNvPr>
          <p:cNvPicPr>
            <a:picLocks noChangeAspect="1"/>
          </p:cNvPicPr>
          <p:nvPr/>
        </p:nvPicPr>
        <p:blipFill rotWithShape="1">
          <a:blip r:embed="rId3">
            <a:alphaModFix amt="35000"/>
          </a:blip>
          <a:srcRect t="5993" b="9762"/>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Content Placeholder 2">
            <a:extLst>
              <a:ext uri="{FF2B5EF4-FFF2-40B4-BE49-F238E27FC236}">
                <a16:creationId xmlns:a16="http://schemas.microsoft.com/office/drawing/2014/main" id="{9ED5458C-4EB1-3A6C-AF42-6C027F83490D}"/>
              </a:ext>
            </a:extLst>
          </p:cNvPr>
          <p:cNvSpPr>
            <a:spLocks noGrp="1"/>
          </p:cNvSpPr>
          <p:nvPr>
            <p:ph idx="1"/>
          </p:nvPr>
        </p:nvSpPr>
        <p:spPr>
          <a:xfrm>
            <a:off x="913795" y="2096064"/>
            <a:ext cx="10353762" cy="3695136"/>
          </a:xfrm>
        </p:spPr>
        <p:txBody>
          <a:bodyPr>
            <a:normAutofit/>
          </a:bodyPr>
          <a:lstStyle/>
          <a:p>
            <a:pPr marL="0" indent="0">
              <a:lnSpc>
                <a:spcPct val="110000"/>
              </a:lnSpc>
              <a:spcBef>
                <a:spcPts val="200"/>
              </a:spcBef>
              <a:buNone/>
            </a:pPr>
            <a:r>
              <a:rPr lang="en-IN" sz="1400" b="1" i="0" kern="10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400" b="1" i="1" kern="10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10000"/>
              </a:lnSpc>
              <a:spcAft>
                <a:spcPts val="500"/>
              </a:spcAft>
              <a:tabLst>
                <a:tab pos="457200" algn="l"/>
              </a:tabLst>
            </a:pPr>
            <a:r>
              <a:rPr lang="en-IN" sz="1400" b="1">
                <a:effectLst/>
                <a:latin typeface="Times New Roman" panose="02020603050405020304" pitchFamily="18" charset="0"/>
                <a:ea typeface="Times New Roman" panose="02020603050405020304" pitchFamily="18" charset="0"/>
              </a:rPr>
              <a:t>Operating System</a:t>
            </a:r>
            <a:r>
              <a:rPr lang="en-IN" sz="1400">
                <a:effectLst/>
                <a:latin typeface="Times New Roman" panose="02020603050405020304" pitchFamily="18" charset="0"/>
                <a:ea typeface="Times New Roman" panose="02020603050405020304" pitchFamily="18" charset="0"/>
              </a:rPr>
              <a:t>:</a:t>
            </a:r>
          </a:p>
          <a:p>
            <a:pPr>
              <a:lnSpc>
                <a:spcPct val="110000"/>
              </a:lnSpc>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Windows 10 or higher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macOS 10.14 (Mojave) or higher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Linux (any modern distribution)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0000"/>
              </a:lnSpc>
              <a:spcAft>
                <a:spcPts val="500"/>
              </a:spcAft>
              <a:buNone/>
              <a:tabLst>
                <a:tab pos="457200" algn="l"/>
              </a:tabLst>
            </a:pPr>
            <a:r>
              <a:rPr lang="en-IN" sz="1400" b="1">
                <a:effectLst/>
                <a:latin typeface="Times New Roman" panose="02020603050405020304" pitchFamily="18" charset="0"/>
                <a:ea typeface="Times New Roman" panose="02020603050405020304" pitchFamily="18" charset="0"/>
              </a:rPr>
              <a:t>Programming Languages</a:t>
            </a:r>
            <a:r>
              <a:rPr lang="en-IN" sz="1400">
                <a:effectLst/>
                <a:latin typeface="Times New Roman" panose="02020603050405020304" pitchFamily="18" charset="0"/>
                <a:ea typeface="Times New Roman" panose="02020603050405020304" pitchFamily="18" charset="0"/>
              </a:rPr>
              <a:t>:</a:t>
            </a:r>
          </a:p>
          <a:p>
            <a:pPr marL="342900" lvl="0" indent="-342900">
              <a:lnSpc>
                <a:spcPct val="110000"/>
              </a:lnSpc>
              <a:spcAft>
                <a:spcPts val="800"/>
              </a:spcAft>
              <a:buFont typeface="Symbol" panose="05050102010706020507" pitchFamily="18" charset="2"/>
              <a:buChar char=""/>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Python 3.6 or higher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500"/>
              </a:spcAft>
              <a:tabLst>
                <a:tab pos="457200" algn="l"/>
              </a:tabLst>
            </a:pPr>
            <a:r>
              <a:rPr lang="en-IN" sz="1400" b="1">
                <a:effectLst/>
                <a:latin typeface="Times New Roman" panose="02020603050405020304" pitchFamily="18" charset="0"/>
                <a:ea typeface="Times New Roman" panose="02020603050405020304" pitchFamily="18" charset="0"/>
              </a:rPr>
              <a:t>Python Libraries</a:t>
            </a:r>
            <a:r>
              <a:rPr lang="en-IN" sz="1400">
                <a:effectLst/>
                <a:latin typeface="Times New Roman" panose="02020603050405020304" pitchFamily="18" charset="0"/>
                <a:ea typeface="Times New Roman" panose="02020603050405020304" pitchFamily="18" charset="0"/>
              </a:rPr>
              <a:t>:</a:t>
            </a:r>
          </a:p>
          <a:p>
            <a:pPr marL="342900" lvl="0" indent="-342900">
              <a:lnSpc>
                <a:spcPct val="110000"/>
              </a:lnSpc>
              <a:buFont typeface="Symbol" panose="05050102010706020507" pitchFamily="18" charset="2"/>
              <a:buChar char=""/>
            </a:pPr>
            <a:r>
              <a:rPr lang="en-IN" sz="1400" b="1" kern="100">
                <a:effectLst/>
                <a:latin typeface="Calibri" panose="020F0502020204030204" pitchFamily="34" charset="0"/>
                <a:ea typeface="Calibri" panose="020F0502020204030204" pitchFamily="34" charset="0"/>
                <a:cs typeface="Times New Roman" panose="02020603050405020304" pitchFamily="18" charset="0"/>
              </a:rPr>
              <a:t>pandas</a:t>
            </a: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 For data manipulation and analysis.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8346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152</TotalTime>
  <Words>611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Calibri Light</vt:lpstr>
      <vt:lpstr>Rockwell</vt:lpstr>
      <vt:lpstr>Symbol</vt:lpstr>
      <vt:lpstr>Times New Roman</vt:lpstr>
      <vt:lpstr>Damask</vt:lpstr>
      <vt:lpstr>Customer shopping data ANALYSIS  Tarun s  - af0378031</vt:lpstr>
      <vt:lpstr>Data analysis lifecycle</vt:lpstr>
      <vt:lpstr>What is customer shopping data Analysis ?</vt:lpstr>
      <vt:lpstr>Why customer shopping data Analysis ?</vt:lpstr>
      <vt:lpstr>Problem Statement</vt:lpstr>
      <vt:lpstr>Aim </vt:lpstr>
      <vt:lpstr>methodologies </vt:lpstr>
      <vt:lpstr>Hardware and Software Requirements</vt:lpstr>
      <vt:lpstr>PowerPoint Presentation</vt:lpstr>
      <vt:lpstr>IDE/Text Editor: Jupyter Notebook/JupyterLab (recommended for EDA) Visual Studio Code PyCharm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Swathi D</dc:creator>
  <cp:lastModifiedBy>Tarun S</cp:lastModifiedBy>
  <cp:revision>10</cp:revision>
  <dcterms:created xsi:type="dcterms:W3CDTF">2024-06-03T11:03:16Z</dcterms:created>
  <dcterms:modified xsi:type="dcterms:W3CDTF">2024-06-04T10:26:06Z</dcterms:modified>
</cp:coreProperties>
</file>