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2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D23"/>
    <a:srgbClr val="F8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tiuzc/stock-exchange-data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907757" cy="3686015"/>
          </a:xfrm>
        </p:spPr>
        <p:txBody>
          <a:bodyPr>
            <a:noAutofit/>
          </a:bodyPr>
          <a:lstStyle/>
          <a:p>
            <a:pPr algn="l" fontAlgn="base"/>
            <a:r>
              <a:rPr lang="en-US" sz="6600" dirty="0"/>
              <a:t>Final Project DATA-1205-01</a:t>
            </a:r>
            <a:br>
              <a:rPr lang="en-US" sz="6600" dirty="0"/>
            </a:br>
            <a:r>
              <a:rPr lang="en-US" sz="3200" b="1" i="0" dirty="0">
                <a:solidFill>
                  <a:srgbClr val="F25D23"/>
                </a:solidFill>
                <a:effectLst/>
                <a:latin typeface="+mn-lt"/>
              </a:rPr>
              <a:t>Stock Exchange Data - Tableau Dashboard Analysis</a:t>
            </a:r>
            <a:br>
              <a:rPr lang="en-US" sz="3200" b="1" i="0" dirty="0">
                <a:solidFill>
                  <a:srgbClr val="F25D23"/>
                </a:solidFill>
                <a:effectLst/>
                <a:latin typeface="+mn-lt"/>
              </a:rPr>
            </a:br>
            <a:r>
              <a:rPr lang="en-US" sz="1600" b="0" i="0" u="sng" dirty="0">
                <a:effectLst/>
                <a:latin typeface="Lato" panose="020F0502020204030203" pitchFamily="34" charset="0"/>
                <a:hlinkClick r:id="rId3"/>
              </a:rPr>
              <a:t>https://www.kaggle.com/datasets/mattiuzc/stock-exchange-data</a:t>
            </a:r>
            <a:br>
              <a:rPr lang="en-US" sz="3200" b="1" i="0" dirty="0">
                <a:solidFill>
                  <a:srgbClr val="202124"/>
                </a:solidFill>
                <a:effectLst/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tArun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Sharma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100847226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54" r="39865"/>
          <a:stretch/>
        </p:blipFill>
        <p:spPr>
          <a:xfrm>
            <a:off x="7362590" y="159705"/>
            <a:ext cx="4705585" cy="65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34100-4C18-E6A2-5FF4-B5C3507C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263" y="5431363"/>
            <a:ext cx="10058400" cy="1426637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Dashboard for Overall data summary and understanding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341C35-6FC6-DAF1-207B-8537179F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6944" r="11640" b="10278"/>
          <a:stretch/>
        </p:blipFill>
        <p:spPr>
          <a:xfrm>
            <a:off x="1366837" y="447675"/>
            <a:ext cx="945832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34100-4C18-E6A2-5FF4-B5C3507C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263" y="5431363"/>
            <a:ext cx="10058400" cy="1426637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Dashboard for Index performance with KPIs after 2008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6F331-6CBB-509B-816C-EACA7FBBA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2" t="6528" r="11094" b="9722"/>
          <a:stretch/>
        </p:blipFill>
        <p:spPr>
          <a:xfrm>
            <a:off x="1240263" y="447675"/>
            <a:ext cx="9599188" cy="57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34100-4C18-E6A2-5FF4-B5C3507C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263" y="5431363"/>
            <a:ext cx="10058400" cy="1426637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Dashboard for Volatility analysis across many features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BE314-239C-635E-33A3-2B9E5F2FD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8" t="4306" r="11640" b="9445"/>
          <a:stretch/>
        </p:blipFill>
        <p:spPr>
          <a:xfrm>
            <a:off x="1123950" y="295275"/>
            <a:ext cx="9648825" cy="59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3D67-5B7B-A3AE-536A-1004FF7900D0}"/>
              </a:ext>
            </a:extLst>
          </p:cNvPr>
          <p:cNvSpPr txBox="1"/>
          <p:nvPr/>
        </p:nvSpPr>
        <p:spPr>
          <a:xfrm>
            <a:off x="1097280" y="2329132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104224</a:t>
            </a:r>
            <a:r>
              <a:rPr lang="en-CA" dirty="0"/>
              <a:t> Rows of Data from </a:t>
            </a:r>
            <a:r>
              <a:rPr lang="en-CA" dirty="0">
                <a:solidFill>
                  <a:srgbClr val="00B0F0"/>
                </a:solidFill>
              </a:rPr>
              <a:t>13 Stock Exchanges </a:t>
            </a:r>
            <a:r>
              <a:rPr lang="en-CA" dirty="0"/>
              <a:t>from </a:t>
            </a:r>
            <a:r>
              <a:rPr lang="en-CA" dirty="0">
                <a:solidFill>
                  <a:srgbClr val="00B050"/>
                </a:solidFill>
              </a:rPr>
              <a:t>1965 to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Currencies are in different format and </a:t>
            </a:r>
            <a:r>
              <a:rPr lang="en-CA" b="1" u="sng" dirty="0"/>
              <a:t>to be converted into USD (by using ‘Close USD’) </a:t>
            </a:r>
            <a:r>
              <a:rPr lang="en-CA" dirty="0"/>
              <a:t>for intra-index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more info in ‘indexInfo.csv’ about Country and Exchange names. Therefore ‘indexProcessed.csv’ can be linked to ‘indexInfo.csv’ by using ‘Index’ column as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Volatility can be calculated by subtracting ‘Low’ from ‘High’.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2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640080"/>
            <a:ext cx="3383279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Calculated field and Groups made for visualization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EDC2600-EF07-E629-1FBF-107E7D619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5" t="41111" r="60621" b="27778"/>
          <a:stretch/>
        </p:blipFill>
        <p:spPr>
          <a:xfrm>
            <a:off x="8424549" y="709760"/>
            <a:ext cx="3475060" cy="2828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8ED9D-8E61-6F44-4AF4-1AEA588BC5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87" t="35832" r="60309" b="5278"/>
          <a:stretch/>
        </p:blipFill>
        <p:spPr>
          <a:xfrm>
            <a:off x="4792291" y="640080"/>
            <a:ext cx="3475061" cy="53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2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2988818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of Top 9 Indices after 2007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144AAE63-90D2-4B08-208A-315D3F42F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0" t="16945" r="1483" b="7222"/>
          <a:stretch/>
        </p:blipFill>
        <p:spPr>
          <a:xfrm>
            <a:off x="3995946" y="1268085"/>
            <a:ext cx="7955295" cy="45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2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2988818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Volume of Top 5 Indices after 2007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86BBFDA-AC0A-2700-DF99-6E813ACBE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63" t="17222" r="2110" b="10416"/>
          <a:stretch/>
        </p:blipFill>
        <p:spPr>
          <a:xfrm>
            <a:off x="3965758" y="1223069"/>
            <a:ext cx="7971032" cy="43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2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163904"/>
            <a:ext cx="3747942" cy="3338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Top &amp; Bottom 3 Exchanges in terms of %Growth after 2008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B04DB4C-3B6C-6C02-918F-D3ADE9BAF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3" t="9333" r="14688" b="17917"/>
          <a:stretch/>
        </p:blipFill>
        <p:spPr>
          <a:xfrm>
            <a:off x="4136759" y="1229940"/>
            <a:ext cx="7877255" cy="44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2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163904"/>
            <a:ext cx="3747942" cy="3338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Daily</a:t>
            </a:r>
            <a:r>
              <a:rPr lang="en-US" sz="4400" dirty="0">
                <a:solidFill>
                  <a:srgbClr val="FFFFFF"/>
                </a:solidFill>
              </a:rPr>
              <a:t> average Volatility compared to Index Price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1AF7E9-F76A-F3D6-3E27-47011E22B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4" t="16805" r="2344" b="10278"/>
          <a:stretch/>
        </p:blipFill>
        <p:spPr>
          <a:xfrm>
            <a:off x="4183811" y="1085849"/>
            <a:ext cx="7982857" cy="4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0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Average Volatility across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3D10F-2E35-AB4B-F3F1-C4860966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03" t="18194" r="30937" b="7778"/>
          <a:stretch/>
        </p:blipFill>
        <p:spPr>
          <a:xfrm>
            <a:off x="180975" y="557686"/>
            <a:ext cx="5915025" cy="3779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89BBC-85E5-C98A-8F1C-DB4A4538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94" t="17500" r="13438" b="31806"/>
          <a:stretch/>
        </p:blipFill>
        <p:spPr>
          <a:xfrm>
            <a:off x="6124024" y="685806"/>
            <a:ext cx="5717294" cy="365177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64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34100-4C18-E6A2-5FF4-B5C3507C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631" y="2794957"/>
            <a:ext cx="10058400" cy="1426637"/>
          </a:xfrm>
        </p:spPr>
        <p:txBody>
          <a:bodyPr/>
          <a:lstStyle/>
          <a:p>
            <a:r>
              <a:rPr lang="en-CA" dirty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820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{CA779385-8467-4F86-886D-FE06532B7D4B}tf33845126_win32</Template>
  <TotalTime>3115</TotalTime>
  <Words>184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Lato</vt:lpstr>
      <vt:lpstr>1_RetrospectVTI</vt:lpstr>
      <vt:lpstr>Final Project DATA-1205-01 Stock Exchange Data - Tableau Dashboard Analysis https://www.kaggle.com/datasets/mattiuzc/stock-exchange-data </vt:lpstr>
      <vt:lpstr>Data Outline</vt:lpstr>
      <vt:lpstr>Calculated field and Groups made for visualization </vt:lpstr>
      <vt:lpstr>Price of Top 9 Indices after 2007</vt:lpstr>
      <vt:lpstr>Volume of Top 5 Indices after 2007</vt:lpstr>
      <vt:lpstr>Top &amp; Bottom 3 Exchanges in terms of %Growth after 2008 </vt:lpstr>
      <vt:lpstr>Daily average Volatility compared to Index Price</vt:lpstr>
      <vt:lpstr>Average Volatility across Years</vt:lpstr>
      <vt:lpstr>Dashboards</vt:lpstr>
      <vt:lpstr>Dashboard for Overall data summary and understanding</vt:lpstr>
      <vt:lpstr>Dashboard for Index performance with KPIs after 2008</vt:lpstr>
      <vt:lpstr>Dashboard for Volatility analysis across many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Tarun Sharma</dc:creator>
  <cp:lastModifiedBy>Tarun Sharma</cp:lastModifiedBy>
  <cp:revision>3</cp:revision>
  <dcterms:created xsi:type="dcterms:W3CDTF">2022-07-21T18:21:56Z</dcterms:created>
  <dcterms:modified xsi:type="dcterms:W3CDTF">2022-08-03T03:21:57Z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