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70" r:id="rId3"/>
    <p:sldId id="257" r:id="rId4"/>
    <p:sldId id="258" r:id="rId5"/>
    <p:sldId id="259" r:id="rId6"/>
    <p:sldId id="260" r:id="rId7"/>
    <p:sldId id="268" r:id="rId8"/>
    <p:sldId id="263" r:id="rId9"/>
    <p:sldId id="262" r:id="rId10"/>
    <p:sldId id="264" r:id="rId11"/>
    <p:sldId id="265"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62" d="100"/>
          <a:sy n="62" d="100"/>
        </p:scale>
        <p:origin x="8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mali gollu" userId="5b6eef12da3f2906" providerId="LiveId" clId="{D024F8B5-2EB2-4BD5-8097-1DF5B8267AF9}"/>
    <pc:docChg chg="undo redo custSel addSld delSld modSld sldOrd">
      <pc:chgData name="komali gollu" userId="5b6eef12da3f2906" providerId="LiveId" clId="{D024F8B5-2EB2-4BD5-8097-1DF5B8267AF9}" dt="2024-04-18T07:00:01.731" v="767" actId="20577"/>
      <pc:docMkLst>
        <pc:docMk/>
      </pc:docMkLst>
      <pc:sldChg chg="modSp mod">
        <pc:chgData name="komali gollu" userId="5b6eef12da3f2906" providerId="LiveId" clId="{D024F8B5-2EB2-4BD5-8097-1DF5B8267AF9}" dt="2024-04-18T05:10:13.798" v="202" actId="20577"/>
        <pc:sldMkLst>
          <pc:docMk/>
          <pc:sldMk cId="2373146446" sldId="257"/>
        </pc:sldMkLst>
        <pc:spChg chg="mod">
          <ac:chgData name="komali gollu" userId="5b6eef12da3f2906" providerId="LiveId" clId="{D024F8B5-2EB2-4BD5-8097-1DF5B8267AF9}" dt="2024-04-18T05:10:13.798" v="202" actId="20577"/>
          <ac:spMkLst>
            <pc:docMk/>
            <pc:sldMk cId="2373146446" sldId="257"/>
            <ac:spMk id="3" creationId="{2D2C6353-CD36-6565-AB46-6ADDEEFD8808}"/>
          </ac:spMkLst>
        </pc:spChg>
      </pc:sldChg>
      <pc:sldChg chg="addSp modSp mod">
        <pc:chgData name="komali gollu" userId="5b6eef12da3f2906" providerId="LiveId" clId="{D024F8B5-2EB2-4BD5-8097-1DF5B8267AF9}" dt="2024-04-18T05:38:40.855" v="448" actId="1036"/>
        <pc:sldMkLst>
          <pc:docMk/>
          <pc:sldMk cId="3731290928" sldId="260"/>
        </pc:sldMkLst>
        <pc:spChg chg="mod">
          <ac:chgData name="komali gollu" userId="5b6eef12da3f2906" providerId="LiveId" clId="{D024F8B5-2EB2-4BD5-8097-1DF5B8267AF9}" dt="2024-04-18T05:37:34.350" v="447" actId="20577"/>
          <ac:spMkLst>
            <pc:docMk/>
            <pc:sldMk cId="3731290928" sldId="260"/>
            <ac:spMk id="3" creationId="{BB246A1A-D005-4CF3-357E-0CAC093556B9}"/>
          </ac:spMkLst>
        </pc:spChg>
        <pc:spChg chg="add mod">
          <ac:chgData name="komali gollu" userId="5b6eef12da3f2906" providerId="LiveId" clId="{D024F8B5-2EB2-4BD5-8097-1DF5B8267AF9}" dt="2024-04-18T05:26:22.116" v="210" actId="21"/>
          <ac:spMkLst>
            <pc:docMk/>
            <pc:sldMk cId="3731290928" sldId="260"/>
            <ac:spMk id="4" creationId="{09E4F33B-6A98-486F-8B73-96AE2B871358}"/>
          </ac:spMkLst>
        </pc:spChg>
        <pc:picChg chg="add mod">
          <ac:chgData name="komali gollu" userId="5b6eef12da3f2906" providerId="LiveId" clId="{D024F8B5-2EB2-4BD5-8097-1DF5B8267AF9}" dt="2024-04-18T05:38:40.855" v="448" actId="1036"/>
          <ac:picMkLst>
            <pc:docMk/>
            <pc:sldMk cId="3731290928" sldId="260"/>
            <ac:picMk id="6" creationId="{42D086C9-E197-4730-BEF4-F18A681ADB83}"/>
          </ac:picMkLst>
        </pc:picChg>
      </pc:sldChg>
      <pc:sldChg chg="addSp delSp modSp mod">
        <pc:chgData name="komali gollu" userId="5b6eef12da3f2906" providerId="LiveId" clId="{D024F8B5-2EB2-4BD5-8097-1DF5B8267AF9}" dt="2024-04-17T19:01:19.180" v="201" actId="1076"/>
        <pc:sldMkLst>
          <pc:docMk/>
          <pc:sldMk cId="1597712410" sldId="262"/>
        </pc:sldMkLst>
        <pc:spChg chg="del mod">
          <ac:chgData name="komali gollu" userId="5b6eef12da3f2906" providerId="LiveId" clId="{D024F8B5-2EB2-4BD5-8097-1DF5B8267AF9}" dt="2024-04-17T18:57:25.060" v="154" actId="21"/>
          <ac:spMkLst>
            <pc:docMk/>
            <pc:sldMk cId="1597712410" sldId="262"/>
            <ac:spMk id="2" creationId="{F21046D4-28B4-55F5-B610-0312B9A7E8B9}"/>
          </ac:spMkLst>
        </pc:spChg>
        <pc:spChg chg="del mod">
          <ac:chgData name="komali gollu" userId="5b6eef12da3f2906" providerId="LiveId" clId="{D024F8B5-2EB2-4BD5-8097-1DF5B8267AF9}" dt="2024-04-17T18:57:33.795" v="155" actId="21"/>
          <ac:spMkLst>
            <pc:docMk/>
            <pc:sldMk cId="1597712410" sldId="262"/>
            <ac:spMk id="3" creationId="{17383B39-BA1C-C581-0E2F-07CBB4E6F68A}"/>
          </ac:spMkLst>
        </pc:spChg>
        <pc:spChg chg="add del mod">
          <ac:chgData name="komali gollu" userId="5b6eef12da3f2906" providerId="LiveId" clId="{D024F8B5-2EB2-4BD5-8097-1DF5B8267AF9}" dt="2024-04-17T18:58:21.419" v="163"/>
          <ac:spMkLst>
            <pc:docMk/>
            <pc:sldMk cId="1597712410" sldId="262"/>
            <ac:spMk id="5" creationId="{794507CA-CC35-4846-BCAF-9A0531E374D8}"/>
          </ac:spMkLst>
        </pc:spChg>
        <pc:spChg chg="add mod">
          <ac:chgData name="komali gollu" userId="5b6eef12da3f2906" providerId="LiveId" clId="{D024F8B5-2EB2-4BD5-8097-1DF5B8267AF9}" dt="2024-04-17T19:01:19.180" v="201" actId="1076"/>
          <ac:spMkLst>
            <pc:docMk/>
            <pc:sldMk cId="1597712410" sldId="262"/>
            <ac:spMk id="7" creationId="{8A08B9A4-FE8C-4EA0-9263-EDDB3AE49C90}"/>
          </ac:spMkLst>
        </pc:spChg>
        <pc:picChg chg="add mod">
          <ac:chgData name="komali gollu" userId="5b6eef12da3f2906" providerId="LiveId" clId="{D024F8B5-2EB2-4BD5-8097-1DF5B8267AF9}" dt="2024-04-17T19:00:57.989" v="186" actId="14100"/>
          <ac:picMkLst>
            <pc:docMk/>
            <pc:sldMk cId="1597712410" sldId="262"/>
            <ac:picMk id="6" creationId="{F181CC52-F6C5-4AC8-9B5B-2CA8207974F7}"/>
          </ac:picMkLst>
        </pc:picChg>
      </pc:sldChg>
      <pc:sldChg chg="modSp mod ord">
        <pc:chgData name="komali gollu" userId="5b6eef12da3f2906" providerId="LiveId" clId="{D024F8B5-2EB2-4BD5-8097-1DF5B8267AF9}" dt="2024-04-18T05:43:35.760" v="489" actId="20577"/>
        <pc:sldMkLst>
          <pc:docMk/>
          <pc:sldMk cId="1744873195" sldId="263"/>
        </pc:sldMkLst>
        <pc:spChg chg="mod">
          <ac:chgData name="komali gollu" userId="5b6eef12da3f2906" providerId="LiveId" clId="{D024F8B5-2EB2-4BD5-8097-1DF5B8267AF9}" dt="2024-04-18T05:43:35.760" v="489" actId="20577"/>
          <ac:spMkLst>
            <pc:docMk/>
            <pc:sldMk cId="1744873195" sldId="263"/>
            <ac:spMk id="3" creationId="{EE9DB6B6-1D7C-9248-1030-E04574685507}"/>
          </ac:spMkLst>
        </pc:spChg>
      </pc:sldChg>
      <pc:sldChg chg="addSp modSp mod">
        <pc:chgData name="komali gollu" userId="5b6eef12da3f2906" providerId="LiveId" clId="{D024F8B5-2EB2-4BD5-8097-1DF5B8267AF9}" dt="2024-04-18T07:00:01.731" v="767" actId="20577"/>
        <pc:sldMkLst>
          <pc:docMk/>
          <pc:sldMk cId="2625053818" sldId="264"/>
        </pc:sldMkLst>
        <pc:spChg chg="mod">
          <ac:chgData name="komali gollu" userId="5b6eef12da3f2906" providerId="LiveId" clId="{D024F8B5-2EB2-4BD5-8097-1DF5B8267AF9}" dt="2024-04-18T07:00:01.731" v="767" actId="20577"/>
          <ac:spMkLst>
            <pc:docMk/>
            <pc:sldMk cId="2625053818" sldId="264"/>
            <ac:spMk id="3" creationId="{4C5512C3-B00E-29AF-B56E-6A0FAEC57418}"/>
          </ac:spMkLst>
        </pc:spChg>
        <pc:spChg chg="add mod">
          <ac:chgData name="komali gollu" userId="5b6eef12da3f2906" providerId="LiveId" clId="{D024F8B5-2EB2-4BD5-8097-1DF5B8267AF9}" dt="2024-04-17T18:54:14.519" v="143" actId="1076"/>
          <ac:spMkLst>
            <pc:docMk/>
            <pc:sldMk cId="2625053818" sldId="264"/>
            <ac:spMk id="4" creationId="{3001CBF6-758E-47EE-9BF6-A654530F3A9A}"/>
          </ac:spMkLst>
        </pc:spChg>
      </pc:sldChg>
      <pc:sldChg chg="modSp mod">
        <pc:chgData name="komali gollu" userId="5b6eef12da3f2906" providerId="LiveId" clId="{D024F8B5-2EB2-4BD5-8097-1DF5B8267AF9}" dt="2024-04-17T18:50:03.333" v="5" actId="1076"/>
        <pc:sldMkLst>
          <pc:docMk/>
          <pc:sldMk cId="465032831" sldId="265"/>
        </pc:sldMkLst>
        <pc:picChg chg="mod">
          <ac:chgData name="komali gollu" userId="5b6eef12da3f2906" providerId="LiveId" clId="{D024F8B5-2EB2-4BD5-8097-1DF5B8267AF9}" dt="2024-04-17T18:50:03.333" v="5" actId="1076"/>
          <ac:picMkLst>
            <pc:docMk/>
            <pc:sldMk cId="465032831" sldId="265"/>
            <ac:picMk id="5" creationId="{90EF88EE-7098-75F7-E5C8-35E891397061}"/>
          </ac:picMkLst>
        </pc:picChg>
      </pc:sldChg>
      <pc:sldChg chg="modSp mod">
        <pc:chgData name="komali gollu" userId="5b6eef12da3f2906" providerId="LiveId" clId="{D024F8B5-2EB2-4BD5-8097-1DF5B8267AF9}" dt="2024-04-17T18:50:20.360" v="6" actId="20577"/>
        <pc:sldMkLst>
          <pc:docMk/>
          <pc:sldMk cId="2891106982" sldId="266"/>
        </pc:sldMkLst>
        <pc:spChg chg="mod">
          <ac:chgData name="komali gollu" userId="5b6eef12da3f2906" providerId="LiveId" clId="{D024F8B5-2EB2-4BD5-8097-1DF5B8267AF9}" dt="2024-04-17T18:50:20.360" v="6" actId="20577"/>
          <ac:spMkLst>
            <pc:docMk/>
            <pc:sldMk cId="2891106982" sldId="266"/>
            <ac:spMk id="3" creationId="{4067D66B-839B-6D43-288A-F932C56AC085}"/>
          </ac:spMkLst>
        </pc:spChg>
      </pc:sldChg>
      <pc:sldChg chg="addSp delSp modSp new mod">
        <pc:chgData name="komali gollu" userId="5b6eef12da3f2906" providerId="LiveId" clId="{D024F8B5-2EB2-4BD5-8097-1DF5B8267AF9}" dt="2024-04-18T05:42:33.402" v="454" actId="1038"/>
        <pc:sldMkLst>
          <pc:docMk/>
          <pc:sldMk cId="1157334130" sldId="268"/>
        </pc:sldMkLst>
        <pc:spChg chg="del">
          <ac:chgData name="komali gollu" userId="5b6eef12da3f2906" providerId="LiveId" clId="{D024F8B5-2EB2-4BD5-8097-1DF5B8267AF9}" dt="2024-04-18T05:26:40.785" v="215" actId="21"/>
          <ac:spMkLst>
            <pc:docMk/>
            <pc:sldMk cId="1157334130" sldId="268"/>
            <ac:spMk id="2" creationId="{9DF77A73-8454-4A4E-94F4-5C8D8817CD2A}"/>
          </ac:spMkLst>
        </pc:spChg>
        <pc:spChg chg="mod">
          <ac:chgData name="komali gollu" userId="5b6eef12da3f2906" providerId="LiveId" clId="{D024F8B5-2EB2-4BD5-8097-1DF5B8267AF9}" dt="2024-04-18T05:26:52.919" v="218" actId="27636"/>
          <ac:spMkLst>
            <pc:docMk/>
            <pc:sldMk cId="1157334130" sldId="268"/>
            <ac:spMk id="3" creationId="{AD42D285-C770-4BD7-B363-E9136C1E3FB7}"/>
          </ac:spMkLst>
        </pc:spChg>
        <pc:picChg chg="add mod">
          <ac:chgData name="komali gollu" userId="5b6eef12da3f2906" providerId="LiveId" clId="{D024F8B5-2EB2-4BD5-8097-1DF5B8267AF9}" dt="2024-04-18T05:42:33.402" v="454" actId="1038"/>
          <ac:picMkLst>
            <pc:docMk/>
            <pc:sldMk cId="1157334130" sldId="268"/>
            <ac:picMk id="1026" creationId="{E4539BF3-1134-45FB-954E-AAA310ED0663}"/>
          </ac:picMkLst>
        </pc:picChg>
      </pc:sldChg>
      <pc:sldChg chg="addSp delSp modSp new del mod">
        <pc:chgData name="komali gollu" userId="5b6eef12da3f2906" providerId="LiveId" clId="{D024F8B5-2EB2-4BD5-8097-1DF5B8267AF9}" dt="2024-04-18T05:26:08.285" v="209" actId="2696"/>
        <pc:sldMkLst>
          <pc:docMk/>
          <pc:sldMk cId="2975357580" sldId="268"/>
        </pc:sldMkLst>
        <pc:spChg chg="del">
          <ac:chgData name="komali gollu" userId="5b6eef12da3f2906" providerId="LiveId" clId="{D024F8B5-2EB2-4BD5-8097-1DF5B8267AF9}" dt="2024-04-18T05:25:08.642" v="204" actId="21"/>
          <ac:spMkLst>
            <pc:docMk/>
            <pc:sldMk cId="2975357580" sldId="268"/>
            <ac:spMk id="2" creationId="{2884AB44-F5FA-412B-8D57-9E2C0B3FC57C}"/>
          </ac:spMkLst>
        </pc:spChg>
        <pc:spChg chg="del">
          <ac:chgData name="komali gollu" userId="5b6eef12da3f2906" providerId="LiveId" clId="{D024F8B5-2EB2-4BD5-8097-1DF5B8267AF9}" dt="2024-04-18T05:25:28.815" v="205"/>
          <ac:spMkLst>
            <pc:docMk/>
            <pc:sldMk cId="2975357580" sldId="268"/>
            <ac:spMk id="3" creationId="{AE48F6C8-DA85-4967-BC15-0F7FB4FB2B8C}"/>
          </ac:spMkLst>
        </pc:spChg>
        <pc:spChg chg="add mod">
          <ac:chgData name="komali gollu" userId="5b6eef12da3f2906" providerId="LiveId" clId="{D024F8B5-2EB2-4BD5-8097-1DF5B8267AF9}" dt="2024-04-18T05:26:03.818" v="208" actId="21"/>
          <ac:spMkLst>
            <pc:docMk/>
            <pc:sldMk cId="2975357580" sldId="268"/>
            <ac:spMk id="7" creationId="{889B169A-4476-40F2-BC57-866F4321BA31}"/>
          </ac:spMkLst>
        </pc:spChg>
        <pc:picChg chg="add del mod">
          <ac:chgData name="komali gollu" userId="5b6eef12da3f2906" providerId="LiveId" clId="{D024F8B5-2EB2-4BD5-8097-1DF5B8267AF9}" dt="2024-04-18T05:26:03.818" v="208" actId="21"/>
          <ac:picMkLst>
            <pc:docMk/>
            <pc:sldMk cId="2975357580" sldId="268"/>
            <ac:picMk id="5" creationId="{59895D0A-7B8B-492A-8C8A-20CC5C7A7365}"/>
          </ac:picMkLst>
        </pc:picChg>
      </pc:sldChg>
      <pc:sldChg chg="addSp delSp modSp new mod">
        <pc:chgData name="komali gollu" userId="5b6eef12da3f2906" providerId="LiveId" clId="{D024F8B5-2EB2-4BD5-8097-1DF5B8267AF9}" dt="2024-04-18T06:43:13.539" v="599" actId="14100"/>
        <pc:sldMkLst>
          <pc:docMk/>
          <pc:sldMk cId="2515215788" sldId="269"/>
        </pc:sldMkLst>
        <pc:spChg chg="mod">
          <ac:chgData name="komali gollu" userId="5b6eef12da3f2906" providerId="LiveId" clId="{D024F8B5-2EB2-4BD5-8097-1DF5B8267AF9}" dt="2024-04-18T06:34:02.896" v="510" actId="313"/>
          <ac:spMkLst>
            <pc:docMk/>
            <pc:sldMk cId="2515215788" sldId="269"/>
            <ac:spMk id="2" creationId="{A4EC4E60-0579-4347-9718-F7E08212683B}"/>
          </ac:spMkLst>
        </pc:spChg>
        <pc:spChg chg="del">
          <ac:chgData name="komali gollu" userId="5b6eef12da3f2906" providerId="LiveId" clId="{D024F8B5-2EB2-4BD5-8097-1DF5B8267AF9}" dt="2024-04-18T06:37:07.267" v="511"/>
          <ac:spMkLst>
            <pc:docMk/>
            <pc:sldMk cId="2515215788" sldId="269"/>
            <ac:spMk id="3" creationId="{315F09D5-9331-4B18-B506-1D1ED9D179E8}"/>
          </ac:spMkLst>
        </pc:spChg>
        <pc:spChg chg="add mod">
          <ac:chgData name="komali gollu" userId="5b6eef12da3f2906" providerId="LiveId" clId="{D024F8B5-2EB2-4BD5-8097-1DF5B8267AF9}" dt="2024-04-18T06:42:07.347" v="547" actId="20577"/>
          <ac:spMkLst>
            <pc:docMk/>
            <pc:sldMk cId="2515215788" sldId="269"/>
            <ac:spMk id="6" creationId="{437216DD-D5B2-4AFD-85E1-BB0E1FBE6DE3}"/>
          </ac:spMkLst>
        </pc:spChg>
        <pc:spChg chg="add mod">
          <ac:chgData name="komali gollu" userId="5b6eef12da3f2906" providerId="LiveId" clId="{D024F8B5-2EB2-4BD5-8097-1DF5B8267AF9}" dt="2024-04-18T06:43:13.539" v="599" actId="14100"/>
          <ac:spMkLst>
            <pc:docMk/>
            <pc:sldMk cId="2515215788" sldId="269"/>
            <ac:spMk id="9" creationId="{99E22792-0474-4AFB-B7F3-2BC2D2909875}"/>
          </ac:spMkLst>
        </pc:spChg>
        <pc:picChg chg="add mod">
          <ac:chgData name="komali gollu" userId="5b6eef12da3f2906" providerId="LiveId" clId="{D024F8B5-2EB2-4BD5-8097-1DF5B8267AF9}" dt="2024-04-18T06:37:12.169" v="513" actId="14100"/>
          <ac:picMkLst>
            <pc:docMk/>
            <pc:sldMk cId="2515215788" sldId="269"/>
            <ac:picMk id="5" creationId="{1CA03820-A87B-4CE7-9E13-115E1E999534}"/>
          </ac:picMkLst>
        </pc:picChg>
        <pc:picChg chg="add mod">
          <ac:chgData name="komali gollu" userId="5b6eef12da3f2906" providerId="LiveId" clId="{D024F8B5-2EB2-4BD5-8097-1DF5B8267AF9}" dt="2024-04-18T06:42:31.522" v="551" actId="14100"/>
          <ac:picMkLst>
            <pc:docMk/>
            <pc:sldMk cId="2515215788" sldId="269"/>
            <ac:picMk id="8" creationId="{45CA8187-8396-4A32-BA52-652BE861C588}"/>
          </ac:picMkLst>
        </pc:picChg>
      </pc:sldChg>
      <pc:sldChg chg="modSp new mod">
        <pc:chgData name="komali gollu" userId="5b6eef12da3f2906" providerId="LiveId" clId="{D024F8B5-2EB2-4BD5-8097-1DF5B8267AF9}" dt="2024-04-18T06:57:36.167" v="719" actId="20577"/>
        <pc:sldMkLst>
          <pc:docMk/>
          <pc:sldMk cId="2140545664" sldId="270"/>
        </pc:sldMkLst>
        <pc:spChg chg="mod">
          <ac:chgData name="komali gollu" userId="5b6eef12da3f2906" providerId="LiveId" clId="{D024F8B5-2EB2-4BD5-8097-1DF5B8267AF9}" dt="2024-04-18T06:56:39.413" v="618" actId="20577"/>
          <ac:spMkLst>
            <pc:docMk/>
            <pc:sldMk cId="2140545664" sldId="270"/>
            <ac:spMk id="2" creationId="{159739A5-C559-455D-B972-99C914D115E5}"/>
          </ac:spMkLst>
        </pc:spChg>
        <pc:spChg chg="mod">
          <ac:chgData name="komali gollu" userId="5b6eef12da3f2906" providerId="LiveId" clId="{D024F8B5-2EB2-4BD5-8097-1DF5B8267AF9}" dt="2024-04-18T06:57:36.167" v="719" actId="20577"/>
          <ac:spMkLst>
            <pc:docMk/>
            <pc:sldMk cId="2140545664" sldId="270"/>
            <ac:spMk id="3" creationId="{5C2EA340-7678-4A3E-BB8D-63E7E3FB1A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08556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9616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2311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7769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36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6705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44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7035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9648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104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4/18/2024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9848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4/18/2024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500442692"/>
      </p:ext>
    </p:extLst>
  </p:cSld>
  <p:clrMap bg1="dk1" tx1="lt1" bg2="dk2" tx2="lt2" accent1="accent1" accent2="accent2" accent3="accent3" accent4="accent4" accent5="accent5" accent6="accent6" hlink="hlink" folHlink="folHlink"/>
  <p:sldLayoutIdLst>
    <p:sldLayoutId id="2147483676" r:id="rId1"/>
    <p:sldLayoutId id="2147483675" r:id="rId2"/>
    <p:sldLayoutId id="214748367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Tarunutla15/Bitcoin_Price_Prediction.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F44F26-6713-5265-DB8E-7524BE19D0FD}"/>
              </a:ext>
            </a:extLst>
          </p:cNvPr>
          <p:cNvSpPr>
            <a:spLocks noGrp="1"/>
          </p:cNvSpPr>
          <p:nvPr>
            <p:ph type="ctrTitle"/>
          </p:nvPr>
        </p:nvSpPr>
        <p:spPr>
          <a:xfrm>
            <a:off x="4990140" y="1020506"/>
            <a:ext cx="6119131" cy="405171"/>
          </a:xfrm>
        </p:spPr>
        <p:txBody>
          <a:bodyPr>
            <a:noAutofit/>
          </a:bodyPr>
          <a:lstStyle/>
          <a:p>
            <a:r>
              <a:rPr lang="en-US" sz="4000" dirty="0">
                <a:latin typeface="Times New Roman" panose="02020603050405020304" pitchFamily="18" charset="0"/>
                <a:cs typeface="Times New Roman" panose="02020603050405020304" pitchFamily="18" charset="0"/>
              </a:rPr>
              <a:t>Bitcoin Price Prediction</a:t>
            </a:r>
          </a:p>
        </p:txBody>
      </p:sp>
      <p:sp>
        <p:nvSpPr>
          <p:cNvPr id="3" name="Subtitle 2">
            <a:extLst>
              <a:ext uri="{FF2B5EF4-FFF2-40B4-BE49-F238E27FC236}">
                <a16:creationId xmlns:a16="http://schemas.microsoft.com/office/drawing/2014/main" id="{66C057CF-885C-873F-08AE-27DAD7DD1626}"/>
              </a:ext>
            </a:extLst>
          </p:cNvPr>
          <p:cNvSpPr>
            <a:spLocks noGrp="1"/>
          </p:cNvSpPr>
          <p:nvPr>
            <p:ph type="subTitle" idx="1"/>
          </p:nvPr>
        </p:nvSpPr>
        <p:spPr>
          <a:xfrm>
            <a:off x="8421620" y="2563060"/>
            <a:ext cx="4493340" cy="3364033"/>
          </a:xfrm>
        </p:spPr>
        <p:txBody>
          <a:bodyPr>
            <a:normAutofit/>
          </a:bodyPr>
          <a:lstStyle/>
          <a:p>
            <a:pPr algn="just"/>
            <a:r>
              <a:rPr lang="en-IN" sz="2400" i="0" dirty="0">
                <a:solidFill>
                  <a:srgbClr val="FFC000"/>
                </a:solidFill>
                <a:latin typeface="Times New Roman" panose="02020603050405020304" pitchFamily="18" charset="0"/>
                <a:cs typeface="Times New Roman" panose="02020603050405020304" pitchFamily="18" charset="0"/>
              </a:rPr>
              <a:t>BATCH:C9</a:t>
            </a:r>
          </a:p>
          <a:p>
            <a:pPr algn="just"/>
            <a:r>
              <a:rPr lang="en-IN" sz="2400" i="0" dirty="0">
                <a:solidFill>
                  <a:srgbClr val="FFC000"/>
                </a:solidFill>
                <a:latin typeface="Times New Roman" panose="02020603050405020304" pitchFamily="18" charset="0"/>
                <a:cs typeface="Times New Roman" panose="02020603050405020304" pitchFamily="18" charset="0"/>
              </a:rPr>
              <a:t>Y20ACS580 </a:t>
            </a:r>
            <a:r>
              <a:rPr lang="en-IN" sz="2400" i="0" dirty="0" err="1">
                <a:solidFill>
                  <a:srgbClr val="FFC000"/>
                </a:solidFill>
                <a:latin typeface="Times New Roman" panose="02020603050405020304" pitchFamily="18" charset="0"/>
                <a:cs typeface="Times New Roman" panose="02020603050405020304" pitchFamily="18" charset="0"/>
              </a:rPr>
              <a:t>U.Tarun</a:t>
            </a:r>
            <a:endParaRPr lang="en-IN" sz="2400" i="0" dirty="0">
              <a:solidFill>
                <a:srgbClr val="FFC000"/>
              </a:solidFill>
              <a:latin typeface="Times New Roman" panose="02020603050405020304" pitchFamily="18" charset="0"/>
              <a:cs typeface="Times New Roman" panose="02020603050405020304" pitchFamily="18" charset="0"/>
            </a:endParaRPr>
          </a:p>
          <a:p>
            <a:pPr algn="just"/>
            <a:r>
              <a:rPr lang="en-IN" sz="2400" i="0" dirty="0">
                <a:solidFill>
                  <a:srgbClr val="FFC000"/>
                </a:solidFill>
                <a:latin typeface="Times New Roman" panose="02020603050405020304" pitchFamily="18" charset="0"/>
                <a:cs typeface="Times New Roman" panose="02020603050405020304" pitchFamily="18" charset="0"/>
              </a:rPr>
              <a:t>Y20ACS532 </a:t>
            </a:r>
            <a:r>
              <a:rPr lang="en-IN" sz="2400" i="0" dirty="0" err="1">
                <a:solidFill>
                  <a:srgbClr val="FFC000"/>
                </a:solidFill>
                <a:latin typeface="Times New Roman" panose="02020603050405020304" pitchFamily="18" charset="0"/>
                <a:cs typeface="Times New Roman" panose="02020603050405020304" pitchFamily="18" charset="0"/>
              </a:rPr>
              <a:t>P.Mounika</a:t>
            </a:r>
            <a:endParaRPr lang="en-IN" sz="2400" i="0" dirty="0">
              <a:solidFill>
                <a:srgbClr val="FFC000"/>
              </a:solidFill>
              <a:latin typeface="Times New Roman" panose="02020603050405020304" pitchFamily="18" charset="0"/>
              <a:cs typeface="Times New Roman" panose="02020603050405020304" pitchFamily="18" charset="0"/>
            </a:endParaRPr>
          </a:p>
          <a:p>
            <a:pPr algn="just"/>
            <a:r>
              <a:rPr lang="en-IN" sz="2400" i="0" dirty="0">
                <a:solidFill>
                  <a:srgbClr val="FFC000"/>
                </a:solidFill>
                <a:latin typeface="Times New Roman" panose="02020603050405020304" pitchFamily="18" charset="0"/>
                <a:cs typeface="Times New Roman" panose="02020603050405020304" pitchFamily="18" charset="0"/>
              </a:rPr>
              <a:t> Y20ACS574 </a:t>
            </a:r>
            <a:r>
              <a:rPr lang="en-IN" sz="2400" i="0" dirty="0" err="1">
                <a:solidFill>
                  <a:srgbClr val="FFC000"/>
                </a:solidFill>
                <a:latin typeface="Times New Roman" panose="02020603050405020304" pitchFamily="18" charset="0"/>
                <a:cs typeface="Times New Roman" panose="02020603050405020304" pitchFamily="18" charset="0"/>
              </a:rPr>
              <a:t>T.Eswar</a:t>
            </a:r>
            <a:r>
              <a:rPr lang="en-IN" sz="2400" i="0" dirty="0">
                <a:solidFill>
                  <a:srgbClr val="FFC000"/>
                </a:solidFill>
                <a:latin typeface="Times New Roman" panose="02020603050405020304" pitchFamily="18" charset="0"/>
                <a:cs typeface="Times New Roman" panose="02020603050405020304" pitchFamily="18" charset="0"/>
              </a:rPr>
              <a:t> Prasad</a:t>
            </a:r>
          </a:p>
          <a:p>
            <a:pPr algn="just"/>
            <a:r>
              <a:rPr lang="en-IN" sz="2400" i="0" dirty="0">
                <a:solidFill>
                  <a:srgbClr val="FFC000"/>
                </a:solidFill>
                <a:latin typeface="Times New Roman" panose="02020603050405020304" pitchFamily="18" charset="0"/>
                <a:cs typeface="Times New Roman" panose="02020603050405020304" pitchFamily="18" charset="0"/>
              </a:rPr>
              <a:t>Y20ACS542 </a:t>
            </a:r>
            <a:r>
              <a:rPr lang="en-IN" sz="2400" i="0" dirty="0" err="1">
                <a:solidFill>
                  <a:srgbClr val="FFC000"/>
                </a:solidFill>
                <a:latin typeface="Times New Roman" panose="02020603050405020304" pitchFamily="18" charset="0"/>
                <a:cs typeface="Times New Roman" panose="02020603050405020304" pitchFamily="18" charset="0"/>
              </a:rPr>
              <a:t>R.L.Pujitha</a:t>
            </a:r>
            <a:endParaRPr lang="en-US" i="0" dirty="0">
              <a:latin typeface="Times New Roman" panose="02020603050405020304" pitchFamily="18" charset="0"/>
              <a:cs typeface="Times New Roman" panose="02020603050405020304" pitchFamily="18" charset="0"/>
            </a:endParaRPr>
          </a:p>
        </p:txBody>
      </p:sp>
      <p:pic>
        <p:nvPicPr>
          <p:cNvPr id="4" name="Picture 3" descr="B sign-on figures">
            <a:extLst>
              <a:ext uri="{FF2B5EF4-FFF2-40B4-BE49-F238E27FC236}">
                <a16:creationId xmlns:a16="http://schemas.microsoft.com/office/drawing/2014/main" id="{62F8ABBD-5B4D-21C5-D1CD-CCB40C6CC74B}"/>
              </a:ext>
            </a:extLst>
          </p:cNvPr>
          <p:cNvPicPr>
            <a:picLocks noChangeAspect="1"/>
          </p:cNvPicPr>
          <p:nvPr/>
        </p:nvPicPr>
        <p:blipFill rotWithShape="1">
          <a:blip r:embed="rId2"/>
          <a:srcRect l="28158" r="34515" b="-1"/>
          <a:stretch/>
        </p:blipFill>
        <p:spPr>
          <a:xfrm>
            <a:off x="20" y="10"/>
            <a:ext cx="4581812"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E94F420-99C3-E5FC-4FF7-71BF5B3EA40D}"/>
              </a:ext>
            </a:extLst>
          </p:cNvPr>
          <p:cNvSpPr txBox="1"/>
          <p:nvPr/>
        </p:nvSpPr>
        <p:spPr>
          <a:xfrm>
            <a:off x="4039132" y="2714845"/>
            <a:ext cx="3333136" cy="523220"/>
          </a:xfrm>
          <a:prstGeom prst="rect">
            <a:avLst/>
          </a:prstGeom>
          <a:noFill/>
        </p:spPr>
        <p:txBody>
          <a:bodyPr wrap="square">
            <a:spAutoFit/>
          </a:bodyPr>
          <a:lstStyle/>
          <a:p>
            <a:pPr algn="ctr"/>
            <a:r>
              <a:rPr lang="en-IN" sz="2800" dirty="0">
                <a:solidFill>
                  <a:schemeClr val="accent2">
                    <a:lumMod val="40000"/>
                    <a:lumOff val="60000"/>
                  </a:schemeClr>
                </a:solidFill>
                <a:latin typeface="Times New Roman" panose="02020603050405020304" pitchFamily="18" charset="0"/>
                <a:cs typeface="Times New Roman" panose="02020603050405020304" pitchFamily="18" charset="0"/>
              </a:rPr>
              <a:t>Guide</a:t>
            </a:r>
          </a:p>
        </p:txBody>
      </p:sp>
      <p:sp>
        <p:nvSpPr>
          <p:cNvPr id="8" name="TextBox 7">
            <a:extLst>
              <a:ext uri="{FF2B5EF4-FFF2-40B4-BE49-F238E27FC236}">
                <a16:creationId xmlns:a16="http://schemas.microsoft.com/office/drawing/2014/main" id="{9AD8FE03-30D0-E6AF-BEEB-D0306D4AB1BF}"/>
              </a:ext>
            </a:extLst>
          </p:cNvPr>
          <p:cNvSpPr txBox="1"/>
          <p:nvPr/>
        </p:nvSpPr>
        <p:spPr>
          <a:xfrm>
            <a:off x="4351839" y="3411483"/>
            <a:ext cx="3421626" cy="461665"/>
          </a:xfrm>
          <a:prstGeom prst="rect">
            <a:avLst/>
          </a:prstGeom>
          <a:noFill/>
        </p:spPr>
        <p:txBody>
          <a:bodyPr wrap="square">
            <a:spAutoFit/>
          </a:bodyPr>
          <a:lstStyle/>
          <a:p>
            <a:pPr algn="ctr"/>
            <a:r>
              <a:rPr lang="en-IN" sz="2400" dirty="0" err="1">
                <a:solidFill>
                  <a:srgbClr val="92D050"/>
                </a:solidFill>
                <a:latin typeface="Times New Roman" panose="02020603050405020304" pitchFamily="18" charset="0"/>
                <a:cs typeface="Times New Roman" panose="02020603050405020304" pitchFamily="18" charset="0"/>
              </a:rPr>
              <a:t>Mrs.M.KARUNA</a:t>
            </a:r>
            <a:endParaRPr lang="en-IN" sz="2400"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40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45B7-BDEA-8632-59EC-AE82CCA198A1}"/>
              </a:ext>
            </a:extLst>
          </p:cNvPr>
          <p:cNvSpPr>
            <a:spLocks noGrp="1"/>
          </p:cNvSpPr>
          <p:nvPr>
            <p:ph type="title"/>
          </p:nvPr>
        </p:nvSpPr>
        <p:spPr>
          <a:xfrm>
            <a:off x="1079500" y="589935"/>
            <a:ext cx="10026650" cy="499090"/>
          </a:xfrm>
        </p:spPr>
        <p:txBody>
          <a:bodyPr>
            <a:normAutofit/>
          </a:bodyPr>
          <a:lstStyle/>
          <a:p>
            <a:r>
              <a:rPr lang="en-US"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4C5512C3-B00E-29AF-B56E-6A0FAEC57418}"/>
              </a:ext>
            </a:extLst>
          </p:cNvPr>
          <p:cNvSpPr>
            <a:spLocks noGrp="1"/>
          </p:cNvSpPr>
          <p:nvPr>
            <p:ph idx="1"/>
          </p:nvPr>
        </p:nvSpPr>
        <p:spPr/>
        <p:txBody>
          <a:bodyPr/>
          <a:lstStyle/>
          <a:p>
            <a:r>
              <a:rPr lang="en-US" dirty="0"/>
              <a:t>Dataset</a:t>
            </a:r>
          </a:p>
          <a:p>
            <a:r>
              <a:rPr lang="en-US" dirty="0"/>
              <a:t>Preprocessing the data</a:t>
            </a:r>
          </a:p>
          <a:p>
            <a:r>
              <a:rPr lang="en-US" dirty="0"/>
              <a:t>Feature Engineering</a:t>
            </a:r>
          </a:p>
          <a:p>
            <a:r>
              <a:rPr lang="en-US" dirty="0"/>
              <a:t>Splitting the data</a:t>
            </a:r>
          </a:p>
          <a:p>
            <a:r>
              <a:rPr lang="en-US" dirty="0"/>
              <a:t>Model Selection</a:t>
            </a:r>
          </a:p>
          <a:p>
            <a:r>
              <a:rPr lang="en-US" dirty="0"/>
              <a:t>Training &amp; Testing</a:t>
            </a:r>
          </a:p>
          <a:p>
            <a:r>
              <a:rPr lang="en-US" dirty="0"/>
              <a:t>Model Evaluation</a:t>
            </a:r>
          </a:p>
        </p:txBody>
      </p:sp>
      <p:sp>
        <p:nvSpPr>
          <p:cNvPr id="4" name="Rectangle 3">
            <a:extLst>
              <a:ext uri="{FF2B5EF4-FFF2-40B4-BE49-F238E27FC236}">
                <a16:creationId xmlns:a16="http://schemas.microsoft.com/office/drawing/2014/main" id="{3001CBF6-758E-47EE-9BF6-A654530F3A9A}"/>
              </a:ext>
            </a:extLst>
          </p:cNvPr>
          <p:cNvSpPr/>
          <p:nvPr/>
        </p:nvSpPr>
        <p:spPr>
          <a:xfrm>
            <a:off x="4921320" y="3669666"/>
            <a:ext cx="5917701" cy="4990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https://github.com/Tarunutla15/Bitcoin_Price_Prediction.git</a:t>
            </a:r>
            <a:endParaRPr lang="en-IN" dirty="0"/>
          </a:p>
        </p:txBody>
      </p:sp>
    </p:spTree>
    <p:extLst>
      <p:ext uri="{BB962C8B-B14F-4D97-AF65-F5344CB8AC3E}">
        <p14:creationId xmlns:p14="http://schemas.microsoft.com/office/powerpoint/2010/main" val="262505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B42B-669E-6FA8-5954-BE52DB6CD67F}"/>
              </a:ext>
            </a:extLst>
          </p:cNvPr>
          <p:cNvSpPr>
            <a:spLocks noGrp="1"/>
          </p:cNvSpPr>
          <p:nvPr>
            <p:ph type="title"/>
          </p:nvPr>
        </p:nvSpPr>
        <p:spPr>
          <a:xfrm>
            <a:off x="1079500" y="540774"/>
            <a:ext cx="10026650" cy="786581"/>
          </a:xfrm>
        </p:spPr>
        <p:txBody>
          <a:bodyPr/>
          <a:lstStyle/>
          <a:p>
            <a:r>
              <a:rPr lang="en-US" dirty="0">
                <a:latin typeface="Times New Roman" panose="02020603050405020304" pitchFamily="18" charset="0"/>
                <a:cs typeface="Times New Roman" panose="02020603050405020304" pitchFamily="18" charset="0"/>
              </a:rPr>
              <a:t>RESULT</a:t>
            </a:r>
          </a:p>
        </p:txBody>
      </p:sp>
      <p:pic>
        <p:nvPicPr>
          <p:cNvPr id="4" name="Content Placeholder 3">
            <a:extLst>
              <a:ext uri="{FF2B5EF4-FFF2-40B4-BE49-F238E27FC236}">
                <a16:creationId xmlns:a16="http://schemas.microsoft.com/office/drawing/2014/main" id="{49249678-A2EB-A5C9-D10F-DF0837D0B7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70521" y="1238865"/>
            <a:ext cx="6249015" cy="3106993"/>
          </a:xfrm>
          <a:prstGeom prst="rect">
            <a:avLst/>
          </a:prstGeom>
          <a:noFill/>
          <a:ln>
            <a:noFill/>
          </a:ln>
        </p:spPr>
      </p:pic>
      <p:pic>
        <p:nvPicPr>
          <p:cNvPr id="5" name="Picture 4">
            <a:extLst>
              <a:ext uri="{FF2B5EF4-FFF2-40B4-BE49-F238E27FC236}">
                <a16:creationId xmlns:a16="http://schemas.microsoft.com/office/drawing/2014/main" id="{90EF88EE-7098-75F7-E5C8-35E891397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570521" y="5011994"/>
            <a:ext cx="6357169" cy="1305232"/>
          </a:xfrm>
          <a:prstGeom prst="rect">
            <a:avLst/>
          </a:prstGeom>
          <a:noFill/>
          <a:ln>
            <a:noFill/>
          </a:ln>
        </p:spPr>
      </p:pic>
      <p:sp>
        <p:nvSpPr>
          <p:cNvPr id="9" name="TextBox 8">
            <a:extLst>
              <a:ext uri="{FF2B5EF4-FFF2-40B4-BE49-F238E27FC236}">
                <a16:creationId xmlns:a16="http://schemas.microsoft.com/office/drawing/2014/main" id="{3B616AE5-2105-1B57-7804-0B4D9EEEAE70}"/>
              </a:ext>
            </a:extLst>
          </p:cNvPr>
          <p:cNvSpPr txBox="1"/>
          <p:nvPr/>
        </p:nvSpPr>
        <p:spPr>
          <a:xfrm>
            <a:off x="2723536" y="4414061"/>
            <a:ext cx="6096000" cy="369332"/>
          </a:xfrm>
          <a:prstGeom prst="rect">
            <a:avLst/>
          </a:prstGeom>
          <a:noFill/>
        </p:spPr>
        <p:txBody>
          <a:bodyPr wrap="square">
            <a:spAutoFit/>
          </a:bodyPr>
          <a:lstStyle/>
          <a:p>
            <a:pPr algn="ctr">
              <a:spcAft>
                <a:spcPts val="1200"/>
              </a:spcAft>
            </a:pPr>
            <a:r>
              <a:rPr lang="en-US" sz="1800" dirty="0">
                <a:effectLst/>
                <a:latin typeface="Times New Roman" panose="02020603050405020304" pitchFamily="18" charset="0"/>
              </a:rPr>
              <a:t>Fig. Classification Report</a:t>
            </a:r>
          </a:p>
        </p:txBody>
      </p:sp>
    </p:spTree>
    <p:extLst>
      <p:ext uri="{BB962C8B-B14F-4D97-AF65-F5344CB8AC3E}">
        <p14:creationId xmlns:p14="http://schemas.microsoft.com/office/powerpoint/2010/main" val="465032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4E60-0579-4347-9718-F7E08212683B}"/>
              </a:ext>
            </a:extLst>
          </p:cNvPr>
          <p:cNvSpPr>
            <a:spLocks noGrp="1"/>
          </p:cNvSpPr>
          <p:nvPr>
            <p:ph type="title"/>
          </p:nvPr>
        </p:nvSpPr>
        <p:spPr/>
        <p:txBody>
          <a:bodyPr>
            <a:normAutofit fontScale="90000"/>
          </a:bodyPr>
          <a:lstStyle/>
          <a:p>
            <a:r>
              <a:rPr lang="en-US" dirty="0"/>
              <a:t>Comparison</a:t>
            </a:r>
            <a:br>
              <a:rPr lang="en-US" dirty="0"/>
            </a:br>
            <a:endParaRPr lang="en-IN" dirty="0"/>
          </a:p>
        </p:txBody>
      </p:sp>
      <p:pic>
        <p:nvPicPr>
          <p:cNvPr id="5" name="Content Placeholder 4">
            <a:extLst>
              <a:ext uri="{FF2B5EF4-FFF2-40B4-BE49-F238E27FC236}">
                <a16:creationId xmlns:a16="http://schemas.microsoft.com/office/drawing/2014/main" id="{1CA03820-A87B-4CE7-9E13-115E1E999534}"/>
              </a:ext>
            </a:extLst>
          </p:cNvPr>
          <p:cNvPicPr>
            <a:picLocks noGrp="1" noChangeAspect="1"/>
          </p:cNvPicPr>
          <p:nvPr>
            <p:ph idx="1"/>
          </p:nvPr>
        </p:nvPicPr>
        <p:blipFill>
          <a:blip r:embed="rId2"/>
          <a:stretch>
            <a:fillRect/>
          </a:stretch>
        </p:blipFill>
        <p:spPr>
          <a:xfrm>
            <a:off x="1365355" y="1830642"/>
            <a:ext cx="5611078" cy="1598358"/>
          </a:xfrm>
        </p:spPr>
      </p:pic>
      <p:sp>
        <p:nvSpPr>
          <p:cNvPr id="6" name="TextBox 5">
            <a:extLst>
              <a:ext uri="{FF2B5EF4-FFF2-40B4-BE49-F238E27FC236}">
                <a16:creationId xmlns:a16="http://schemas.microsoft.com/office/drawing/2014/main" id="{437216DD-D5B2-4AFD-85E1-BB0E1FBE6DE3}"/>
              </a:ext>
            </a:extLst>
          </p:cNvPr>
          <p:cNvSpPr txBox="1"/>
          <p:nvPr/>
        </p:nvSpPr>
        <p:spPr>
          <a:xfrm>
            <a:off x="2275311" y="3592767"/>
            <a:ext cx="3791165" cy="369332"/>
          </a:xfrm>
          <a:prstGeom prst="rect">
            <a:avLst/>
          </a:prstGeom>
          <a:noFill/>
        </p:spPr>
        <p:txBody>
          <a:bodyPr wrap="square" rtlCol="0">
            <a:spAutoFit/>
          </a:bodyPr>
          <a:lstStyle/>
          <a:p>
            <a:r>
              <a:rPr lang="en-US" dirty="0"/>
              <a:t>Existing system Model accuracy</a:t>
            </a:r>
            <a:endParaRPr lang="en-IN" dirty="0"/>
          </a:p>
        </p:txBody>
      </p:sp>
      <p:pic>
        <p:nvPicPr>
          <p:cNvPr id="8" name="Picture 7">
            <a:extLst>
              <a:ext uri="{FF2B5EF4-FFF2-40B4-BE49-F238E27FC236}">
                <a16:creationId xmlns:a16="http://schemas.microsoft.com/office/drawing/2014/main" id="{45CA8187-8396-4A32-BA52-652BE861C588}"/>
              </a:ext>
            </a:extLst>
          </p:cNvPr>
          <p:cNvPicPr>
            <a:picLocks noChangeAspect="1"/>
          </p:cNvPicPr>
          <p:nvPr/>
        </p:nvPicPr>
        <p:blipFill>
          <a:blip r:embed="rId3"/>
          <a:stretch>
            <a:fillRect/>
          </a:stretch>
        </p:blipFill>
        <p:spPr>
          <a:xfrm>
            <a:off x="5568749" y="4125866"/>
            <a:ext cx="5886936" cy="1601818"/>
          </a:xfrm>
          <a:prstGeom prst="rect">
            <a:avLst/>
          </a:prstGeom>
        </p:spPr>
      </p:pic>
      <p:sp>
        <p:nvSpPr>
          <p:cNvPr id="9" name="TextBox 8">
            <a:extLst>
              <a:ext uri="{FF2B5EF4-FFF2-40B4-BE49-F238E27FC236}">
                <a16:creationId xmlns:a16="http://schemas.microsoft.com/office/drawing/2014/main" id="{99E22792-0474-4AFB-B7F3-2BC2D2909875}"/>
              </a:ext>
            </a:extLst>
          </p:cNvPr>
          <p:cNvSpPr txBox="1"/>
          <p:nvPr/>
        </p:nvSpPr>
        <p:spPr>
          <a:xfrm>
            <a:off x="7161087" y="5979560"/>
            <a:ext cx="3945063" cy="369332"/>
          </a:xfrm>
          <a:prstGeom prst="rect">
            <a:avLst/>
          </a:prstGeom>
          <a:noFill/>
        </p:spPr>
        <p:txBody>
          <a:bodyPr wrap="square" rtlCol="0">
            <a:spAutoFit/>
          </a:bodyPr>
          <a:lstStyle/>
          <a:p>
            <a:r>
              <a:rPr lang="en-US" dirty="0"/>
              <a:t>Proposed system model accuracy</a:t>
            </a:r>
            <a:endParaRPr lang="en-IN" dirty="0"/>
          </a:p>
        </p:txBody>
      </p:sp>
    </p:spTree>
    <p:extLst>
      <p:ext uri="{BB962C8B-B14F-4D97-AF65-F5344CB8AC3E}">
        <p14:creationId xmlns:p14="http://schemas.microsoft.com/office/powerpoint/2010/main" val="251521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1010-E21C-980B-DDAA-C307A0718C62}"/>
              </a:ext>
            </a:extLst>
          </p:cNvPr>
          <p:cNvSpPr>
            <a:spLocks noGrp="1"/>
          </p:cNvSpPr>
          <p:nvPr>
            <p:ph type="title"/>
          </p:nvPr>
        </p:nvSpPr>
        <p:spPr>
          <a:xfrm>
            <a:off x="806245" y="589936"/>
            <a:ext cx="10299905" cy="1076940"/>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067D66B-839B-6D43-288A-F932C56AC085}"/>
              </a:ext>
            </a:extLst>
          </p:cNvPr>
          <p:cNvSpPr>
            <a:spLocks noGrp="1"/>
          </p:cNvSpPr>
          <p:nvPr>
            <p:ph idx="1"/>
          </p:nvPr>
        </p:nvSpPr>
        <p:spPr>
          <a:xfrm>
            <a:off x="806246" y="1356852"/>
            <a:ext cx="10815484" cy="4412123"/>
          </a:xfrm>
        </p:spPr>
        <p:txBody>
          <a:bodyPr/>
          <a:lstStyle/>
          <a:p>
            <a:pPr marL="0" indent="0">
              <a:buNone/>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In this project, we developed a comprehensive approach to predict Bitcoin prices using machine learning techniques and technical indicators . We began by preprocessing the data . Feature engineering played a crucial role in enhancing the predictive power of our model . We calculated various technical indicators.</a:t>
            </a:r>
            <a:r>
              <a:rPr lang="en-US" dirty="0">
                <a:effectLst/>
                <a:latin typeface="Times New Roman" panose="02020603050405020304" pitchFamily="18" charset="0"/>
                <a:cs typeface="Times New Roman" panose="02020603050405020304" pitchFamily="18" charset="0"/>
              </a:rPr>
              <a:t> Those indicators provided valuable insights into market trends and momentum , which were utilized by our predictive model .</a:t>
            </a: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 For model training , we utilized various algorithms . </a:t>
            </a:r>
          </a:p>
          <a:p>
            <a:pPr marL="0" indent="0">
              <a:buNone/>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While our approach demonstrate promising results , it's essential to acknowledge certain limitations and areas for improvement . </a:t>
            </a:r>
            <a:r>
              <a:rPr lang="en-US" dirty="0">
                <a:effectLst/>
                <a:latin typeface="Times New Roman" panose="02020603050405020304" pitchFamily="18" charset="0"/>
              </a:rPr>
              <a:t>Moreover, further optimization and fine-tuning of model hyperparameters may enhance the model's predictive accuracy and robustness.</a:t>
            </a:r>
          </a:p>
          <a:p>
            <a:pPr marL="0" indent="0">
              <a:buNone/>
            </a:pPr>
            <a:endParaRPr lang="en-US"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dirty="0">
              <a:effectLst/>
              <a:latin typeface="Times New Roman" panose="02020603050405020304" pitchFamily="18" charset="0"/>
            </a:endParaRPr>
          </a:p>
          <a:p>
            <a:pPr marL="0" indent="0">
              <a:buNone/>
            </a:pPr>
            <a:endParaRPr lang="en-US"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89110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F6F4C-150F-F8F3-98FC-34602109675C}"/>
              </a:ext>
            </a:extLst>
          </p:cNvPr>
          <p:cNvSpPr>
            <a:spLocks noGrp="1"/>
          </p:cNvSpPr>
          <p:nvPr>
            <p:ph type="title"/>
          </p:nvPr>
        </p:nvSpPr>
        <p:spPr>
          <a:xfrm>
            <a:off x="1079500" y="1061884"/>
            <a:ext cx="9608166" cy="3903405"/>
          </a:xfrm>
        </p:spPr>
        <p:txBody>
          <a:bodyPr>
            <a:normAutofit/>
          </a:bodyPr>
          <a:lstStyle/>
          <a:p>
            <a:r>
              <a:rPr lang="en-US"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2229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39A5-C559-455D-B972-99C914D115E5}"/>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5C2EA340-7678-4A3E-BB8D-63E7E3FB1A88}"/>
              </a:ext>
            </a:extLst>
          </p:cNvPr>
          <p:cNvSpPr>
            <a:spLocks noGrp="1"/>
          </p:cNvSpPr>
          <p:nvPr>
            <p:ph idx="1"/>
          </p:nvPr>
        </p:nvSpPr>
        <p:spPr/>
        <p:txBody>
          <a:bodyPr/>
          <a:lstStyle/>
          <a:p>
            <a:r>
              <a:rPr lang="en-US" dirty="0"/>
              <a:t>Abstract</a:t>
            </a:r>
          </a:p>
          <a:p>
            <a:r>
              <a:rPr lang="en-US" dirty="0"/>
              <a:t>Existing system</a:t>
            </a:r>
          </a:p>
          <a:p>
            <a:r>
              <a:rPr lang="en-US" dirty="0"/>
              <a:t>Proposed system</a:t>
            </a:r>
          </a:p>
          <a:p>
            <a:r>
              <a:rPr lang="en-US" dirty="0"/>
              <a:t>Design methodology</a:t>
            </a:r>
          </a:p>
          <a:p>
            <a:r>
              <a:rPr lang="en-US" dirty="0"/>
              <a:t>Implementation</a:t>
            </a:r>
          </a:p>
          <a:p>
            <a:r>
              <a:rPr lang="en-US" dirty="0"/>
              <a:t>Result</a:t>
            </a:r>
          </a:p>
          <a:p>
            <a:r>
              <a:rPr lang="en-US" dirty="0"/>
              <a:t>Conclusion</a:t>
            </a:r>
          </a:p>
          <a:p>
            <a:endParaRPr lang="en-IN" dirty="0"/>
          </a:p>
        </p:txBody>
      </p:sp>
    </p:spTree>
    <p:extLst>
      <p:ext uri="{BB962C8B-B14F-4D97-AF65-F5344CB8AC3E}">
        <p14:creationId xmlns:p14="http://schemas.microsoft.com/office/powerpoint/2010/main" val="2140545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DAC4-7C0B-D7CB-6364-05F7CD8F4B13}"/>
              </a:ext>
            </a:extLst>
          </p:cNvPr>
          <p:cNvSpPr>
            <a:spLocks noGrp="1"/>
          </p:cNvSpPr>
          <p:nvPr>
            <p:ph type="title"/>
          </p:nvPr>
        </p:nvSpPr>
        <p:spPr>
          <a:xfrm>
            <a:off x="1000842" y="589935"/>
            <a:ext cx="2430616" cy="560439"/>
          </a:xfrm>
        </p:spPr>
        <p:txBody>
          <a:bodyPr>
            <a:normAutofit/>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2D2C6353-CD36-6565-AB46-6ADDEEFD8808}"/>
              </a:ext>
            </a:extLst>
          </p:cNvPr>
          <p:cNvSpPr>
            <a:spLocks noGrp="1"/>
          </p:cNvSpPr>
          <p:nvPr>
            <p:ph idx="1"/>
          </p:nvPr>
        </p:nvSpPr>
        <p:spPr>
          <a:xfrm>
            <a:off x="1082675" y="1415845"/>
            <a:ext cx="9958952" cy="4542504"/>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In today's digital marketing landscape , Bitcoin reigns as the premier cryptocurrency , facilitating anonymous transactions over the internet. However , its virtual nature and extreme volatility pose significant challenges for accurate forecasting  .This study aims to develop a precise predictive model for Bitcoin values, utilizing various machine learning techniques. Incorporating technical indicators like Exponential Moving Average (EMA), Relative Strength Index (RSI), and Moving Average Convergence Divergence (MACD), we analyze data sourced from Yahoo Finance to understand the factors influencing Bitcoin's value.</a:t>
            </a:r>
          </a:p>
        </p:txBody>
      </p:sp>
    </p:spTree>
    <p:extLst>
      <p:ext uri="{BB962C8B-B14F-4D97-AF65-F5344CB8AC3E}">
        <p14:creationId xmlns:p14="http://schemas.microsoft.com/office/powerpoint/2010/main" val="2373146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064F-767F-5BB5-58E2-A46B2EB51BC1}"/>
              </a:ext>
            </a:extLst>
          </p:cNvPr>
          <p:cNvSpPr>
            <a:spLocks noGrp="1"/>
          </p:cNvSpPr>
          <p:nvPr>
            <p:ph type="title"/>
          </p:nvPr>
        </p:nvSpPr>
        <p:spPr>
          <a:xfrm>
            <a:off x="1079500" y="639097"/>
            <a:ext cx="10026650" cy="449928"/>
          </a:xfrm>
        </p:spPr>
        <p:txBody>
          <a:bodyPr/>
          <a:lstStyle/>
          <a:p>
            <a:r>
              <a:rPr lang="en-US" dirty="0"/>
              <a:t>Existing System</a:t>
            </a:r>
          </a:p>
        </p:txBody>
      </p:sp>
      <p:sp>
        <p:nvSpPr>
          <p:cNvPr id="3" name="Content Placeholder 2">
            <a:extLst>
              <a:ext uri="{FF2B5EF4-FFF2-40B4-BE49-F238E27FC236}">
                <a16:creationId xmlns:a16="http://schemas.microsoft.com/office/drawing/2014/main" id="{DAA75DC7-9F30-A357-7F98-9888B39599A6}"/>
              </a:ext>
            </a:extLst>
          </p:cNvPr>
          <p:cNvSpPr>
            <a:spLocks noGrp="1"/>
          </p:cNvSpPr>
          <p:nvPr>
            <p:ph idx="1"/>
          </p:nvPr>
        </p:nvSpPr>
        <p:spPr>
          <a:xfrm>
            <a:off x="1079500" y="1386349"/>
            <a:ext cx="10026650" cy="3490451"/>
          </a:xfrm>
        </p:spPr>
        <p:txBody>
          <a:bodyPr>
            <a:normAutofit/>
          </a:bodyPr>
          <a:lstStyle/>
          <a:p>
            <a:pPr>
              <a:lnSpc>
                <a:spcPct val="90000"/>
              </a:lnSpc>
              <a:spcAft>
                <a:spcPts val="1000"/>
              </a:spcAft>
              <a:buSzPct val="100000"/>
              <a:buFont typeface="Wingdings" panose="05000000000000000000" pitchFamily="2" charset="2"/>
              <a:buChar char="Ø"/>
              <a:tabLst>
                <a:tab pos="457200" algn="l"/>
              </a:tabLst>
            </a:pPr>
            <a:r>
              <a:rPr lang="en-US" kern="100" dirty="0">
                <a:latin typeface="Times New Roman" panose="02020603050405020304" pitchFamily="18" charset="0"/>
                <a:ea typeface="宋体" panose="02010600030101010101" pitchFamily="2" charset="-122"/>
                <a:cs typeface="Times New Roman" panose="02020603050405020304" pitchFamily="18" charset="0"/>
              </a:rPr>
              <a:t>The existing system mainly focuses on classifying data to generate buy/sell signals , aiding investors in decision-making .</a:t>
            </a:r>
            <a:endParaRPr lang="en-US"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spcAft>
                <a:spcPts val="1000"/>
              </a:spcAft>
              <a:buSzPct val="100000"/>
              <a:buFont typeface="Wingdings" panose="05000000000000000000" pitchFamily="2" charset="2"/>
              <a:buChar char="Ø"/>
              <a:tabLst>
                <a:tab pos="457200" algn="l"/>
              </a:tabLst>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Bitcoin price prediction encompass various approaches , with a focus on technical analysis and machine learning.</a:t>
            </a:r>
          </a:p>
          <a:p>
            <a:pPr>
              <a:lnSpc>
                <a:spcPct val="90000"/>
              </a:lnSpc>
              <a:spcAft>
                <a:spcPts val="1000"/>
              </a:spcAft>
              <a:buSzPct val="100000"/>
              <a:buFont typeface="Wingdings" panose="05000000000000000000" pitchFamily="2" charset="2"/>
              <a:buChar char="Ø"/>
              <a:tabLst>
                <a:tab pos="457200" algn="l"/>
              </a:tabLst>
            </a:pPr>
            <a:r>
              <a:rPr lang="en-US" kern="100" dirty="0">
                <a:effectLst/>
                <a:latin typeface="Times New Roman" panose="02020603050405020304" pitchFamily="18" charset="0"/>
                <a:ea typeface="宋体" panose="02010600030101010101" pitchFamily="2" charset="-122"/>
                <a:cs typeface="Times New Roman" panose="02020603050405020304" pitchFamily="18" charset="0"/>
              </a:rPr>
              <a:t>Technical analysis utilizes historical price data and indicators like RSI and MACD to identify potential trends.</a:t>
            </a:r>
          </a:p>
          <a:p>
            <a:pPr>
              <a:lnSpc>
                <a:spcPct val="90000"/>
              </a:lnSpc>
              <a:spcAft>
                <a:spcPts val="1000"/>
              </a:spcAft>
              <a:buSzPct val="100000"/>
              <a:buFont typeface="Wingdings" panose="05000000000000000000" pitchFamily="2" charset="2"/>
              <a:buChar char="Ø"/>
              <a:tabLst>
                <a:tab pos="457200" algn="l"/>
              </a:tabLst>
            </a:pPr>
            <a:r>
              <a:rPr lang="en-US" dirty="0">
                <a:effectLst/>
                <a:latin typeface="Times New Roman" panose="02020603050405020304" pitchFamily="18" charset="0"/>
                <a:cs typeface="Times New Roman" panose="02020603050405020304" pitchFamily="18" charset="0"/>
              </a:rPr>
              <a:t>However, these methods all face challenges due to the inherent volatility of the cryptocurrency market and the limitations of model accuracy.</a:t>
            </a:r>
          </a:p>
          <a:p>
            <a:pPr marL="0" lvl="0" indent="0">
              <a:lnSpc>
                <a:spcPct val="90000"/>
              </a:lnSpc>
              <a:spcAft>
                <a:spcPts val="1000"/>
              </a:spcAft>
              <a:buSzPct val="100000"/>
              <a:buNone/>
              <a:tabLst>
                <a:tab pos="457200" algn="l"/>
              </a:tabLs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50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8E79-549A-26BF-8B5F-EDB07411F15A}"/>
              </a:ext>
            </a:extLst>
          </p:cNvPr>
          <p:cNvSpPr>
            <a:spLocks noGrp="1"/>
          </p:cNvSpPr>
          <p:nvPr>
            <p:ph type="title"/>
          </p:nvPr>
        </p:nvSpPr>
        <p:spPr>
          <a:xfrm>
            <a:off x="804196" y="609600"/>
            <a:ext cx="10026650" cy="479425"/>
          </a:xfrm>
        </p:spPr>
        <p:txBody>
          <a:bodyPr/>
          <a:lstStyle/>
          <a:p>
            <a:r>
              <a:rPr lang="en-US" dirty="0"/>
              <a:t>Proposed system</a:t>
            </a:r>
          </a:p>
        </p:txBody>
      </p:sp>
      <p:sp>
        <p:nvSpPr>
          <p:cNvPr id="3" name="Content Placeholder 2">
            <a:extLst>
              <a:ext uri="{FF2B5EF4-FFF2-40B4-BE49-F238E27FC236}">
                <a16:creationId xmlns:a16="http://schemas.microsoft.com/office/drawing/2014/main" id="{B962CAEE-B815-9B1E-AFF8-611B072A67B6}"/>
              </a:ext>
            </a:extLst>
          </p:cNvPr>
          <p:cNvSpPr>
            <a:spLocks noGrp="1"/>
          </p:cNvSpPr>
          <p:nvPr>
            <p:ph idx="1"/>
          </p:nvPr>
        </p:nvSpPr>
        <p:spPr>
          <a:xfrm>
            <a:off x="804196" y="1386348"/>
            <a:ext cx="10965017" cy="3283975"/>
          </a:xfrm>
        </p:spPr>
        <p:txBody>
          <a:bodyPr>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Utilizing a combination of classification and regression techniques to enhance overall performance.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Classification tasks, we use the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algorithm renowned for its accuracy and efficiency in handling structured data which is used to generate buy/sell signal that helps the investors.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Regression tasks, we use the Random Forest algorithm, known for its robustness and ability to handle noisy or missing data effectively which is used to predict future price of bitcoin.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dual approaches ensures that we address a wide range of predictive modeling scenarios with optimal efficiency and accuracy.</a:t>
            </a:r>
          </a:p>
        </p:txBody>
      </p:sp>
    </p:spTree>
    <p:extLst>
      <p:ext uri="{BB962C8B-B14F-4D97-AF65-F5344CB8AC3E}">
        <p14:creationId xmlns:p14="http://schemas.microsoft.com/office/powerpoint/2010/main" val="1688757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6C8E-45D7-4037-F990-EE557AA2675C}"/>
              </a:ext>
            </a:extLst>
          </p:cNvPr>
          <p:cNvSpPr>
            <a:spLocks noGrp="1"/>
          </p:cNvSpPr>
          <p:nvPr>
            <p:ph type="title"/>
          </p:nvPr>
        </p:nvSpPr>
        <p:spPr>
          <a:xfrm>
            <a:off x="983225" y="550606"/>
            <a:ext cx="3333135" cy="530942"/>
          </a:xfrm>
        </p:spPr>
        <p:txBody>
          <a:bodyPr>
            <a:noAutofit/>
          </a:bodyPr>
          <a:lstStyle/>
          <a:p>
            <a:r>
              <a:rPr lang="en-US" dirty="0">
                <a:latin typeface="Times New Roman" panose="02020603050405020304" pitchFamily="18" charset="0"/>
                <a:cs typeface="Times New Roman" panose="02020603050405020304" pitchFamily="18" charset="0"/>
              </a:rPr>
              <a:t>Design</a:t>
            </a:r>
          </a:p>
        </p:txBody>
      </p:sp>
      <p:sp>
        <p:nvSpPr>
          <p:cNvPr id="3" name="Content Placeholder 2">
            <a:extLst>
              <a:ext uri="{FF2B5EF4-FFF2-40B4-BE49-F238E27FC236}">
                <a16:creationId xmlns:a16="http://schemas.microsoft.com/office/drawing/2014/main" id="{BB246A1A-D005-4CF3-357E-0CAC093556B9}"/>
              </a:ext>
            </a:extLst>
          </p:cNvPr>
          <p:cNvSpPr>
            <a:spLocks noGrp="1"/>
          </p:cNvSpPr>
          <p:nvPr>
            <p:ph idx="1"/>
          </p:nvPr>
        </p:nvSpPr>
        <p:spPr>
          <a:xfrm>
            <a:off x="386993" y="1332371"/>
            <a:ext cx="5489494" cy="3921414"/>
          </a:xfrm>
        </p:spPr>
        <p:txBody>
          <a:bodyPr>
            <a:normAutofit fontScale="92500"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 RANDOM FOREST ALGORITHM</a:t>
            </a:r>
          </a:p>
          <a:p>
            <a:pPr algn="just">
              <a:buFont typeface="Wingdings" panose="05000000000000000000" pitchFamily="2" charset="2"/>
              <a:buChar char="v"/>
            </a:pPr>
            <a:r>
              <a:rPr lang="en-US" b="1" dirty="0">
                <a:solidFill>
                  <a:schemeClr val="tx1">
                    <a:lumMod val="75000"/>
                    <a:alpha val="70000"/>
                  </a:schemeClr>
                </a:solidFill>
                <a:latin typeface="Times New Roman" panose="02020603050405020304" pitchFamily="18" charset="0"/>
                <a:cs typeface="Times New Roman" panose="02020603050405020304" pitchFamily="18" charset="0"/>
              </a:rPr>
              <a:t>The random forest algorithm is a machine learning algorithm that combines the results of multiple decision trees to reach a single result.</a:t>
            </a:r>
          </a:p>
          <a:p>
            <a:pPr algn="just">
              <a:buSzPct val="100000"/>
              <a:buFont typeface="Wingdings" panose="05000000000000000000" pitchFamily="2" charset="2"/>
              <a:buChar char="v"/>
            </a:pPr>
            <a:r>
              <a:rPr lang="en-US" b="1" dirty="0">
                <a:solidFill>
                  <a:schemeClr val="tx1">
                    <a:lumMod val="75000"/>
                    <a:alpha val="70000"/>
                  </a:schemeClr>
                </a:solidFill>
                <a:latin typeface="Times New Roman" panose="02020603050405020304" pitchFamily="18" charset="0"/>
                <a:cs typeface="Times New Roman" panose="02020603050405020304" pitchFamily="18" charset="0"/>
              </a:rPr>
              <a:t>It is a supervised learning algorithm that can be used for classification and regression problems.</a:t>
            </a:r>
          </a:p>
          <a:p>
            <a:pPr algn="just">
              <a:buSzPct val="100000"/>
              <a:buFont typeface="Wingdings" panose="05000000000000000000" pitchFamily="2" charset="2"/>
              <a:buChar char="v"/>
            </a:pPr>
            <a:r>
              <a:rPr lang="en-US" b="1" dirty="0">
                <a:solidFill>
                  <a:schemeClr val="tx1">
                    <a:lumMod val="75000"/>
                    <a:alpha val="70000"/>
                  </a:schemeClr>
                </a:solidFill>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r>
              <a:rPr lang="en-US" sz="2400" b="1" dirty="0">
                <a:solidFill>
                  <a:schemeClr val="tx1">
                    <a:lumMod val="75000"/>
                    <a:alpha val="70000"/>
                  </a:schemeClr>
                </a:solidFill>
                <a:latin typeface="Times New Roman" panose="02020603050405020304" pitchFamily="18" charset="0"/>
                <a:cs typeface="Times New Roman" panose="02020603050405020304" pitchFamily="18" charset="0"/>
              </a:rPr>
              <a:t>.</a:t>
            </a:r>
            <a:endParaRPr lang="en-US" b="1" dirty="0">
              <a:solidFill>
                <a:schemeClr val="tx1">
                  <a:lumMod val="75000"/>
                  <a:alpha val="70000"/>
                </a:schemeClr>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09E4F33B-6A98-486F-8B73-96AE2B871358}"/>
              </a:ext>
            </a:extLst>
          </p:cNvPr>
          <p:cNvSpPr txBox="1">
            <a:spLocks/>
          </p:cNvSpPr>
          <p:nvPr/>
        </p:nvSpPr>
        <p:spPr>
          <a:xfrm>
            <a:off x="6729573" y="1032939"/>
            <a:ext cx="5075434" cy="4520278"/>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endParaRPr lang="en-US" dirty="0"/>
          </a:p>
        </p:txBody>
      </p:sp>
      <p:pic>
        <p:nvPicPr>
          <p:cNvPr id="6" name="Picture 5">
            <a:extLst>
              <a:ext uri="{FF2B5EF4-FFF2-40B4-BE49-F238E27FC236}">
                <a16:creationId xmlns:a16="http://schemas.microsoft.com/office/drawing/2014/main" id="{42D086C9-E197-4730-BEF4-F18A681ADB83}"/>
              </a:ext>
            </a:extLst>
          </p:cNvPr>
          <p:cNvPicPr>
            <a:picLocks noChangeAspect="1"/>
          </p:cNvPicPr>
          <p:nvPr/>
        </p:nvPicPr>
        <p:blipFill>
          <a:blip r:embed="rId2"/>
          <a:stretch>
            <a:fillRect/>
          </a:stretch>
        </p:blipFill>
        <p:spPr>
          <a:xfrm>
            <a:off x="6252109" y="635267"/>
            <a:ext cx="5562523" cy="4764505"/>
          </a:xfrm>
          <a:prstGeom prst="rect">
            <a:avLst/>
          </a:prstGeom>
        </p:spPr>
      </p:pic>
    </p:spTree>
    <p:extLst>
      <p:ext uri="{BB962C8B-B14F-4D97-AF65-F5344CB8AC3E}">
        <p14:creationId xmlns:p14="http://schemas.microsoft.com/office/powerpoint/2010/main" val="373129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42D285-C770-4BD7-B363-E9136C1E3FB7}"/>
              </a:ext>
            </a:extLst>
          </p:cNvPr>
          <p:cNvSpPr>
            <a:spLocks noGrp="1"/>
          </p:cNvSpPr>
          <p:nvPr>
            <p:ph idx="1"/>
          </p:nvPr>
        </p:nvSpPr>
        <p:spPr>
          <a:xfrm>
            <a:off x="376856" y="395037"/>
            <a:ext cx="3935262" cy="5023986"/>
          </a:xfrm>
        </p:spPr>
        <p:txBody>
          <a:bodyPr>
            <a:normAutofit/>
          </a:bodyPr>
          <a:lstStyle/>
          <a:p>
            <a:pPr marL="0" indent="0">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XGBOOST ALGORITHM</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XGBoost , short for </a:t>
            </a:r>
            <a:r>
              <a:rPr lang="en-US" dirty="0" err="1">
                <a:latin typeface="Times New Roman" panose="02020603050405020304" pitchFamily="18" charset="0"/>
                <a:cs typeface="Times New Roman" panose="02020603050405020304" pitchFamily="18" charset="0"/>
              </a:rPr>
              <a:t>eXtreme</a:t>
            </a:r>
            <a:r>
              <a:rPr lang="en-US" dirty="0">
                <a:latin typeface="Times New Roman" panose="02020603050405020304" pitchFamily="18" charset="0"/>
                <a:cs typeface="Times New Roman" panose="02020603050405020304" pitchFamily="18" charset="0"/>
              </a:rPr>
              <a:t> Gradient Boosting, is a powerful machine learning algorithm known for its efficiency, speed, and accuracy.</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belongs to the family of boosting algorithms, which are ensemble learning techniques that combine the predictions of multiple weak learners.</a:t>
            </a:r>
          </a:p>
          <a:p>
            <a:pPr>
              <a:buFont typeface="Wingdings" panose="05000000000000000000" pitchFamily="2" charset="2"/>
              <a:buChar char="v"/>
            </a:pPr>
            <a:endParaRPr lang="en-US" dirty="0"/>
          </a:p>
          <a:p>
            <a:endParaRPr lang="en-IN" dirty="0"/>
          </a:p>
        </p:txBody>
      </p:sp>
      <p:pic>
        <p:nvPicPr>
          <p:cNvPr id="1026" name="Picture 2">
            <a:extLst>
              <a:ext uri="{FF2B5EF4-FFF2-40B4-BE49-F238E27FC236}">
                <a16:creationId xmlns:a16="http://schemas.microsoft.com/office/drawing/2014/main" id="{E4539BF3-1134-45FB-954E-AAA310ED0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7129" y="385412"/>
            <a:ext cx="7118015" cy="5476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33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6A61-D509-892B-79E2-882E7CC67641}"/>
              </a:ext>
            </a:extLst>
          </p:cNvPr>
          <p:cNvSpPr>
            <a:spLocks noGrp="1"/>
          </p:cNvSpPr>
          <p:nvPr>
            <p:ph type="title"/>
          </p:nvPr>
        </p:nvSpPr>
        <p:spPr>
          <a:xfrm>
            <a:off x="1079499" y="521111"/>
            <a:ext cx="5301636" cy="471948"/>
          </a:xfrm>
        </p:spPr>
        <p:txBody>
          <a:bodyPr>
            <a:noAutofit/>
          </a:bodyPr>
          <a:lstStyle/>
          <a:p>
            <a:r>
              <a:rPr lang="en-US" sz="2400" dirty="0">
                <a:latin typeface="Times New Roman" panose="02020603050405020304" pitchFamily="18" charset="0"/>
                <a:cs typeface="Times New Roman" panose="02020603050405020304" pitchFamily="18" charset="0"/>
              </a:rPr>
              <a:t>TECHNICAL INDICATORS</a:t>
            </a:r>
          </a:p>
        </p:txBody>
      </p:sp>
      <p:sp>
        <p:nvSpPr>
          <p:cNvPr id="3" name="Content Placeholder 2">
            <a:extLst>
              <a:ext uri="{FF2B5EF4-FFF2-40B4-BE49-F238E27FC236}">
                <a16:creationId xmlns:a16="http://schemas.microsoft.com/office/drawing/2014/main" id="{EE9DB6B6-1D7C-9248-1030-E04574685507}"/>
              </a:ext>
            </a:extLst>
          </p:cNvPr>
          <p:cNvSpPr>
            <a:spLocks noGrp="1"/>
          </p:cNvSpPr>
          <p:nvPr>
            <p:ph idx="1"/>
          </p:nvPr>
        </p:nvSpPr>
        <p:spPr>
          <a:xfrm>
            <a:off x="1079500" y="1229032"/>
            <a:ext cx="10026650" cy="4539944"/>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Technical Indicators are statistical calculations based on historical price , volume , or sentiment data of a financial asset . Such as stocks , currencies or cryptocurrencies.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Those Indicators are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EMA (Exponential Moving Average)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MACD (Moving Average Convergence Divergence)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RSI (Relative Strength Index)</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MOM (Momentum)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PROC (Price Rate Of Change)</a:t>
            </a:r>
            <a:endParaRPr lang="en-US" sz="1800" kern="100" dirty="0">
              <a:effectLst/>
              <a:latin typeface="Calibri" panose="020F0502020204030204" pitchFamily="34" charset="0"/>
              <a:ea typeface="宋体" panose="02010600030101010101" pitchFamily="2" charset="-122"/>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873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81CC52-F6C5-4AC8-9B5B-2CA8207974F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132" y="552236"/>
            <a:ext cx="11157735" cy="4800600"/>
          </a:xfrm>
          <a:prstGeom prst="rect">
            <a:avLst/>
          </a:prstGeom>
          <a:noFill/>
          <a:ln>
            <a:noFill/>
          </a:ln>
        </p:spPr>
      </p:pic>
      <p:sp>
        <p:nvSpPr>
          <p:cNvPr id="7" name="TextBox 6">
            <a:extLst>
              <a:ext uri="{FF2B5EF4-FFF2-40B4-BE49-F238E27FC236}">
                <a16:creationId xmlns:a16="http://schemas.microsoft.com/office/drawing/2014/main" id="{8A08B9A4-FE8C-4EA0-9263-EDDB3AE49C90}"/>
              </a:ext>
            </a:extLst>
          </p:cNvPr>
          <p:cNvSpPr txBox="1"/>
          <p:nvPr/>
        </p:nvSpPr>
        <p:spPr>
          <a:xfrm>
            <a:off x="5589142" y="5681610"/>
            <a:ext cx="1691873" cy="369332"/>
          </a:xfrm>
          <a:prstGeom prst="rect">
            <a:avLst/>
          </a:prstGeom>
          <a:noFill/>
        </p:spPr>
        <p:txBody>
          <a:bodyPr wrap="none" rtlCol="0">
            <a:spAutoFit/>
          </a:bodyPr>
          <a:lstStyle/>
          <a:p>
            <a:r>
              <a:rPr lang="en-IN" dirty="0"/>
              <a:t>Class Diagram</a:t>
            </a:r>
          </a:p>
        </p:txBody>
      </p:sp>
    </p:spTree>
    <p:extLst>
      <p:ext uri="{BB962C8B-B14F-4D97-AF65-F5344CB8AC3E}">
        <p14:creationId xmlns:p14="http://schemas.microsoft.com/office/powerpoint/2010/main" val="1597712410"/>
      </p:ext>
    </p:extLst>
  </p:cSld>
  <p:clrMapOvr>
    <a:masterClrMapping/>
  </p:clrMapOvr>
</p:sld>
</file>

<file path=ppt/theme/theme1.xml><?xml version="1.0" encoding="utf-8"?>
<a:theme xmlns:a="http://schemas.openxmlformats.org/drawingml/2006/main" name="LeafVTI">
  <a:themeElements>
    <a:clrScheme name="AnalogousFromRegularSeed_2SEEDS">
      <a:dk1>
        <a:srgbClr val="000000"/>
      </a:dk1>
      <a:lt1>
        <a:srgbClr val="FFFFFF"/>
      </a:lt1>
      <a:dk2>
        <a:srgbClr val="31201C"/>
      </a:dk2>
      <a:lt2>
        <a:srgbClr val="F0F1F3"/>
      </a:lt2>
      <a:accent1>
        <a:srgbClr val="B58137"/>
      </a:accent1>
      <a:accent2>
        <a:srgbClr val="C75E49"/>
      </a:accent2>
      <a:accent3>
        <a:srgbClr val="A5A53C"/>
      </a:accent3>
      <a:accent4>
        <a:srgbClr val="37A1B5"/>
      </a:accent4>
      <a:accent5>
        <a:srgbClr val="497EC7"/>
      </a:accent5>
      <a:accent6>
        <a:srgbClr val="4344BA"/>
      </a:accent6>
      <a:hlink>
        <a:srgbClr val="3F74B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emplate>Gallery</Template>
  <TotalTime>1142</TotalTime>
  <Words>675</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 Light</vt:lpstr>
      <vt:lpstr>Calibri</vt:lpstr>
      <vt:lpstr>Rockwell Nova Light</vt:lpstr>
      <vt:lpstr>Times New Roman</vt:lpstr>
      <vt:lpstr>Wingdings</vt:lpstr>
      <vt:lpstr>LeafVTI</vt:lpstr>
      <vt:lpstr>Bitcoin Price Prediction</vt:lpstr>
      <vt:lpstr>Table of contents</vt:lpstr>
      <vt:lpstr>Abstract</vt:lpstr>
      <vt:lpstr>Existing System</vt:lpstr>
      <vt:lpstr>Proposed system</vt:lpstr>
      <vt:lpstr>Design</vt:lpstr>
      <vt:lpstr>PowerPoint Presentation</vt:lpstr>
      <vt:lpstr>TECHNICAL INDICATORS</vt:lpstr>
      <vt:lpstr>PowerPoint Presentation</vt:lpstr>
      <vt:lpstr>IMPLEMENTATION</vt:lpstr>
      <vt:lpstr>RESULT</vt:lpstr>
      <vt:lpstr>Comparison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Price Prediction</dc:title>
  <dc:creator>Eswar Tanneru</dc:creator>
  <cp:lastModifiedBy>komali gollu</cp:lastModifiedBy>
  <cp:revision>12</cp:revision>
  <dcterms:created xsi:type="dcterms:W3CDTF">2024-04-08T05:44:24Z</dcterms:created>
  <dcterms:modified xsi:type="dcterms:W3CDTF">2024-04-18T07:00:04Z</dcterms:modified>
</cp:coreProperties>
</file>