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Arimo Bold" charset="1" panose="020B0704020202020204"/>
      <p:regular r:id="rId25"/>
    </p:embeddedFont>
    <p:embeddedFont>
      <p:font typeface="Arimo" charset="1" panose="020B0604020202020204"/>
      <p:regular r:id="rId26"/>
    </p:embeddedFont>
    <p:embeddedFont>
      <p:font typeface="Canva Sans Bold" charset="1" panose="020B0803030501040103"/>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54368" y="2705199"/>
            <a:ext cx="5469649" cy="5469649"/>
          </a:xfrm>
          <a:custGeom>
            <a:avLst/>
            <a:gdLst/>
            <a:ahLst/>
            <a:cxnLst/>
            <a:rect r="r" b="b" t="t" l="l"/>
            <a:pathLst>
              <a:path h="5469649" w="5469649">
                <a:moveTo>
                  <a:pt x="0" y="0"/>
                </a:moveTo>
                <a:lnTo>
                  <a:pt x="5469649" y="0"/>
                </a:lnTo>
                <a:lnTo>
                  <a:pt x="5469649" y="5469649"/>
                </a:lnTo>
                <a:lnTo>
                  <a:pt x="0" y="5469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41750" y="1836202"/>
            <a:ext cx="9525" cy="1566544"/>
          </a:xfrm>
          <a:prstGeom prst="rect">
            <a:avLst/>
          </a:prstGeom>
        </p:spPr>
        <p:txBody>
          <a:bodyPr anchor="t" rtlCol="false" tIns="0" lIns="0" bIns="0" rIns="0">
            <a:spAutoFit/>
          </a:bodyPr>
          <a:lstStyle/>
          <a:p>
            <a:pPr algn="ctr">
              <a:lnSpc>
                <a:spcPts val="12880"/>
              </a:lnSpc>
            </a:pPr>
          </a:p>
        </p:txBody>
      </p:sp>
      <p:sp>
        <p:nvSpPr>
          <p:cNvPr name="TextBox 4" id="4"/>
          <p:cNvSpPr txBox="true"/>
          <p:nvPr/>
        </p:nvSpPr>
        <p:spPr>
          <a:xfrm rot="0">
            <a:off x="1028700" y="3534092"/>
            <a:ext cx="16230600" cy="3295015"/>
          </a:xfrm>
          <a:prstGeom prst="rect">
            <a:avLst/>
          </a:prstGeom>
        </p:spPr>
        <p:txBody>
          <a:bodyPr anchor="t" rtlCol="false" tIns="0" lIns="0" bIns="0" rIns="0">
            <a:spAutoFit/>
          </a:bodyPr>
          <a:lstStyle/>
          <a:p>
            <a:pPr algn="ctr">
              <a:lnSpc>
                <a:spcPts val="8480"/>
              </a:lnSpc>
              <a:spcBef>
                <a:spcPct val="0"/>
              </a:spcBef>
            </a:pPr>
            <a:r>
              <a:rPr lang="en-US" sz="8000">
                <a:solidFill>
                  <a:srgbClr val="000000"/>
                </a:solidFill>
                <a:latin typeface="Arimo Bold"/>
              </a:rPr>
              <a:t>Comparative Analysis of Machine Learning Classifiers for Fake News Detection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89331" y="-1496725"/>
            <a:ext cx="12490666" cy="13146493"/>
          </a:xfrm>
          <a:custGeom>
            <a:avLst/>
            <a:gdLst/>
            <a:ahLst/>
            <a:cxnLst/>
            <a:rect r="r" b="b" t="t" l="l"/>
            <a:pathLst>
              <a:path h="13146493" w="12490666">
                <a:moveTo>
                  <a:pt x="0" y="0"/>
                </a:moveTo>
                <a:lnTo>
                  <a:pt x="12490666" y="0"/>
                </a:lnTo>
                <a:lnTo>
                  <a:pt x="12490666" y="13146494"/>
                </a:lnTo>
                <a:lnTo>
                  <a:pt x="0" y="13146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53208" y="3703831"/>
            <a:ext cx="15381583" cy="4331970"/>
          </a:xfrm>
          <a:prstGeom prst="rect">
            <a:avLst/>
          </a:prstGeom>
        </p:spPr>
        <p:txBody>
          <a:bodyPr anchor="t" rtlCol="false" tIns="0" lIns="0" bIns="0" rIns="0">
            <a:spAutoFit/>
          </a:bodyPr>
          <a:lstStyle/>
          <a:p>
            <a:pPr algn="l">
              <a:lnSpc>
                <a:spcPts val="3779"/>
              </a:lnSpc>
            </a:pPr>
            <a:r>
              <a:rPr lang="en-US" sz="2699">
                <a:solidFill>
                  <a:srgbClr val="000000"/>
                </a:solidFill>
                <a:latin typeface="Arimo Bold"/>
              </a:rPr>
              <a:t>Logistic Regression</a:t>
            </a:r>
            <a:r>
              <a:rPr lang="en-US" sz="2699">
                <a:solidFill>
                  <a:srgbClr val="000000"/>
                </a:solidFill>
                <a:latin typeface="Arimo"/>
              </a:rPr>
              <a:t>: Logistic Regression works by fitting a sigmoid function to the input data, where the output represents the probability of the input belonging to a particular class. In our project, logistic regression learns the relationship between the TF-IDF features extracted from news articles and their corresponding labels (real or fake).</a:t>
            </a:r>
          </a:p>
          <a:p>
            <a:pPr algn="l">
              <a:lnSpc>
                <a:spcPts val="3779"/>
              </a:lnSpc>
            </a:pPr>
          </a:p>
          <a:p>
            <a:pPr algn="l">
              <a:lnSpc>
                <a:spcPts val="3779"/>
              </a:lnSpc>
            </a:pPr>
            <a:r>
              <a:rPr lang="en-US" sz="2699">
                <a:solidFill>
                  <a:srgbClr val="000000"/>
                </a:solidFill>
                <a:latin typeface="Arimo Bold"/>
              </a:rPr>
              <a:t>Decision Tree</a:t>
            </a:r>
            <a:r>
              <a:rPr lang="en-US" sz="2699">
                <a:solidFill>
                  <a:srgbClr val="000000"/>
                </a:solidFill>
                <a:latin typeface="Arimo"/>
              </a:rPr>
              <a:t>: Decision Tree splits the feature space based on feature values, aiming to maximize information gain or minimize impurity at each split. In our project, decision trees learn to partition the TF-IDF feature space to classify news articles as real or fake based on the presence or absence of certain keywords or patterns.</a:t>
            </a:r>
          </a:p>
        </p:txBody>
      </p:sp>
      <p:sp>
        <p:nvSpPr>
          <p:cNvPr name="TextBox 4" id="4"/>
          <p:cNvSpPr txBox="true"/>
          <p:nvPr/>
        </p:nvSpPr>
        <p:spPr>
          <a:xfrm rot="0">
            <a:off x="1386794" y="1067019"/>
            <a:ext cx="15514412" cy="1965326"/>
          </a:xfrm>
          <a:prstGeom prst="rect">
            <a:avLst/>
          </a:prstGeom>
        </p:spPr>
        <p:txBody>
          <a:bodyPr anchor="t" rtlCol="false" tIns="0" lIns="0" bIns="0" rIns="0">
            <a:spAutoFit/>
          </a:bodyPr>
          <a:lstStyle/>
          <a:p>
            <a:pPr algn="l">
              <a:lnSpc>
                <a:spcPts val="8000"/>
              </a:lnSpc>
            </a:pPr>
            <a:r>
              <a:rPr lang="en-US" sz="8000">
                <a:solidFill>
                  <a:srgbClr val="000000"/>
                </a:solidFill>
                <a:latin typeface="Arimo Bold"/>
              </a:rPr>
              <a:t>INTRODUCTION TO MACHINE LEARNING MODELS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7658" y="-506102"/>
            <a:ext cx="9829008" cy="4951102"/>
          </a:xfrm>
          <a:custGeom>
            <a:avLst/>
            <a:gdLst/>
            <a:ahLst/>
            <a:cxnLst/>
            <a:rect r="r" b="b" t="t" l="l"/>
            <a:pathLst>
              <a:path h="4951102" w="9829008">
                <a:moveTo>
                  <a:pt x="0" y="0"/>
                </a:moveTo>
                <a:lnTo>
                  <a:pt x="9829008" y="0"/>
                </a:lnTo>
                <a:lnTo>
                  <a:pt x="9829008" y="4951102"/>
                </a:lnTo>
                <a:lnTo>
                  <a:pt x="0" y="4951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3729" y="2444115"/>
            <a:ext cx="13200542" cy="5284470"/>
          </a:xfrm>
          <a:prstGeom prst="rect">
            <a:avLst/>
          </a:prstGeom>
        </p:spPr>
        <p:txBody>
          <a:bodyPr anchor="t" rtlCol="false" tIns="0" lIns="0" bIns="0" rIns="0">
            <a:spAutoFit/>
          </a:bodyPr>
          <a:lstStyle/>
          <a:p>
            <a:pPr algn="l">
              <a:lnSpc>
                <a:spcPts val="3779"/>
              </a:lnSpc>
            </a:pPr>
            <a:r>
              <a:rPr lang="en-US" sz="2700">
                <a:solidFill>
                  <a:srgbClr val="000000"/>
                </a:solidFill>
                <a:latin typeface="Arimo Bold"/>
              </a:rPr>
              <a:t>Gradient Boosting</a:t>
            </a:r>
            <a:r>
              <a:rPr lang="en-US" sz="2700">
                <a:solidFill>
                  <a:srgbClr val="000000"/>
                </a:solidFill>
                <a:latin typeface="Arimo"/>
              </a:rPr>
              <a:t>: Gradient Boosting sequentially builds an ensemble of weak learners (usually decision trees), each focusing on the errors made by its predecessors. In our project, gradient boosting iteratively improves upon the predictions of previous models by emphasizing misclassified instances, thus enhancing the overall predictive accuracy.</a:t>
            </a:r>
          </a:p>
          <a:p>
            <a:pPr algn="l">
              <a:lnSpc>
                <a:spcPts val="3779"/>
              </a:lnSpc>
            </a:pPr>
          </a:p>
          <a:p>
            <a:pPr algn="l">
              <a:lnSpc>
                <a:spcPts val="3779"/>
              </a:lnSpc>
            </a:pPr>
            <a:r>
              <a:rPr lang="en-US" sz="2700">
                <a:solidFill>
                  <a:srgbClr val="000000"/>
                </a:solidFill>
                <a:latin typeface="Arimo Bold"/>
              </a:rPr>
              <a:t>Random Forest</a:t>
            </a:r>
            <a:r>
              <a:rPr lang="en-US" sz="2700">
                <a:solidFill>
                  <a:srgbClr val="000000"/>
                </a:solidFill>
                <a:latin typeface="Arimo"/>
              </a:rPr>
              <a:t>: Random Forest constructs multiple decision trees during training and outputs the mode of the classes predicted by individual trees. In our project, random forest leverages the diversity of decision trees to mitigate overfitting and achieve robust classification performance on the TF-IDF feature representations of news articles.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336012"/>
            <a:ext cx="9526703" cy="10814368"/>
          </a:xfrm>
          <a:custGeom>
            <a:avLst/>
            <a:gdLst/>
            <a:ahLst/>
            <a:cxnLst/>
            <a:rect r="r" b="b" t="t" l="l"/>
            <a:pathLst>
              <a:path h="10814368" w="9526703">
                <a:moveTo>
                  <a:pt x="0" y="0"/>
                </a:moveTo>
                <a:lnTo>
                  <a:pt x="9526703" y="0"/>
                </a:lnTo>
                <a:lnTo>
                  <a:pt x="9526703" y="10814368"/>
                </a:lnTo>
                <a:lnTo>
                  <a:pt x="0" y="10814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77885" y="1039263"/>
            <a:ext cx="12132229" cy="1037590"/>
          </a:xfrm>
          <a:prstGeom prst="rect">
            <a:avLst/>
          </a:prstGeom>
        </p:spPr>
        <p:txBody>
          <a:bodyPr anchor="t" rtlCol="false" tIns="0" lIns="0" bIns="0" rIns="0">
            <a:spAutoFit/>
          </a:bodyPr>
          <a:lstStyle/>
          <a:p>
            <a:pPr algn="l">
              <a:lnSpc>
                <a:spcPts val="8480"/>
              </a:lnSpc>
            </a:pPr>
            <a:r>
              <a:rPr lang="en-US" sz="8000">
                <a:solidFill>
                  <a:srgbClr val="000000"/>
                </a:solidFill>
                <a:latin typeface="Arimo Bold"/>
              </a:rPr>
              <a:t>EVALUATION METRICS</a:t>
            </a:r>
          </a:p>
        </p:txBody>
      </p:sp>
      <p:sp>
        <p:nvSpPr>
          <p:cNvPr name="TextBox 4" id="4"/>
          <p:cNvSpPr txBox="true"/>
          <p:nvPr/>
        </p:nvSpPr>
        <p:spPr>
          <a:xfrm rot="0">
            <a:off x="794480" y="1801818"/>
            <a:ext cx="16699040" cy="2903220"/>
          </a:xfrm>
          <a:prstGeom prst="rect">
            <a:avLst/>
          </a:prstGeom>
        </p:spPr>
        <p:txBody>
          <a:bodyPr anchor="t" rtlCol="false" tIns="0" lIns="0" bIns="0" rIns="0">
            <a:spAutoFit/>
          </a:bodyPr>
          <a:lstStyle/>
          <a:p>
            <a:pPr algn="l">
              <a:lnSpc>
                <a:spcPts val="3779"/>
              </a:lnSpc>
            </a:pPr>
          </a:p>
          <a:p>
            <a:pPr algn="l">
              <a:lnSpc>
                <a:spcPts val="3779"/>
              </a:lnSpc>
            </a:pPr>
          </a:p>
          <a:p>
            <a:pPr algn="l">
              <a:lnSpc>
                <a:spcPts val="3779"/>
              </a:lnSpc>
            </a:pPr>
            <a:r>
              <a:rPr lang="en-US" sz="2700">
                <a:solidFill>
                  <a:srgbClr val="000000"/>
                </a:solidFill>
                <a:latin typeface="Arimo"/>
              </a:rPr>
              <a:t>In the pursuit of constructing an effective fake news detection system, the selection of appropriate evaluation metrics is paramount to gauge the performance and efficacy of our models. We employed a suite of evaluation metrics, including accuracy, precision, recall, and F1-score, each offering unique insights into the performance of our classification models.</a:t>
            </a:r>
          </a:p>
        </p:txBody>
      </p:sp>
      <p:sp>
        <p:nvSpPr>
          <p:cNvPr name="TextBox 5" id="5"/>
          <p:cNvSpPr txBox="true"/>
          <p:nvPr/>
        </p:nvSpPr>
        <p:spPr>
          <a:xfrm rot="0">
            <a:off x="794480" y="5342059"/>
            <a:ext cx="14657450" cy="3379471"/>
          </a:xfrm>
          <a:prstGeom prst="rect">
            <a:avLst/>
          </a:prstGeom>
        </p:spPr>
        <p:txBody>
          <a:bodyPr anchor="t" rtlCol="false" tIns="0" lIns="0" bIns="0" rIns="0">
            <a:spAutoFit/>
          </a:bodyPr>
          <a:lstStyle/>
          <a:p>
            <a:pPr algn="l">
              <a:lnSpc>
                <a:spcPts val="3779"/>
              </a:lnSpc>
            </a:pPr>
            <a:r>
              <a:rPr lang="en-US" sz="2699">
                <a:solidFill>
                  <a:srgbClr val="000000"/>
                </a:solidFill>
                <a:latin typeface="Canva Sans Bold"/>
              </a:rPr>
              <a:t>Importance of Choosing Appropriate Metrics for Your Project</a:t>
            </a:r>
          </a:p>
          <a:p>
            <a:pPr algn="l">
              <a:lnSpc>
                <a:spcPts val="3779"/>
              </a:lnSpc>
            </a:pPr>
          </a:p>
          <a:p>
            <a:pPr algn="l">
              <a:lnSpc>
                <a:spcPts val="3779"/>
              </a:lnSpc>
            </a:pPr>
            <a:r>
              <a:rPr lang="en-US" sz="2699">
                <a:solidFill>
                  <a:srgbClr val="000000"/>
                </a:solidFill>
                <a:latin typeface="Canva Sans"/>
              </a:rPr>
              <a:t>Selecting the appropriate evaluation metrics is critical to ensure that our model's performance aligns with the objectives and requirements of our fake news detection project. By considering the unique characteristics and challenges inherent in our dataset, we can prioritize evaluation metrics that offer meaningful insights into the specific aspects of model performance that are most relevant to our task.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078" y="-336012"/>
            <a:ext cx="18910736" cy="5409479"/>
          </a:xfrm>
          <a:custGeom>
            <a:avLst/>
            <a:gdLst/>
            <a:ahLst/>
            <a:cxnLst/>
            <a:rect r="r" b="b" t="t" l="l"/>
            <a:pathLst>
              <a:path h="5409479" w="18910736">
                <a:moveTo>
                  <a:pt x="0" y="0"/>
                </a:moveTo>
                <a:lnTo>
                  <a:pt x="18910736" y="0"/>
                </a:lnTo>
                <a:lnTo>
                  <a:pt x="18910736" y="5409479"/>
                </a:lnTo>
                <a:lnTo>
                  <a:pt x="0" y="5409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20565" y="1415924"/>
            <a:ext cx="13219450" cy="6713220"/>
          </a:xfrm>
          <a:prstGeom prst="rect">
            <a:avLst/>
          </a:prstGeom>
        </p:spPr>
        <p:txBody>
          <a:bodyPr anchor="t" rtlCol="false" tIns="0" lIns="0" bIns="0" rIns="0">
            <a:spAutoFit/>
          </a:bodyPr>
          <a:lstStyle/>
          <a:p>
            <a:pPr algn="l">
              <a:lnSpc>
                <a:spcPts val="3779"/>
              </a:lnSpc>
            </a:pPr>
            <a:r>
              <a:rPr lang="en-US" sz="2699">
                <a:solidFill>
                  <a:srgbClr val="000000"/>
                </a:solidFill>
                <a:latin typeface="Arimo Bold"/>
              </a:rPr>
              <a:t>Explanation of Evaluation Metrics:</a:t>
            </a:r>
          </a:p>
          <a:p>
            <a:pPr algn="l">
              <a:lnSpc>
                <a:spcPts val="3779"/>
              </a:lnSpc>
            </a:pPr>
          </a:p>
          <a:p>
            <a:pPr algn="l">
              <a:lnSpc>
                <a:spcPts val="3779"/>
              </a:lnSpc>
            </a:pPr>
            <a:r>
              <a:rPr lang="en-US" sz="2699">
                <a:solidFill>
                  <a:srgbClr val="000000"/>
                </a:solidFill>
                <a:latin typeface="Arimo Bold"/>
              </a:rPr>
              <a:t>Accuracy:</a:t>
            </a:r>
            <a:r>
              <a:rPr lang="en-US" sz="2699">
                <a:solidFill>
                  <a:srgbClr val="000000"/>
                </a:solidFill>
                <a:latin typeface="Arimo"/>
              </a:rPr>
              <a:t> Accuracy measures the overall correctness of our model's predictions, calculated as the ratio of correctly classified instances to the total number of instances in the dataset. While accuracy provides a general overview of model performance, it may not be sufficient when dealing with imbalanced datasets, where one class significantly outweighs the other.</a:t>
            </a:r>
          </a:p>
          <a:p>
            <a:pPr algn="l">
              <a:lnSpc>
                <a:spcPts val="3779"/>
              </a:lnSpc>
            </a:pPr>
          </a:p>
          <a:p>
            <a:pPr algn="l">
              <a:lnSpc>
                <a:spcPts val="3779"/>
              </a:lnSpc>
            </a:pPr>
            <a:r>
              <a:rPr lang="en-US" sz="2699">
                <a:solidFill>
                  <a:srgbClr val="000000"/>
                </a:solidFill>
                <a:latin typeface="Arimo Bold"/>
              </a:rPr>
              <a:t>Precision:</a:t>
            </a:r>
            <a:r>
              <a:rPr lang="en-US" sz="2699">
                <a:solidFill>
                  <a:srgbClr val="000000"/>
                </a:solidFill>
                <a:latin typeface="Arimo"/>
              </a:rPr>
              <a:t> Precision quantifies the proportion of true positive predictions among all positive predictions made by the model. It focuses on minimizing false positive predictions, making it particularly relevant in scenarios where misclassifying a negative instance as positive carries significant consequences.</a:t>
            </a:r>
          </a:p>
          <a:p>
            <a:pPr algn="l">
              <a:lnSpc>
                <a:spcPts val="377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442319"/>
            <a:ext cx="9420396" cy="11026976"/>
          </a:xfrm>
          <a:custGeom>
            <a:avLst/>
            <a:gdLst/>
            <a:ahLst/>
            <a:cxnLst/>
            <a:rect r="r" b="b" t="t" l="l"/>
            <a:pathLst>
              <a:path h="11026976" w="9420396">
                <a:moveTo>
                  <a:pt x="0" y="0"/>
                </a:moveTo>
                <a:lnTo>
                  <a:pt x="9420396" y="0"/>
                </a:lnTo>
                <a:lnTo>
                  <a:pt x="9420396" y="11026976"/>
                </a:lnTo>
                <a:lnTo>
                  <a:pt x="0" y="11026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32304" y="2073910"/>
            <a:ext cx="13002349" cy="6005830"/>
          </a:xfrm>
          <a:prstGeom prst="rect">
            <a:avLst/>
          </a:prstGeom>
        </p:spPr>
        <p:txBody>
          <a:bodyPr anchor="t" rtlCol="false" tIns="0" lIns="0" bIns="0" rIns="0">
            <a:spAutoFit/>
          </a:bodyPr>
          <a:lstStyle/>
          <a:p>
            <a:pPr algn="l">
              <a:lnSpc>
                <a:spcPts val="3919"/>
              </a:lnSpc>
            </a:pPr>
            <a:r>
              <a:rPr lang="en-US" sz="2799">
                <a:solidFill>
                  <a:srgbClr val="000000">
                    <a:alpha val="80000"/>
                  </a:srgbClr>
                </a:solidFill>
                <a:latin typeface="Arimo Bold"/>
              </a:rPr>
              <a:t>Recall:</a:t>
            </a:r>
            <a:r>
              <a:rPr lang="en-US" sz="2799">
                <a:solidFill>
                  <a:srgbClr val="000000">
                    <a:alpha val="80000"/>
                  </a:srgbClr>
                </a:solidFill>
                <a:latin typeface="Arimo"/>
              </a:rPr>
              <a:t> Recall, also known as sensitivity or true positive rate, measures the ability of our model to correctly identify positive instances from the entire pool of actual positive instances. It prioritizes minimizing false negatives, making it crucial in situations where missing a positive instance is highly undesirable.</a:t>
            </a:r>
          </a:p>
          <a:p>
            <a:pPr algn="l">
              <a:lnSpc>
                <a:spcPts val="3919"/>
              </a:lnSpc>
            </a:pPr>
          </a:p>
          <a:p>
            <a:pPr algn="l">
              <a:lnSpc>
                <a:spcPts val="3919"/>
              </a:lnSpc>
            </a:pPr>
            <a:r>
              <a:rPr lang="en-US" sz="2799">
                <a:solidFill>
                  <a:srgbClr val="000000">
                    <a:alpha val="80000"/>
                  </a:srgbClr>
                </a:solidFill>
                <a:latin typeface="Arimo Bold"/>
              </a:rPr>
              <a:t>F1-score</a:t>
            </a:r>
            <a:r>
              <a:rPr lang="en-US" sz="2799">
                <a:solidFill>
                  <a:srgbClr val="000000">
                    <a:alpha val="80000"/>
                  </a:srgbClr>
                </a:solidFill>
                <a:latin typeface="Arimo"/>
              </a:rPr>
              <a:t>: The F1-score represents the harmonic mean of precision and recall, providing a balanced assessment of a model's performance. It serves as a comprehensive metric, capturing both the precision and recall aspects of our model's predictions. The F1-score is particularly useful when seeking a balance between precision and recall in classification tasks.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336012"/>
            <a:ext cx="9526703" cy="10814368"/>
          </a:xfrm>
          <a:custGeom>
            <a:avLst/>
            <a:gdLst/>
            <a:ahLst/>
            <a:cxnLst/>
            <a:rect r="r" b="b" t="t" l="l"/>
            <a:pathLst>
              <a:path h="10814368" w="9526703">
                <a:moveTo>
                  <a:pt x="0" y="0"/>
                </a:moveTo>
                <a:lnTo>
                  <a:pt x="9526703" y="0"/>
                </a:lnTo>
                <a:lnTo>
                  <a:pt x="9526703" y="10814368"/>
                </a:lnTo>
                <a:lnTo>
                  <a:pt x="0" y="10814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94480" y="2552669"/>
            <a:ext cx="16699040" cy="3843168"/>
          </a:xfrm>
          <a:prstGeom prst="rect">
            <a:avLst/>
          </a:prstGeom>
        </p:spPr>
        <p:txBody>
          <a:bodyPr anchor="t" rtlCol="false" tIns="0" lIns="0" bIns="0" rIns="0">
            <a:spAutoFit/>
          </a:bodyPr>
          <a:lstStyle/>
          <a:p>
            <a:pPr algn="l">
              <a:lnSpc>
                <a:spcPts val="2378"/>
              </a:lnSpc>
            </a:pPr>
            <a:r>
              <a:rPr lang="en-US" sz="1700">
                <a:solidFill>
                  <a:srgbClr val="000000"/>
                </a:solidFill>
                <a:latin typeface="Arimo"/>
              </a:rPr>
              <a:t>SAO PAULO (Reuters) - Cesar Mata Pires, the owner and co-founder of Brazilian engineering conglomerate OAS SA, one of the largest companies involved in Brazil s corruption scandal, died on Tuesday. He was 68. Mata Pires died of a heart attack while taking a morning walk in an upscale district of S o Paulo, where OAS is based, a person with direct knowledge of the matter said. Efforts to contact his family were unsuccessful. OAS declined to comment. The son of a wealthy cattle rancher in the northeastern state of Bahia, Mata Pires links to politicians were central to the expansion of OAS, which became Brazil s No. 4 builder earlier this decade, people familiar with his career told Reuters last year. His big break came when he befriended Antonio Carlos Magalh es, a popular politician who was Bahia governor several times, and eventually married his daughter Tereza. Brazilians joked that OAS stood for Obras Arranjadas pelo Sogro - or Work Arranged by the Father-In-Law. After years of steady growth triggered by a flurry of massive government contracts, OAS was ensnared in Operation Car Wash which unearthed an illegal contracting ring between state firms and builders. The ensuing scandal helped topple former Brazilian President Dilma Rousseff last year. Trained as an engineer, Mata Pires founded OAS with two colleagues in 1976 to do sub-contracting work for larger rival Odebrecht SA - the biggest of the builders involved in the probe. Before the scandal, Forbes magazine estimated Mata Pires fortune at $1.6 billion. He dropped off the magazine s billionaire list in 2015, months after OAS sought bankruptcy protection after the Car Wash scandal. While Mata Pires was never accused of wrongdoing in the investigations, creditors demanded he and his family stay away from the builder s day-to-day operations, people directly involved in the negotiations told Reuters at the time. He is survived by his wife and his two sons.</a:t>
            </a:r>
          </a:p>
          <a:p>
            <a:pPr algn="l">
              <a:lnSpc>
                <a:spcPts val="2379"/>
              </a:lnSpc>
            </a:pPr>
          </a:p>
        </p:txBody>
      </p:sp>
      <p:sp>
        <p:nvSpPr>
          <p:cNvPr name="Freeform 4" id="4"/>
          <p:cNvSpPr/>
          <p:nvPr/>
        </p:nvSpPr>
        <p:spPr>
          <a:xfrm flipH="false" flipV="false" rot="0">
            <a:off x="794480" y="7320727"/>
            <a:ext cx="6391607" cy="2415262"/>
          </a:xfrm>
          <a:custGeom>
            <a:avLst/>
            <a:gdLst/>
            <a:ahLst/>
            <a:cxnLst/>
            <a:rect r="r" b="b" t="t" l="l"/>
            <a:pathLst>
              <a:path h="2415262" w="6391607">
                <a:moveTo>
                  <a:pt x="0" y="0"/>
                </a:moveTo>
                <a:lnTo>
                  <a:pt x="6391607" y="0"/>
                </a:lnTo>
                <a:lnTo>
                  <a:pt x="6391607" y="2415261"/>
                </a:lnTo>
                <a:lnTo>
                  <a:pt x="0" y="2415261"/>
                </a:lnTo>
                <a:lnTo>
                  <a:pt x="0" y="0"/>
                </a:lnTo>
                <a:close/>
              </a:path>
            </a:pathLst>
          </a:custGeom>
          <a:blipFill>
            <a:blip r:embed="rId4"/>
            <a:stretch>
              <a:fillRect l="0" t="0" r="0" b="0"/>
            </a:stretch>
          </a:blipFill>
        </p:spPr>
      </p:sp>
      <p:sp>
        <p:nvSpPr>
          <p:cNvPr name="TextBox 5" id="5"/>
          <p:cNvSpPr txBox="true"/>
          <p:nvPr/>
        </p:nvSpPr>
        <p:spPr>
          <a:xfrm rot="0">
            <a:off x="6925068" y="892903"/>
            <a:ext cx="4437865" cy="1142365"/>
          </a:xfrm>
          <a:prstGeom prst="rect">
            <a:avLst/>
          </a:prstGeom>
        </p:spPr>
        <p:txBody>
          <a:bodyPr anchor="t" rtlCol="false" tIns="0" lIns="0" bIns="0" rIns="0">
            <a:spAutoFit/>
          </a:bodyPr>
          <a:lstStyle/>
          <a:p>
            <a:pPr algn="l">
              <a:lnSpc>
                <a:spcPts val="8480"/>
              </a:lnSpc>
            </a:pPr>
            <a:r>
              <a:rPr lang="en-US" sz="8000">
                <a:solidFill>
                  <a:srgbClr val="000000"/>
                </a:solidFill>
                <a:latin typeface="Arimo Bold"/>
              </a:rPr>
              <a:t>OUTPUT</a:t>
            </a:r>
          </a:p>
        </p:txBody>
      </p:sp>
      <p:sp>
        <p:nvSpPr>
          <p:cNvPr name="TextBox 6" id="6"/>
          <p:cNvSpPr txBox="true"/>
          <p:nvPr/>
        </p:nvSpPr>
        <p:spPr>
          <a:xfrm rot="0">
            <a:off x="794480" y="1903166"/>
            <a:ext cx="1615204" cy="566420"/>
          </a:xfrm>
          <a:prstGeom prst="rect">
            <a:avLst/>
          </a:prstGeom>
        </p:spPr>
        <p:txBody>
          <a:bodyPr anchor="t" rtlCol="false" tIns="0" lIns="0" bIns="0" rIns="0">
            <a:spAutoFit/>
          </a:bodyPr>
          <a:lstStyle/>
          <a:p>
            <a:pPr algn="l">
              <a:lnSpc>
                <a:spcPts val="4239"/>
              </a:lnSpc>
            </a:pPr>
            <a:r>
              <a:rPr lang="en-US" sz="3999">
                <a:solidFill>
                  <a:srgbClr val="000000"/>
                </a:solidFill>
                <a:latin typeface="Arimo Bold"/>
              </a:rPr>
              <a:t>NEWS</a:t>
            </a:r>
          </a:p>
        </p:txBody>
      </p:sp>
      <p:sp>
        <p:nvSpPr>
          <p:cNvPr name="TextBox 7" id="7"/>
          <p:cNvSpPr txBox="true"/>
          <p:nvPr/>
        </p:nvSpPr>
        <p:spPr>
          <a:xfrm rot="0">
            <a:off x="794480" y="6433937"/>
            <a:ext cx="2158827" cy="566420"/>
          </a:xfrm>
          <a:prstGeom prst="rect">
            <a:avLst/>
          </a:prstGeom>
        </p:spPr>
        <p:txBody>
          <a:bodyPr anchor="t" rtlCol="false" tIns="0" lIns="0" bIns="0" rIns="0">
            <a:spAutoFit/>
          </a:bodyPr>
          <a:lstStyle/>
          <a:p>
            <a:pPr algn="l">
              <a:lnSpc>
                <a:spcPts val="4239"/>
              </a:lnSpc>
            </a:pPr>
            <a:r>
              <a:rPr lang="en-US" sz="3999">
                <a:solidFill>
                  <a:srgbClr val="000000"/>
                </a:solidFill>
                <a:latin typeface="Arimo Bold"/>
              </a:rPr>
              <a:t>RESULT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336012"/>
            <a:ext cx="9526703" cy="10814368"/>
          </a:xfrm>
          <a:custGeom>
            <a:avLst/>
            <a:gdLst/>
            <a:ahLst/>
            <a:cxnLst/>
            <a:rect r="r" b="b" t="t" l="l"/>
            <a:pathLst>
              <a:path h="10814368" w="9526703">
                <a:moveTo>
                  <a:pt x="0" y="0"/>
                </a:moveTo>
                <a:lnTo>
                  <a:pt x="9526703" y="0"/>
                </a:lnTo>
                <a:lnTo>
                  <a:pt x="9526703" y="10814368"/>
                </a:lnTo>
                <a:lnTo>
                  <a:pt x="0" y="10814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94480" y="2562194"/>
            <a:ext cx="16699040" cy="4886456"/>
          </a:xfrm>
          <a:prstGeom prst="rect">
            <a:avLst/>
          </a:prstGeom>
        </p:spPr>
        <p:txBody>
          <a:bodyPr anchor="t" rtlCol="false" tIns="0" lIns="0" bIns="0" rIns="0">
            <a:spAutoFit/>
          </a:bodyPr>
          <a:lstStyle/>
          <a:p>
            <a:pPr algn="l">
              <a:lnSpc>
                <a:spcPts val="2098"/>
              </a:lnSpc>
            </a:pPr>
            <a:r>
              <a:rPr lang="en-US" sz="1500">
                <a:solidFill>
                  <a:srgbClr val="000000"/>
                </a:solidFill>
                <a:latin typeface="Arimo"/>
              </a:rPr>
              <a:t>Vic Bishop Waking TimesOur reality is carefully constructed by powerful corporate, political and special interest sources in order to covertly sway public opinion. Blatant lies are often televised regarding terrorism, food, war, health, etc. They are fashioned to sway public opinion and condition viewers to accept what have become destructive societal norms.The practice of manipulating and controlling public opinion with distorted media messages has become so common that there is a whole industry formed around this. The entire role of this brainwashing industry is to figure out how to spin information to journalists, similar to the lobbying of government. It is never really clear just how much truth the journalists receive because the news industry has become complacent. The messages that it presents are shaped by corporate powers who often spend millions on advertising with the six conglomerates that own 90% of the media:General Electric (GE), News-Corp, Disney, Viacom, Time Warner, and CBS. Yet, these corporations function under many different brands, such as FOX, ABC, CNN, Comcast, Wall Street Journal, etc, giving people the perception of choice As Tavistock s researchers showed, it was important that the victims of mass brainwashing not be aware that their environment was being controlled; there should thus be a vast number of sources for information, whose messages could be varied slightly, so as to mask the sense of external control. ~ Specialist of mass brainwashing, L. WolfeNew Brainwashing Tactic Called AstroturfWith alternative media on the rise, the propaganda machine continues to expand. Below is a video of Sharyl Attkisson, investigative reporter with CBS, during which she explains how astroturf, or fake grassroots movements, are used to spin information not only to influence journalists but to sway public opinion. Astroturf is a perversion of grassroots. Astroturf is when political, corporate or other special interests disguise themselves and publish blogs, start facebook and twitter accounts, publish ads, letters to the editor, or simply post comments online, to try to fool you into thinking an independent or grassroots movement is speaking. ~ Sharyl Attkisson, Investigative ReporterHow do you separate fact from fiction? Sharyl Attkisson finishes her talk with some insights on how to identify signs of propaganda and astroturfing These methods are used to give people the impression that there is widespread support for an agenda, when, in reality, one may not exist. Astroturf tactics are also used to discredit or criticize those that disagree with certain agendas, using stereotypical names such as conspiracy theorist or quack. When in fact when someone dares to reveal the truth or questions the official story, it should spark a deeper curiosity and encourage further scrutiny of the information.This article (Journalist Reveals Tactics Brainwashing Industry Uses to Manipulate the Public) was originally created and published by Waking Times and is published here under a Creative Commons license with attribution to Vic Bishop and WakingTimes.com. It may be re-posted freely with proper attribution, author bio, and this copyright statement. READ MORE MSM PROPAGANDA NEWS AT: 21st Century Wire MSM Watch Files</a:t>
            </a:r>
          </a:p>
          <a:p>
            <a:pPr algn="l">
              <a:lnSpc>
                <a:spcPts val="2098"/>
              </a:lnSpc>
            </a:pPr>
          </a:p>
          <a:p>
            <a:pPr algn="l">
              <a:lnSpc>
                <a:spcPts val="2099"/>
              </a:lnSpc>
            </a:pPr>
          </a:p>
        </p:txBody>
      </p:sp>
      <p:sp>
        <p:nvSpPr>
          <p:cNvPr name="Freeform 4" id="4"/>
          <p:cNvSpPr/>
          <p:nvPr/>
        </p:nvSpPr>
        <p:spPr>
          <a:xfrm flipH="false" flipV="false" rot="0">
            <a:off x="1406071" y="7750909"/>
            <a:ext cx="4721273" cy="2336548"/>
          </a:xfrm>
          <a:custGeom>
            <a:avLst/>
            <a:gdLst/>
            <a:ahLst/>
            <a:cxnLst/>
            <a:rect r="r" b="b" t="t" l="l"/>
            <a:pathLst>
              <a:path h="2336548" w="4721273">
                <a:moveTo>
                  <a:pt x="0" y="0"/>
                </a:moveTo>
                <a:lnTo>
                  <a:pt x="4721273" y="0"/>
                </a:lnTo>
                <a:lnTo>
                  <a:pt x="4721273" y="2336549"/>
                </a:lnTo>
                <a:lnTo>
                  <a:pt x="0" y="2336549"/>
                </a:lnTo>
                <a:lnTo>
                  <a:pt x="0" y="0"/>
                </a:lnTo>
                <a:close/>
              </a:path>
            </a:pathLst>
          </a:custGeom>
          <a:blipFill>
            <a:blip r:embed="rId4"/>
            <a:stretch>
              <a:fillRect l="0" t="0" r="0" b="0"/>
            </a:stretch>
          </a:blipFill>
        </p:spPr>
      </p:sp>
      <p:sp>
        <p:nvSpPr>
          <p:cNvPr name="TextBox 5" id="5"/>
          <p:cNvSpPr txBox="true"/>
          <p:nvPr/>
        </p:nvSpPr>
        <p:spPr>
          <a:xfrm rot="0">
            <a:off x="6925068" y="892903"/>
            <a:ext cx="4437865" cy="1142365"/>
          </a:xfrm>
          <a:prstGeom prst="rect">
            <a:avLst/>
          </a:prstGeom>
        </p:spPr>
        <p:txBody>
          <a:bodyPr anchor="t" rtlCol="false" tIns="0" lIns="0" bIns="0" rIns="0">
            <a:spAutoFit/>
          </a:bodyPr>
          <a:lstStyle/>
          <a:p>
            <a:pPr algn="l">
              <a:lnSpc>
                <a:spcPts val="8480"/>
              </a:lnSpc>
            </a:pPr>
            <a:r>
              <a:rPr lang="en-US" sz="8000">
                <a:solidFill>
                  <a:srgbClr val="000000"/>
                </a:solidFill>
                <a:latin typeface="Arimo Bold"/>
              </a:rPr>
              <a:t>OUTPUT</a:t>
            </a:r>
          </a:p>
        </p:txBody>
      </p:sp>
      <p:sp>
        <p:nvSpPr>
          <p:cNvPr name="TextBox 6" id="6"/>
          <p:cNvSpPr txBox="true"/>
          <p:nvPr/>
        </p:nvSpPr>
        <p:spPr>
          <a:xfrm rot="0">
            <a:off x="794480" y="1903166"/>
            <a:ext cx="1615204" cy="566420"/>
          </a:xfrm>
          <a:prstGeom prst="rect">
            <a:avLst/>
          </a:prstGeom>
        </p:spPr>
        <p:txBody>
          <a:bodyPr anchor="t" rtlCol="false" tIns="0" lIns="0" bIns="0" rIns="0">
            <a:spAutoFit/>
          </a:bodyPr>
          <a:lstStyle/>
          <a:p>
            <a:pPr algn="l">
              <a:lnSpc>
                <a:spcPts val="4239"/>
              </a:lnSpc>
            </a:pPr>
            <a:r>
              <a:rPr lang="en-US" sz="3999">
                <a:solidFill>
                  <a:srgbClr val="000000"/>
                </a:solidFill>
                <a:latin typeface="Arimo Bold"/>
              </a:rPr>
              <a:t>NEWS</a:t>
            </a:r>
          </a:p>
        </p:txBody>
      </p:sp>
      <p:sp>
        <p:nvSpPr>
          <p:cNvPr name="TextBox 7" id="7"/>
          <p:cNvSpPr txBox="true"/>
          <p:nvPr/>
        </p:nvSpPr>
        <p:spPr>
          <a:xfrm rot="0">
            <a:off x="794480" y="7184490"/>
            <a:ext cx="2158827" cy="566420"/>
          </a:xfrm>
          <a:prstGeom prst="rect">
            <a:avLst/>
          </a:prstGeom>
        </p:spPr>
        <p:txBody>
          <a:bodyPr anchor="t" rtlCol="false" tIns="0" lIns="0" bIns="0" rIns="0">
            <a:spAutoFit/>
          </a:bodyPr>
          <a:lstStyle/>
          <a:p>
            <a:pPr algn="l">
              <a:lnSpc>
                <a:spcPts val="4239"/>
              </a:lnSpc>
            </a:pPr>
            <a:r>
              <a:rPr lang="en-US" sz="3999">
                <a:solidFill>
                  <a:srgbClr val="000000"/>
                </a:solidFill>
                <a:latin typeface="Arimo Bold"/>
              </a:rPr>
              <a:t>RESULT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7764" y="-254990"/>
            <a:ext cx="9511764" cy="10652319"/>
          </a:xfrm>
          <a:custGeom>
            <a:avLst/>
            <a:gdLst/>
            <a:ahLst/>
            <a:cxnLst/>
            <a:rect r="r" b="b" t="t" l="l"/>
            <a:pathLst>
              <a:path h="10652319" w="9511764">
                <a:moveTo>
                  <a:pt x="0" y="0"/>
                </a:moveTo>
                <a:lnTo>
                  <a:pt x="9511764" y="0"/>
                </a:lnTo>
                <a:lnTo>
                  <a:pt x="9511764" y="10652319"/>
                </a:lnTo>
                <a:lnTo>
                  <a:pt x="0" y="10652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4823" y="2113280"/>
            <a:ext cx="7266590" cy="5984240"/>
          </a:xfrm>
          <a:prstGeom prst="rect">
            <a:avLst/>
          </a:prstGeom>
        </p:spPr>
        <p:txBody>
          <a:bodyPr anchor="t" rtlCol="false" tIns="0" lIns="0" bIns="0" rIns="0">
            <a:spAutoFit/>
          </a:bodyPr>
          <a:lstStyle/>
          <a:p>
            <a:pPr algn="l">
              <a:lnSpc>
                <a:spcPts val="3639"/>
              </a:lnSpc>
            </a:pPr>
            <a:r>
              <a:rPr lang="en-US" sz="2799">
                <a:solidFill>
                  <a:srgbClr val="000000"/>
                </a:solidFill>
                <a:latin typeface="Arimo Bold"/>
              </a:rPr>
              <a:t>Results and Discussion</a:t>
            </a:r>
          </a:p>
          <a:p>
            <a:pPr algn="l">
              <a:lnSpc>
                <a:spcPts val="3639"/>
              </a:lnSpc>
            </a:pPr>
          </a:p>
          <a:p>
            <a:pPr algn="l">
              <a:lnSpc>
                <a:spcPts val="3639"/>
              </a:lnSpc>
            </a:pPr>
            <a:r>
              <a:rPr lang="en-US" sz="2799">
                <a:solidFill>
                  <a:srgbClr val="000000"/>
                </a:solidFill>
                <a:latin typeface="Arimo"/>
              </a:rPr>
              <a:t>In our pursuit of developing a robust fake news detection system, we conducted extensive experimentation and evaluation to assess the performance of various machine learning models. The results of our analysis provide valuable insights into the effectiveness of each model, the challenges encountered during the project, and the strategies employed to overcome them.</a:t>
            </a:r>
          </a:p>
        </p:txBody>
      </p:sp>
      <p:sp>
        <p:nvSpPr>
          <p:cNvPr name="TextBox 4" id="4"/>
          <p:cNvSpPr txBox="true"/>
          <p:nvPr/>
        </p:nvSpPr>
        <p:spPr>
          <a:xfrm rot="0">
            <a:off x="9858435" y="2092960"/>
            <a:ext cx="7400865" cy="5986781"/>
          </a:xfrm>
          <a:prstGeom prst="rect">
            <a:avLst/>
          </a:prstGeom>
        </p:spPr>
        <p:txBody>
          <a:bodyPr anchor="t" rtlCol="false" tIns="0" lIns="0" bIns="0" rIns="0">
            <a:spAutoFit/>
          </a:bodyPr>
          <a:lstStyle/>
          <a:p>
            <a:pPr algn="l">
              <a:lnSpc>
                <a:spcPts val="3919"/>
              </a:lnSpc>
            </a:pPr>
            <a:r>
              <a:rPr lang="en-US" sz="2799">
                <a:solidFill>
                  <a:srgbClr val="000000"/>
                </a:solidFill>
                <a:latin typeface="Canva Sans Bold"/>
              </a:rPr>
              <a:t>Comparison of Model Performance:</a:t>
            </a:r>
          </a:p>
          <a:p>
            <a:pPr algn="l">
              <a:lnSpc>
                <a:spcPts val="3919"/>
              </a:lnSpc>
            </a:pPr>
          </a:p>
          <a:p>
            <a:pPr algn="l">
              <a:lnSpc>
                <a:spcPts val="3919"/>
              </a:lnSpc>
            </a:pPr>
            <a:r>
              <a:rPr lang="en-US" sz="2799">
                <a:solidFill>
                  <a:srgbClr val="000000"/>
                </a:solidFill>
                <a:latin typeface="Canva Sans"/>
              </a:rPr>
              <a:t>Upon evaluating the performance of our machine learning models using metrics such as accuracy, precision, recall, and F1-score, we observed notable differences in their efficacy in distinguishing between real and fake news articles. While all models demonstrated varying degrees of success, some outperformed others in certain aspects of classification accuracy and predictive capability.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078" y="-336012"/>
            <a:ext cx="18910736" cy="5409479"/>
          </a:xfrm>
          <a:custGeom>
            <a:avLst/>
            <a:gdLst/>
            <a:ahLst/>
            <a:cxnLst/>
            <a:rect r="r" b="b" t="t" l="l"/>
            <a:pathLst>
              <a:path h="5409479" w="18910736">
                <a:moveTo>
                  <a:pt x="0" y="0"/>
                </a:moveTo>
                <a:lnTo>
                  <a:pt x="18910736" y="0"/>
                </a:lnTo>
                <a:lnTo>
                  <a:pt x="18910736" y="5409479"/>
                </a:lnTo>
                <a:lnTo>
                  <a:pt x="0" y="5409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34275" y="2048644"/>
            <a:ext cx="13219450" cy="5830571"/>
          </a:xfrm>
          <a:prstGeom prst="rect">
            <a:avLst/>
          </a:prstGeom>
        </p:spPr>
        <p:txBody>
          <a:bodyPr anchor="t" rtlCol="false" tIns="0" lIns="0" bIns="0" rIns="0">
            <a:spAutoFit/>
          </a:bodyPr>
          <a:lstStyle/>
          <a:p>
            <a:pPr algn="l">
              <a:lnSpc>
                <a:spcPts val="5458"/>
              </a:lnSpc>
            </a:pPr>
          </a:p>
          <a:p>
            <a:pPr algn="l">
              <a:lnSpc>
                <a:spcPts val="5458"/>
              </a:lnSpc>
            </a:pPr>
          </a:p>
          <a:p>
            <a:pPr algn="l">
              <a:lnSpc>
                <a:spcPts val="4898"/>
              </a:lnSpc>
            </a:pPr>
            <a:r>
              <a:rPr lang="en-US" sz="3499">
                <a:solidFill>
                  <a:srgbClr val="000000"/>
                </a:solidFill>
                <a:latin typeface="Arimo"/>
              </a:rPr>
              <a:t>In our endeavor to combat the proliferation of fake news and uphold the integrity of information dissemination, we embarked on a comprehensive project aimed at developing an effective fake news detection system. As we conclude this journey, let's recap our project objectives, summarize key findings, and outline future directions for improvement and expansion.</a:t>
            </a:r>
          </a:p>
        </p:txBody>
      </p:sp>
      <p:sp>
        <p:nvSpPr>
          <p:cNvPr name="TextBox 4" id="4"/>
          <p:cNvSpPr txBox="true"/>
          <p:nvPr/>
        </p:nvSpPr>
        <p:spPr>
          <a:xfrm rot="0">
            <a:off x="5085467" y="1839411"/>
            <a:ext cx="8089645" cy="1037590"/>
          </a:xfrm>
          <a:prstGeom prst="rect">
            <a:avLst/>
          </a:prstGeom>
        </p:spPr>
        <p:txBody>
          <a:bodyPr anchor="t" rtlCol="false" tIns="0" lIns="0" bIns="0" rIns="0">
            <a:spAutoFit/>
          </a:bodyPr>
          <a:lstStyle/>
          <a:p>
            <a:pPr algn="l">
              <a:lnSpc>
                <a:spcPts val="8480"/>
              </a:lnSpc>
            </a:pPr>
            <a:r>
              <a:rPr lang="en-US" sz="8000" spc="552">
                <a:solidFill>
                  <a:srgbClr val="000000"/>
                </a:solidFill>
                <a:latin typeface="Arimo Bold"/>
              </a:rPr>
              <a:t>CONCLUSION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54368" y="2705199"/>
            <a:ext cx="5469649" cy="5469649"/>
          </a:xfrm>
          <a:custGeom>
            <a:avLst/>
            <a:gdLst/>
            <a:ahLst/>
            <a:cxnLst/>
            <a:rect r="r" b="b" t="t" l="l"/>
            <a:pathLst>
              <a:path h="5469649" w="5469649">
                <a:moveTo>
                  <a:pt x="0" y="0"/>
                </a:moveTo>
                <a:lnTo>
                  <a:pt x="5469649" y="0"/>
                </a:lnTo>
                <a:lnTo>
                  <a:pt x="5469649" y="5469649"/>
                </a:lnTo>
                <a:lnTo>
                  <a:pt x="0" y="5469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11427" y="4881041"/>
            <a:ext cx="14865275" cy="1556115"/>
          </a:xfrm>
          <a:prstGeom prst="rect">
            <a:avLst/>
          </a:prstGeom>
        </p:spPr>
        <p:txBody>
          <a:bodyPr anchor="t" rtlCol="false" tIns="0" lIns="0" bIns="0" rIns="0">
            <a:spAutoFit/>
          </a:bodyPr>
          <a:lstStyle/>
          <a:p>
            <a:pPr algn="ctr">
              <a:lnSpc>
                <a:spcPts val="13123"/>
              </a:lnSpc>
            </a:pPr>
            <a:r>
              <a:rPr lang="en-US" sz="13124">
                <a:solidFill>
                  <a:srgbClr val="000000"/>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351" y="-421057"/>
            <a:ext cx="9335351" cy="10984454"/>
          </a:xfrm>
          <a:custGeom>
            <a:avLst/>
            <a:gdLst/>
            <a:ahLst/>
            <a:cxnLst/>
            <a:rect r="r" b="b" t="t" l="l"/>
            <a:pathLst>
              <a:path h="10984454" w="9335351">
                <a:moveTo>
                  <a:pt x="0" y="0"/>
                </a:moveTo>
                <a:lnTo>
                  <a:pt x="9335351" y="0"/>
                </a:lnTo>
                <a:lnTo>
                  <a:pt x="9335351" y="10984454"/>
                </a:lnTo>
                <a:lnTo>
                  <a:pt x="0" y="10984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58182" y="3774831"/>
            <a:ext cx="12784708" cy="3649586"/>
          </a:xfrm>
          <a:prstGeom prst="rect">
            <a:avLst/>
          </a:prstGeom>
        </p:spPr>
        <p:txBody>
          <a:bodyPr anchor="t" rtlCol="false" tIns="0" lIns="0" bIns="0" rIns="0">
            <a:spAutoFit/>
          </a:bodyPr>
          <a:lstStyle/>
          <a:p>
            <a:pPr algn="l">
              <a:lnSpc>
                <a:spcPts val="9938"/>
              </a:lnSpc>
            </a:pPr>
            <a:r>
              <a:rPr lang="en-US" sz="4417">
                <a:solidFill>
                  <a:srgbClr val="000000"/>
                </a:solidFill>
                <a:latin typeface="Arimo Bold"/>
              </a:rPr>
              <a:t>Tarun Vaka                                   AP21110011363</a:t>
            </a:r>
          </a:p>
          <a:p>
            <a:pPr algn="l">
              <a:lnSpc>
                <a:spcPts val="9938"/>
              </a:lnSpc>
            </a:pPr>
            <a:r>
              <a:rPr lang="en-US" sz="4417">
                <a:solidFill>
                  <a:srgbClr val="000000"/>
                </a:solidFill>
                <a:latin typeface="Arimo Bold"/>
              </a:rPr>
              <a:t>Jayasree Meda                             AP21110011375</a:t>
            </a:r>
          </a:p>
          <a:p>
            <a:pPr algn="l">
              <a:lnSpc>
                <a:spcPts val="9938"/>
              </a:lnSpc>
            </a:pPr>
            <a:r>
              <a:rPr lang="en-US" sz="4417">
                <a:solidFill>
                  <a:srgbClr val="000000"/>
                </a:solidFill>
                <a:latin typeface="Arimo Bold"/>
              </a:rPr>
              <a:t>Divya Sree Kovvuru                     AP21110011418</a:t>
            </a:r>
          </a:p>
        </p:txBody>
      </p:sp>
      <p:sp>
        <p:nvSpPr>
          <p:cNvPr name="TextBox 4" id="4"/>
          <p:cNvSpPr txBox="true"/>
          <p:nvPr/>
        </p:nvSpPr>
        <p:spPr>
          <a:xfrm rot="0">
            <a:off x="5855071" y="1104900"/>
            <a:ext cx="7790557" cy="1142365"/>
          </a:xfrm>
          <a:prstGeom prst="rect">
            <a:avLst/>
          </a:prstGeom>
        </p:spPr>
        <p:txBody>
          <a:bodyPr anchor="t" rtlCol="false" tIns="0" lIns="0" bIns="0" rIns="0">
            <a:spAutoFit/>
          </a:bodyPr>
          <a:lstStyle/>
          <a:p>
            <a:pPr algn="ctr">
              <a:lnSpc>
                <a:spcPts val="8480"/>
              </a:lnSpc>
              <a:spcBef>
                <a:spcPct val="0"/>
              </a:spcBef>
            </a:pPr>
            <a:r>
              <a:rPr lang="en-US" sz="8000">
                <a:solidFill>
                  <a:srgbClr val="000000"/>
                </a:solidFill>
                <a:latin typeface="Arimo Bold"/>
              </a:rPr>
              <a:t>Group Members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357274"/>
            <a:ext cx="9377874" cy="10856886"/>
          </a:xfrm>
          <a:custGeom>
            <a:avLst/>
            <a:gdLst/>
            <a:ahLst/>
            <a:cxnLst/>
            <a:rect r="r" b="b" t="t" l="l"/>
            <a:pathLst>
              <a:path h="10856886" w="9377874">
                <a:moveTo>
                  <a:pt x="0" y="0"/>
                </a:moveTo>
                <a:lnTo>
                  <a:pt x="9377874" y="0"/>
                </a:lnTo>
                <a:lnTo>
                  <a:pt x="9377874" y="10856886"/>
                </a:lnTo>
                <a:lnTo>
                  <a:pt x="0" y="10856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15294" y="1402320"/>
            <a:ext cx="8257411" cy="1142365"/>
          </a:xfrm>
          <a:prstGeom prst="rect">
            <a:avLst/>
          </a:prstGeom>
        </p:spPr>
        <p:txBody>
          <a:bodyPr anchor="t" rtlCol="false" tIns="0" lIns="0" bIns="0" rIns="0">
            <a:spAutoFit/>
          </a:bodyPr>
          <a:lstStyle/>
          <a:p>
            <a:pPr algn="l">
              <a:lnSpc>
                <a:spcPts val="8480"/>
              </a:lnSpc>
            </a:pPr>
            <a:r>
              <a:rPr lang="en-US" sz="8000">
                <a:solidFill>
                  <a:srgbClr val="000000"/>
                </a:solidFill>
                <a:latin typeface="Arimo Bold"/>
              </a:rPr>
              <a:t>INTRODUCTION</a:t>
            </a:r>
          </a:p>
        </p:txBody>
      </p:sp>
      <p:sp>
        <p:nvSpPr>
          <p:cNvPr name="TextBox 4" id="4"/>
          <p:cNvSpPr txBox="true"/>
          <p:nvPr/>
        </p:nvSpPr>
        <p:spPr>
          <a:xfrm rot="0">
            <a:off x="1978846" y="2891060"/>
            <a:ext cx="14330308" cy="5572760"/>
          </a:xfrm>
          <a:prstGeom prst="rect">
            <a:avLst/>
          </a:prstGeom>
        </p:spPr>
        <p:txBody>
          <a:bodyPr anchor="t" rtlCol="false" tIns="0" lIns="0" bIns="0" rIns="0">
            <a:spAutoFit/>
          </a:bodyPr>
          <a:lstStyle/>
          <a:p>
            <a:pPr algn="l">
              <a:lnSpc>
                <a:spcPts val="3779"/>
              </a:lnSpc>
            </a:pPr>
            <a:r>
              <a:rPr lang="en-US" sz="2699" spc="43">
                <a:solidFill>
                  <a:srgbClr val="000000"/>
                </a:solidFill>
                <a:latin typeface="Arimo"/>
              </a:rPr>
              <a:t>In an era inundated with information, the dissemination of accurate news has become more crucial than ever. However, amidst the vast sea of information available online, the prevalence of misinformation, commonly known as "fake news," poses a significant challenge to society. The propagation of false information not only undermines the integrity of credible news sources but also has the potential to sway public opinion, influence decision-making, and even incite social unrest.</a:t>
            </a:r>
          </a:p>
          <a:p>
            <a:pPr algn="l">
              <a:lnSpc>
                <a:spcPts val="3498"/>
              </a:lnSpc>
            </a:pPr>
          </a:p>
          <a:p>
            <a:pPr algn="l">
              <a:lnSpc>
                <a:spcPts val="3499"/>
              </a:lnSpc>
            </a:pPr>
            <a:r>
              <a:rPr lang="en-US" sz="2499" spc="38">
                <a:solidFill>
                  <a:srgbClr val="000000"/>
                </a:solidFill>
                <a:latin typeface="Arimo"/>
              </a:rPr>
              <a:t>To combat the proliferation of fake news and uphold the sanctity of factual reporting, the development of effective detection mechanisms has become imperative. Leveraging the power of machine learning. our project endeavors to contribute to this critical endeavor by devising a robust fake news detection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351" y="-421057"/>
            <a:ext cx="9335351" cy="10984454"/>
          </a:xfrm>
          <a:custGeom>
            <a:avLst/>
            <a:gdLst/>
            <a:ahLst/>
            <a:cxnLst/>
            <a:rect r="r" b="b" t="t" l="l"/>
            <a:pathLst>
              <a:path h="10984454" w="9335351">
                <a:moveTo>
                  <a:pt x="0" y="0"/>
                </a:moveTo>
                <a:lnTo>
                  <a:pt x="9335351" y="0"/>
                </a:lnTo>
                <a:lnTo>
                  <a:pt x="9335351" y="10984454"/>
                </a:lnTo>
                <a:lnTo>
                  <a:pt x="0" y="10984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40662" y="2920365"/>
            <a:ext cx="12006675" cy="4331970"/>
          </a:xfrm>
          <a:prstGeom prst="rect">
            <a:avLst/>
          </a:prstGeom>
        </p:spPr>
        <p:txBody>
          <a:bodyPr anchor="t" rtlCol="false" tIns="0" lIns="0" bIns="0" rIns="0">
            <a:spAutoFit/>
          </a:bodyPr>
          <a:lstStyle/>
          <a:p>
            <a:pPr algn="l">
              <a:lnSpc>
                <a:spcPts val="3779"/>
              </a:lnSpc>
            </a:pPr>
            <a:r>
              <a:rPr lang="en-US" sz="2699">
                <a:solidFill>
                  <a:srgbClr val="000000"/>
                </a:solidFill>
                <a:latin typeface="Arimo"/>
              </a:rPr>
              <a:t>At the heart of our approach lies the utilization of TF-IDF (Term Frequency-Inverse Document Frequency) vectorization, a fundamental technique in NLP that enables the transformation of textual data into numerical representations while accounting for the importance of individual terms in a document corpus. By converting textual information into a structured format amenable to machine learning algorithms, TF-IDF serves as a cornerstone in our quest to equip our models with the requisite intelligence to discern truth from falsehood.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291767"/>
            <a:ext cx="9254329" cy="10725872"/>
          </a:xfrm>
          <a:custGeom>
            <a:avLst/>
            <a:gdLst/>
            <a:ahLst/>
            <a:cxnLst/>
            <a:rect r="r" b="b" t="t" l="l"/>
            <a:pathLst>
              <a:path h="10725872" w="9254329">
                <a:moveTo>
                  <a:pt x="0" y="0"/>
                </a:moveTo>
                <a:lnTo>
                  <a:pt x="9254329" y="0"/>
                </a:lnTo>
                <a:lnTo>
                  <a:pt x="9254329" y="10725872"/>
                </a:lnTo>
                <a:lnTo>
                  <a:pt x="0" y="107258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46701" y="3185196"/>
            <a:ext cx="15394598" cy="5510530"/>
          </a:xfrm>
          <a:prstGeom prst="rect">
            <a:avLst/>
          </a:prstGeom>
        </p:spPr>
        <p:txBody>
          <a:bodyPr anchor="t" rtlCol="false" tIns="0" lIns="0" bIns="0" rIns="0">
            <a:spAutoFit/>
          </a:bodyPr>
          <a:lstStyle/>
          <a:p>
            <a:pPr algn="l">
              <a:lnSpc>
                <a:spcPts val="3919"/>
              </a:lnSpc>
            </a:pPr>
            <a:r>
              <a:rPr lang="en-US" sz="2799">
                <a:solidFill>
                  <a:srgbClr val="000000"/>
                </a:solidFill>
                <a:latin typeface="Arimo"/>
              </a:rPr>
              <a:t>For our fake news detection project, we utilized two primary datasets: one comprising authentic news articles and another containing fabricated or misleading news content. These datasets, stored in CSV format, provided a diverse collection of textual data for training and evaluating our machine learning models.</a:t>
            </a:r>
          </a:p>
          <a:p>
            <a:pPr algn="l">
              <a:lnSpc>
                <a:spcPts val="3919"/>
              </a:lnSpc>
            </a:pPr>
          </a:p>
          <a:p>
            <a:pPr algn="l">
              <a:lnSpc>
                <a:spcPts val="3919"/>
              </a:lnSpc>
            </a:pPr>
            <a:r>
              <a:rPr lang="en-US" sz="2799">
                <a:solidFill>
                  <a:srgbClr val="000000"/>
                </a:solidFill>
                <a:latin typeface="Arimo"/>
              </a:rPr>
              <a:t>The first dataset, labeled as "true.csv," consisted of news articles that were verified to be true and accurately reported events. Each entry in this dataset contained four key attributes: title, text, subject, and date. The title and text fields contained the headline and content of the news article, respectively, while the subject field categorized the news article into a specific topic. The date field indicated the publication date of the news article.</a:t>
            </a:r>
          </a:p>
        </p:txBody>
      </p:sp>
      <p:sp>
        <p:nvSpPr>
          <p:cNvPr name="TextBox 4" id="4"/>
          <p:cNvSpPr txBox="true"/>
          <p:nvPr/>
        </p:nvSpPr>
        <p:spPr>
          <a:xfrm rot="0">
            <a:off x="3892272" y="1238547"/>
            <a:ext cx="10503455" cy="1549407"/>
          </a:xfrm>
          <a:prstGeom prst="rect">
            <a:avLst/>
          </a:prstGeom>
        </p:spPr>
        <p:txBody>
          <a:bodyPr anchor="t" rtlCol="false" tIns="0" lIns="0" bIns="0" rIns="0">
            <a:spAutoFit/>
          </a:bodyPr>
          <a:lstStyle/>
          <a:p>
            <a:pPr algn="ctr">
              <a:lnSpc>
                <a:spcPts val="11199"/>
              </a:lnSpc>
            </a:pPr>
            <a:r>
              <a:rPr lang="en-US" sz="7998">
                <a:solidFill>
                  <a:srgbClr val="000000"/>
                </a:solidFill>
                <a:latin typeface="Arimo Bold"/>
              </a:rPr>
              <a:t>Dataset Description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3874" y="-421057"/>
            <a:ext cx="9377874" cy="10984454"/>
          </a:xfrm>
          <a:custGeom>
            <a:avLst/>
            <a:gdLst/>
            <a:ahLst/>
            <a:cxnLst/>
            <a:rect r="r" b="b" t="t" l="l"/>
            <a:pathLst>
              <a:path h="10984454" w="9377874">
                <a:moveTo>
                  <a:pt x="0" y="0"/>
                </a:moveTo>
                <a:lnTo>
                  <a:pt x="9377874" y="0"/>
                </a:lnTo>
                <a:lnTo>
                  <a:pt x="9377874" y="10984454"/>
                </a:lnTo>
                <a:lnTo>
                  <a:pt x="0" y="10984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59508" y="1967865"/>
            <a:ext cx="13894132" cy="6236970"/>
          </a:xfrm>
          <a:prstGeom prst="rect">
            <a:avLst/>
          </a:prstGeom>
        </p:spPr>
        <p:txBody>
          <a:bodyPr anchor="t" rtlCol="false" tIns="0" lIns="0" bIns="0" rIns="0">
            <a:spAutoFit/>
          </a:bodyPr>
          <a:lstStyle/>
          <a:p>
            <a:pPr algn="l">
              <a:lnSpc>
                <a:spcPts val="3779"/>
              </a:lnSpc>
            </a:pPr>
            <a:r>
              <a:rPr lang="en-US" sz="2699">
                <a:solidFill>
                  <a:srgbClr val="000000"/>
                </a:solidFill>
                <a:latin typeface="Arimo"/>
              </a:rPr>
              <a:t>Conversely, the second dataset, labeled as "fake.csv," comprised news articles that were deliberately fabricated or misleading. Similar to the "true.csv" dataset, each entry in this dataset also contained the same four attributes: title, text, subject, and date. However, the content of these articles was intentionally deceptive, designed to misinform or manipulate readers.</a:t>
            </a:r>
          </a:p>
          <a:p>
            <a:pPr algn="l">
              <a:lnSpc>
                <a:spcPts val="3779"/>
              </a:lnSpc>
            </a:pPr>
          </a:p>
          <a:p>
            <a:pPr algn="l">
              <a:lnSpc>
                <a:spcPts val="3779"/>
              </a:lnSpc>
            </a:pPr>
            <a:r>
              <a:rPr lang="en-US" sz="2699">
                <a:solidFill>
                  <a:srgbClr val="000000"/>
                </a:solidFill>
                <a:latin typeface="Arimo"/>
              </a:rPr>
              <a:t>In total, our combined dataset consisted of a substantial number of entries, providing a diverse range of both authentic and fake news articles for analysis. Before proceeding with model training, we performed preprocessing steps such as cleaning and normalization to ensure the consistency and quality of the textual data. These preprocessing steps included removing irrelevant characters, converting text to lowercase, and tokenization to break down text into individual words or tokens.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26300" y="-506103"/>
            <a:ext cx="11274313" cy="11154544"/>
          </a:xfrm>
          <a:custGeom>
            <a:avLst/>
            <a:gdLst/>
            <a:ahLst/>
            <a:cxnLst/>
            <a:rect r="r" b="b" t="t" l="l"/>
            <a:pathLst>
              <a:path h="11154544" w="11274313">
                <a:moveTo>
                  <a:pt x="0" y="0"/>
                </a:moveTo>
                <a:lnTo>
                  <a:pt x="11274313" y="0"/>
                </a:lnTo>
                <a:lnTo>
                  <a:pt x="11274313" y="11154544"/>
                </a:lnTo>
                <a:lnTo>
                  <a:pt x="0" y="1115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32230" y="1357670"/>
            <a:ext cx="12483929" cy="1147445"/>
          </a:xfrm>
          <a:prstGeom prst="rect">
            <a:avLst/>
          </a:prstGeom>
        </p:spPr>
        <p:txBody>
          <a:bodyPr anchor="t" rtlCol="false" tIns="0" lIns="0" bIns="0" rIns="0">
            <a:spAutoFit/>
          </a:bodyPr>
          <a:lstStyle/>
          <a:p>
            <a:pPr algn="l">
              <a:lnSpc>
                <a:spcPts val="9040"/>
              </a:lnSpc>
            </a:pPr>
            <a:r>
              <a:rPr lang="en-US" sz="8000">
                <a:solidFill>
                  <a:srgbClr val="000000"/>
                </a:solidFill>
                <a:latin typeface="Arimo Bold"/>
              </a:rPr>
              <a:t>FEATURE ENGINEERING</a:t>
            </a:r>
          </a:p>
        </p:txBody>
      </p:sp>
      <p:sp>
        <p:nvSpPr>
          <p:cNvPr name="TextBox 4" id="4"/>
          <p:cNvSpPr txBox="true"/>
          <p:nvPr/>
        </p:nvSpPr>
        <p:spPr>
          <a:xfrm rot="0">
            <a:off x="2632308" y="2205990"/>
            <a:ext cx="14952059" cy="5760720"/>
          </a:xfrm>
          <a:prstGeom prst="rect">
            <a:avLst/>
          </a:prstGeom>
        </p:spPr>
        <p:txBody>
          <a:bodyPr anchor="t" rtlCol="false" tIns="0" lIns="0" bIns="0" rIns="0">
            <a:spAutoFit/>
          </a:bodyPr>
          <a:lstStyle/>
          <a:p>
            <a:pPr algn="l">
              <a:lnSpc>
                <a:spcPts val="3779"/>
              </a:lnSpc>
            </a:pPr>
          </a:p>
          <a:p>
            <a:pPr algn="l">
              <a:lnSpc>
                <a:spcPts val="3779"/>
              </a:lnSpc>
            </a:pPr>
          </a:p>
          <a:p>
            <a:pPr algn="l">
              <a:lnSpc>
                <a:spcPts val="3779"/>
              </a:lnSpc>
            </a:pPr>
            <a:r>
              <a:rPr lang="en-US" sz="2700">
                <a:solidFill>
                  <a:srgbClr val="000000"/>
                </a:solidFill>
                <a:latin typeface="Arimo"/>
              </a:rPr>
              <a:t>In natural language processing (NLP) tasks like fake news detection, feature engineering plays a pivotal role in extracting meaningful information from raw textual data. One of the fundamental techniques employed in NLP is TF-IDF (Term Frequency-Inverse Document Frequency) vectorization.</a:t>
            </a:r>
          </a:p>
          <a:p>
            <a:pPr algn="l">
              <a:lnSpc>
                <a:spcPts val="3779"/>
              </a:lnSpc>
            </a:pPr>
          </a:p>
          <a:p>
            <a:pPr algn="l">
              <a:lnSpc>
                <a:spcPts val="3779"/>
              </a:lnSpc>
            </a:pPr>
          </a:p>
          <a:p>
            <a:pPr algn="l">
              <a:lnSpc>
                <a:spcPts val="3779"/>
              </a:lnSpc>
            </a:pPr>
            <a:r>
              <a:rPr lang="en-US" sz="2700">
                <a:solidFill>
                  <a:srgbClr val="000000"/>
                </a:solidFill>
                <a:latin typeface="Arimo Bold"/>
              </a:rPr>
              <a:t>Explanation of TF-IDF Vectorization:</a:t>
            </a:r>
          </a:p>
          <a:p>
            <a:pPr algn="l">
              <a:lnSpc>
                <a:spcPts val="3779"/>
              </a:lnSpc>
            </a:pPr>
            <a:r>
              <a:rPr lang="en-US" sz="2700">
                <a:solidFill>
                  <a:srgbClr val="000000"/>
                </a:solidFill>
                <a:latin typeface="Arimo"/>
              </a:rPr>
              <a:t>TF-IDF is a numerical representation technique that converts text documents into a matrix of numerical values, capturing the importance of individual words within a document corpus. TF-IDF consists of two main components: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351" y="-314751"/>
            <a:ext cx="10224351" cy="10771841"/>
          </a:xfrm>
          <a:custGeom>
            <a:avLst/>
            <a:gdLst/>
            <a:ahLst/>
            <a:cxnLst/>
            <a:rect r="r" b="b" t="t" l="l"/>
            <a:pathLst>
              <a:path h="10771841" w="10224351">
                <a:moveTo>
                  <a:pt x="0" y="0"/>
                </a:moveTo>
                <a:lnTo>
                  <a:pt x="10224351" y="0"/>
                </a:lnTo>
                <a:lnTo>
                  <a:pt x="10224351" y="10771841"/>
                </a:lnTo>
                <a:lnTo>
                  <a:pt x="0" y="10771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71606" y="2682240"/>
            <a:ext cx="13722788" cy="5284470"/>
          </a:xfrm>
          <a:prstGeom prst="rect">
            <a:avLst/>
          </a:prstGeom>
        </p:spPr>
        <p:txBody>
          <a:bodyPr anchor="t" rtlCol="false" tIns="0" lIns="0" bIns="0" rIns="0">
            <a:spAutoFit/>
          </a:bodyPr>
          <a:lstStyle/>
          <a:p>
            <a:pPr algn="l">
              <a:lnSpc>
                <a:spcPts val="3779"/>
              </a:lnSpc>
            </a:pPr>
            <a:r>
              <a:rPr lang="en-US" sz="2700">
                <a:solidFill>
                  <a:srgbClr val="000000"/>
                </a:solidFill>
                <a:latin typeface="Arimo Bold"/>
              </a:rPr>
              <a:t>Term Frequency (TF)</a:t>
            </a:r>
            <a:r>
              <a:rPr lang="en-US" sz="2700">
                <a:solidFill>
                  <a:srgbClr val="000000"/>
                </a:solidFill>
                <a:latin typeface="Arimo"/>
              </a:rPr>
              <a:t>: This component measures the frequency of a term (word) within a document. It reflects how often a particular word appears in a document relative to the total number of words in that document. Words with higher frequencies are often deemed more important in representing the content of the document.</a:t>
            </a:r>
          </a:p>
          <a:p>
            <a:pPr algn="l">
              <a:lnSpc>
                <a:spcPts val="3779"/>
              </a:lnSpc>
            </a:pPr>
          </a:p>
          <a:p>
            <a:pPr algn="l">
              <a:lnSpc>
                <a:spcPts val="3779"/>
              </a:lnSpc>
            </a:pPr>
            <a:r>
              <a:rPr lang="en-US" sz="2700">
                <a:solidFill>
                  <a:srgbClr val="000000"/>
                </a:solidFill>
                <a:latin typeface="Arimo Bold"/>
              </a:rPr>
              <a:t>Inverse Document Frequency (IDF):</a:t>
            </a:r>
            <a:r>
              <a:rPr lang="en-US" sz="2700">
                <a:solidFill>
                  <a:srgbClr val="000000"/>
                </a:solidFill>
                <a:latin typeface="Arimo"/>
              </a:rPr>
              <a:t> This component evaluates the rarity of a term across all documents in the corpus. It assigns higher weights to terms that are rare across the entire corpus but occur frequently within specific documents. Rare terms are considered more informative as they can potentially differentiate between documents.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9509" y="4998839"/>
            <a:ext cx="18727018" cy="5500774"/>
          </a:xfrm>
          <a:custGeom>
            <a:avLst/>
            <a:gdLst/>
            <a:ahLst/>
            <a:cxnLst/>
            <a:rect r="r" b="b" t="t" l="l"/>
            <a:pathLst>
              <a:path h="5500774" w="18727018">
                <a:moveTo>
                  <a:pt x="0" y="0"/>
                </a:moveTo>
                <a:lnTo>
                  <a:pt x="18727018" y="0"/>
                </a:lnTo>
                <a:lnTo>
                  <a:pt x="18727018" y="5500774"/>
                </a:lnTo>
                <a:lnTo>
                  <a:pt x="0" y="55007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00819" y="1611513"/>
            <a:ext cx="10286362" cy="1037590"/>
          </a:xfrm>
          <a:prstGeom prst="rect">
            <a:avLst/>
          </a:prstGeom>
        </p:spPr>
        <p:txBody>
          <a:bodyPr anchor="t" rtlCol="false" tIns="0" lIns="0" bIns="0" rIns="0">
            <a:spAutoFit/>
          </a:bodyPr>
          <a:lstStyle/>
          <a:p>
            <a:pPr algn="l">
              <a:lnSpc>
                <a:spcPts val="8480"/>
              </a:lnSpc>
            </a:pPr>
            <a:r>
              <a:rPr lang="en-US" sz="8000" spc="552">
                <a:solidFill>
                  <a:srgbClr val="000000"/>
                </a:solidFill>
                <a:latin typeface="Arimo Bold"/>
              </a:rPr>
              <a:t>MODEL BUILDING</a:t>
            </a:r>
          </a:p>
        </p:txBody>
      </p:sp>
      <p:sp>
        <p:nvSpPr>
          <p:cNvPr name="TextBox 4" id="4"/>
          <p:cNvSpPr txBox="true"/>
          <p:nvPr/>
        </p:nvSpPr>
        <p:spPr>
          <a:xfrm rot="0">
            <a:off x="1562030" y="3123010"/>
            <a:ext cx="15163939" cy="4238626"/>
          </a:xfrm>
          <a:prstGeom prst="rect">
            <a:avLst/>
          </a:prstGeom>
        </p:spPr>
        <p:txBody>
          <a:bodyPr anchor="t" rtlCol="false" tIns="0" lIns="0" bIns="0" rIns="0">
            <a:spAutoFit/>
          </a:bodyPr>
          <a:lstStyle/>
          <a:p>
            <a:pPr algn="l">
              <a:lnSpc>
                <a:spcPts val="4198"/>
              </a:lnSpc>
            </a:pPr>
            <a:r>
              <a:rPr lang="en-US" sz="2999">
                <a:solidFill>
                  <a:srgbClr val="000000"/>
                </a:solidFill>
                <a:latin typeface="Arimo"/>
              </a:rPr>
              <a:t>In our quest to construct a robust fake news detection system, we embarked on a thorough exploration of various machine learning models revered for their prowess in classification tasks. The repertoire of models we selected encompassed a diverse array of algorithms, each offering unique strengths and capabilities. Our ensemble comprised Logistic Regression, Decision Tree, Gradient Boosting, and Random Forest, chosen strategically to leverage their distinct advantages in discerning patterns and making predictions within complex datasets.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DAGEiS3PQBg</dc:identifier>
  <dcterms:modified xsi:type="dcterms:W3CDTF">2011-08-01T06:04:30Z</dcterms:modified>
  <cp:revision>1</cp:revision>
  <dc:title>Creative and Minimal Portfolio Presentation (1).pptx</dc:title>
</cp:coreProperties>
</file>