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22" r:id="rId6"/>
    <p:sldId id="314" r:id="rId7"/>
    <p:sldId id="318" r:id="rId8"/>
    <p:sldId id="319" r:id="rId9"/>
    <p:sldId id="320" r:id="rId10"/>
    <p:sldId id="321" r:id="rId11"/>
    <p:sldId id="310" r:id="rId12"/>
    <p:sldId id="312" r:id="rId13"/>
    <p:sldId id="311" r:id="rId14"/>
    <p:sldId id="315" r:id="rId15"/>
    <p:sldId id="316" r:id="rId16"/>
    <p:sldId id="31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4/27/2023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4/27/2023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4/27/2023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4/27/2023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4/27/2023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4/27/2023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4/27/2023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hyperlink" Target="https://pan.webis.de/semeval23/pan23-web/clickbait-challenge.html#dat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towardsdatascience.com/question-answering-with-pretrained-transformers-using-pytorch-c3e7a44b401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182880" y="639097"/>
            <a:ext cx="7373805" cy="3050308"/>
          </a:xfrm>
        </p:spPr>
        <p:txBody>
          <a:bodyPr>
            <a:normAutofit/>
          </a:bodyPr>
          <a:lstStyle/>
          <a:p>
            <a:r>
              <a:rPr lang="en-US" sz="4800" dirty="0"/>
              <a:t>Presentation-Group 11</a:t>
            </a:r>
            <a:br>
              <a:rPr lang="en-US" sz="4800" dirty="0"/>
            </a:br>
            <a:br>
              <a:rPr lang="en-US" sz="4800" dirty="0"/>
            </a:br>
            <a:r>
              <a:rPr lang="en-US" sz="4800" dirty="0"/>
              <a:t>		Project-T1</a:t>
            </a:r>
            <a:br>
              <a:rPr lang="en-US" sz="4800" dirty="0"/>
            </a:br>
            <a:r>
              <a:rPr lang="en-US" sz="4800" dirty="0"/>
              <a:t>	</a:t>
            </a:r>
            <a:r>
              <a:rPr lang="en-US" sz="3200" dirty="0"/>
              <a:t>      Clickbait spoiler</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759866"/>
          </a:xfrm>
        </p:spPr>
        <p:txBody>
          <a:bodyPr>
            <a:normAutofit fontScale="85000" lnSpcReduction="20000"/>
          </a:bodyPr>
          <a:lstStyle/>
          <a:p>
            <a:r>
              <a:rPr lang="en-US" sz="2400" dirty="0" err="1">
                <a:solidFill>
                  <a:schemeClr val="tx1">
                    <a:lumMod val="85000"/>
                    <a:lumOff val="15000"/>
                  </a:schemeClr>
                </a:solidFill>
              </a:rPr>
              <a:t>Vetsa</a:t>
            </a:r>
            <a:r>
              <a:rPr lang="en-US" sz="2400" dirty="0">
                <a:solidFill>
                  <a:schemeClr val="tx1">
                    <a:lumMod val="85000"/>
                    <a:lumOff val="15000"/>
                  </a:schemeClr>
                </a:solidFill>
              </a:rPr>
              <a:t> </a:t>
            </a:r>
            <a:r>
              <a:rPr lang="en-US" sz="2400" dirty="0" err="1">
                <a:solidFill>
                  <a:schemeClr val="tx1">
                    <a:lumMod val="85000"/>
                    <a:lumOff val="15000"/>
                  </a:schemeClr>
                </a:solidFill>
              </a:rPr>
              <a:t>tarun</a:t>
            </a:r>
            <a:r>
              <a:rPr lang="en-US" sz="2400" dirty="0">
                <a:solidFill>
                  <a:schemeClr val="tx1">
                    <a:lumMod val="85000"/>
                    <a:lumOff val="15000"/>
                  </a:schemeClr>
                </a:solidFill>
              </a:rPr>
              <a:t> - 12041720</a:t>
            </a:r>
          </a:p>
          <a:p>
            <a:r>
              <a:rPr lang="en-US" sz="2400" dirty="0" err="1">
                <a:solidFill>
                  <a:schemeClr val="tx1">
                    <a:lumMod val="85000"/>
                    <a:lumOff val="15000"/>
                  </a:schemeClr>
                </a:solidFill>
              </a:rPr>
              <a:t>BSv</a:t>
            </a:r>
            <a:r>
              <a:rPr lang="en-US" sz="2400" dirty="0">
                <a:solidFill>
                  <a:schemeClr val="tx1">
                    <a:lumMod val="85000"/>
                    <a:lumOff val="15000"/>
                  </a:schemeClr>
                </a:solidFill>
              </a:rPr>
              <a:t> Kiran - 12040440</a:t>
            </a:r>
          </a:p>
          <a:p>
            <a:r>
              <a:rPr lang="en-US" dirty="0">
                <a:solidFill>
                  <a:schemeClr val="tx1">
                    <a:lumMod val="85000"/>
                    <a:lumOff val="15000"/>
                  </a:schemeClr>
                </a:solidFill>
              </a:rPr>
              <a:t>GM </a:t>
            </a:r>
            <a:r>
              <a:rPr lang="en-US" dirty="0" err="1">
                <a:solidFill>
                  <a:schemeClr val="tx1">
                    <a:lumMod val="85000"/>
                    <a:lumOff val="15000"/>
                  </a:schemeClr>
                </a:solidFill>
              </a:rPr>
              <a:t>imdadulla</a:t>
            </a:r>
            <a:r>
              <a:rPr lang="en-US" dirty="0">
                <a:solidFill>
                  <a:schemeClr val="tx1">
                    <a:lumMod val="85000"/>
                    <a:lumOff val="15000"/>
                  </a:schemeClr>
                </a:solidFill>
              </a:rPr>
              <a:t> khan – 12040530</a:t>
            </a:r>
          </a:p>
          <a:p>
            <a:r>
              <a:rPr lang="en-US" dirty="0">
                <a:solidFill>
                  <a:schemeClr val="tx1">
                    <a:lumMod val="85000"/>
                    <a:lumOff val="15000"/>
                  </a:schemeClr>
                </a:solidFill>
              </a:rPr>
              <a:t>NBS Bharath KUMAR REDDY - 12040940</a:t>
            </a:r>
          </a:p>
          <a:p>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7ED03-C55A-64B8-41C5-2B55AF9BF7E1}"/>
              </a:ext>
            </a:extLst>
          </p:cNvPr>
          <p:cNvSpPr>
            <a:spLocks noGrp="1"/>
          </p:cNvSpPr>
          <p:nvPr>
            <p:ph type="title"/>
          </p:nvPr>
        </p:nvSpPr>
        <p:spPr/>
        <p:txBody>
          <a:bodyPr/>
          <a:lstStyle/>
          <a:p>
            <a:r>
              <a:rPr lang="en-IN" dirty="0"/>
              <a:t>Task2 – Finding Spoiler </a:t>
            </a:r>
          </a:p>
        </p:txBody>
      </p:sp>
      <p:sp>
        <p:nvSpPr>
          <p:cNvPr id="3" name="Content Placeholder 2">
            <a:extLst>
              <a:ext uri="{FF2B5EF4-FFF2-40B4-BE49-F238E27FC236}">
                <a16:creationId xmlns:a16="http://schemas.microsoft.com/office/drawing/2014/main" id="{C09A7F14-FFC9-FC68-D609-463C507906A6}"/>
              </a:ext>
            </a:extLst>
          </p:cNvPr>
          <p:cNvSpPr>
            <a:spLocks noGrp="1"/>
          </p:cNvSpPr>
          <p:nvPr>
            <p:ph idx="1"/>
          </p:nvPr>
        </p:nvSpPr>
        <p:spPr/>
        <p:txBody>
          <a:bodyPr/>
          <a:lstStyle/>
          <a:p>
            <a:pPr marL="0" indent="0" eaLnBrk="0" fontAlgn="base" hangingPunct="0">
              <a:lnSpc>
                <a:spcPct val="100000"/>
              </a:lnSpc>
              <a:spcBef>
                <a:spcPct val="0"/>
              </a:spcBef>
              <a:spcAft>
                <a:spcPct val="0"/>
              </a:spcAft>
              <a:buClrTx/>
              <a:buSzTx/>
              <a:buNone/>
            </a:pPr>
            <a:r>
              <a:rPr kumimoji="0" lang="en-US" altLang="en-US" sz="1800" b="1" i="0" u="none" strike="noStrike" cap="none" normalizeH="0" baseline="0" dirty="0">
                <a:ln>
                  <a:noFill/>
                </a:ln>
                <a:solidFill>
                  <a:srgbClr val="222222"/>
                </a:solidFill>
                <a:effectLst/>
                <a:latin typeface="Product Sans"/>
              </a:rPr>
              <a:t>  </a:t>
            </a:r>
            <a:r>
              <a:rPr kumimoji="0" lang="en-US" altLang="en-US" sz="2200" b="1" i="0" u="none" strike="noStrike" cap="none" normalizeH="0" baseline="0" dirty="0">
                <a:ln>
                  <a:noFill/>
                </a:ln>
                <a:solidFill>
                  <a:srgbClr val="222222"/>
                </a:solidFill>
                <a:effectLst/>
                <a:latin typeface="Product Sans"/>
              </a:rPr>
              <a:t>Problem Statement :</a:t>
            </a:r>
            <a:r>
              <a:rPr kumimoji="0" lang="en-US" altLang="en-US" sz="1800" b="1" i="0" u="none" strike="noStrike" cap="none" normalizeH="0" baseline="0" dirty="0">
                <a:ln>
                  <a:noFill/>
                </a:ln>
                <a:solidFill>
                  <a:srgbClr val="222222"/>
                </a:solidFill>
                <a:effectLst/>
                <a:latin typeface="Product Sans"/>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rgbClr val="222222"/>
              </a:solidFill>
              <a:effectLst/>
              <a:latin typeface="Product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22222"/>
                </a:solidFill>
                <a:effectLst/>
                <a:latin typeface="Product Sans"/>
              </a:rPr>
              <a:t>Task 2 on Spoiler Generation: </a:t>
            </a:r>
            <a:r>
              <a:rPr kumimoji="0" lang="en-US" altLang="en-US" sz="2000" b="0" i="0" u="none" strike="noStrike" cap="none" normalizeH="0" baseline="0" dirty="0">
                <a:ln>
                  <a:noFill/>
                </a:ln>
                <a:solidFill>
                  <a:srgbClr val="0645AD"/>
                </a:solidFill>
                <a:effectLst/>
                <a:latin typeface="Product Sans"/>
                <a:hlinkClick r:id="rId2"/>
              </a:rPr>
              <a:t>The input</a:t>
            </a:r>
            <a:r>
              <a:rPr kumimoji="0" lang="en-US" altLang="en-US" sz="2000" b="0" i="0" u="none" strike="noStrike" cap="none" normalizeH="0" baseline="0" dirty="0">
                <a:ln>
                  <a:noFill/>
                </a:ln>
                <a:solidFill>
                  <a:srgbClr val="222222"/>
                </a:solidFill>
                <a:effectLst/>
                <a:latin typeface="Product Sans"/>
              </a:rPr>
              <a:t> is the clickbait post and the</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rgbClr val="222222"/>
                </a:solidFill>
                <a:latin typeface="Product Sans"/>
              </a:rPr>
              <a:t>   </a:t>
            </a:r>
            <a:r>
              <a:rPr kumimoji="0" lang="en-US" altLang="en-US" sz="2000" b="0" i="0" u="none" strike="noStrike" cap="none" normalizeH="0" baseline="0" dirty="0">
                <a:ln>
                  <a:noFill/>
                </a:ln>
                <a:solidFill>
                  <a:srgbClr val="222222"/>
                </a:solidFill>
                <a:effectLst/>
                <a:latin typeface="Product Sans"/>
              </a:rPr>
              <a:t>linked document (and, optional, the spoiler type if your approach uses this field).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22222"/>
                </a:solidFill>
                <a:effectLst/>
                <a:latin typeface="Product Sans"/>
              </a:rPr>
              <a:t>The task is to generate the spoiler for the clickbait post.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22222"/>
                </a:solidFill>
                <a:effectLst/>
                <a:latin typeface="Product Sans"/>
              </a:rPr>
              <a:t> For each input, an output like </a:t>
            </a:r>
            <a:r>
              <a:rPr kumimoji="0" lang="en-US" altLang="en-US" sz="2000" b="0" i="0" u="none" strike="noStrike" cap="none" normalizeH="0" baseline="0" dirty="0">
                <a:ln>
                  <a:noFill/>
                </a:ln>
                <a:solidFill>
                  <a:srgbClr val="454545"/>
                </a:solidFill>
                <a:effectLst/>
                <a:latin typeface="Consolas" panose="020B0609020204030204" pitchFamily="49" charset="0"/>
              </a:rPr>
              <a:t>{"</a:t>
            </a:r>
            <a:r>
              <a:rPr kumimoji="0" lang="en-US" altLang="en-US" sz="2000" b="0" i="0" u="none" strike="noStrike" cap="none" normalizeH="0" baseline="0" dirty="0" err="1">
                <a:ln>
                  <a:noFill/>
                </a:ln>
                <a:solidFill>
                  <a:srgbClr val="454545"/>
                </a:solidFill>
                <a:effectLst/>
                <a:latin typeface="Consolas" panose="020B0609020204030204" pitchFamily="49" charset="0"/>
              </a:rPr>
              <a:t>uuid</a:t>
            </a:r>
            <a:r>
              <a:rPr kumimoji="0" lang="en-US" altLang="en-US" sz="2000" b="0" i="0" u="none" strike="noStrike" cap="none" normalizeH="0" baseline="0" dirty="0">
                <a:ln>
                  <a:noFill/>
                </a:ln>
                <a:solidFill>
                  <a:srgbClr val="454545"/>
                </a:solidFill>
                <a:effectLst/>
                <a:latin typeface="Consolas" panose="020B0609020204030204" pitchFamily="49" charset="0"/>
              </a:rPr>
              <a:t>": "&lt;UUID&gt;", "spoiler": "&lt;SPOILER&gt;"}</a:t>
            </a:r>
            <a:r>
              <a:rPr kumimoji="0" lang="en-US" altLang="en-US" sz="2000" b="0" i="0" u="none" strike="noStrike" cap="none" normalizeH="0" baseline="0" dirty="0">
                <a:ln>
                  <a:noFill/>
                </a:ln>
                <a:solidFill>
                  <a:srgbClr val="222222"/>
                </a:solidFill>
                <a:effectLst/>
                <a:latin typeface="Product Sans"/>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rgbClr val="222222"/>
                </a:solidFill>
                <a:effectLst/>
                <a:latin typeface="Product Sans"/>
              </a:rPr>
              <a:t>   has to be generated where </a:t>
            </a:r>
            <a:r>
              <a:rPr kumimoji="0" lang="en-US" altLang="en-US" sz="2000" b="0" i="0" u="none" strike="noStrike" cap="none" normalizeH="0" baseline="0" dirty="0">
                <a:ln>
                  <a:noFill/>
                </a:ln>
                <a:solidFill>
                  <a:srgbClr val="454545"/>
                </a:solidFill>
                <a:effectLst/>
                <a:latin typeface="Consolas" panose="020B0609020204030204" pitchFamily="49" charset="0"/>
              </a:rPr>
              <a:t>&lt;SPOILER&gt;</a:t>
            </a:r>
            <a:r>
              <a:rPr kumimoji="0" lang="en-US" altLang="en-US" sz="2000" b="0" i="0" u="none" strike="noStrike" cap="none" normalizeH="0" baseline="0" dirty="0">
                <a:ln>
                  <a:noFill/>
                </a:ln>
                <a:solidFill>
                  <a:srgbClr val="222222"/>
                </a:solidFill>
                <a:effectLst/>
                <a:latin typeface="Product Sans"/>
              </a:rPr>
              <a:t> is the spoiler for the clickbait post.</a:t>
            </a:r>
          </a:p>
          <a:p>
            <a:endParaRPr lang="en-IN" dirty="0"/>
          </a:p>
        </p:txBody>
      </p:sp>
    </p:spTree>
    <p:extLst>
      <p:ext uri="{BB962C8B-B14F-4D97-AF65-F5344CB8AC3E}">
        <p14:creationId xmlns:p14="http://schemas.microsoft.com/office/powerpoint/2010/main" val="791590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FE40-0AEB-3AE7-A6B6-32F43A603B51}"/>
              </a:ext>
            </a:extLst>
          </p:cNvPr>
          <p:cNvSpPr>
            <a:spLocks noGrp="1"/>
          </p:cNvSpPr>
          <p:nvPr>
            <p:ph type="title"/>
          </p:nvPr>
        </p:nvSpPr>
        <p:spPr/>
        <p:txBody>
          <a:bodyPr/>
          <a:lstStyle/>
          <a:p>
            <a:r>
              <a:rPr lang="en-US" sz="4800" dirty="0"/>
              <a:t>Overview of the Task-2</a:t>
            </a:r>
            <a:endParaRPr lang="en-IN" dirty="0"/>
          </a:p>
        </p:txBody>
      </p:sp>
      <p:sp>
        <p:nvSpPr>
          <p:cNvPr id="3" name="Content Placeholder 2">
            <a:extLst>
              <a:ext uri="{FF2B5EF4-FFF2-40B4-BE49-F238E27FC236}">
                <a16:creationId xmlns:a16="http://schemas.microsoft.com/office/drawing/2014/main" id="{1E43FDF3-2E04-053B-BF78-F1CDFA2938CD}"/>
              </a:ext>
            </a:extLst>
          </p:cNvPr>
          <p:cNvSpPr>
            <a:spLocks noGrp="1"/>
          </p:cNvSpPr>
          <p:nvPr>
            <p:ph idx="1"/>
          </p:nvPr>
        </p:nvSpPr>
        <p:spPr/>
        <p:txBody>
          <a:bodyPr>
            <a:normAutofit fontScale="92500" lnSpcReduction="10000"/>
          </a:bodyPr>
          <a:lstStyle/>
          <a:p>
            <a:pPr rtl="0" fontAlgn="base">
              <a:spcBef>
                <a:spcPts val="120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The data present in </a:t>
            </a:r>
            <a:r>
              <a:rPr lang="en-US" sz="2000" b="0" i="0" u="none" strike="noStrike" dirty="0" err="1">
                <a:solidFill>
                  <a:srgbClr val="000000"/>
                </a:solidFill>
                <a:effectLst/>
                <a:latin typeface="Arial" panose="020B0604020202020204" pitchFamily="34" charset="0"/>
              </a:rPr>
              <a:t>train.jsonl</a:t>
            </a:r>
            <a:r>
              <a:rPr lang="en-US" sz="2000" b="0" i="0" u="none" strike="noStrike" dirty="0">
                <a:solidFill>
                  <a:srgbClr val="000000"/>
                </a:solidFill>
                <a:effectLst/>
                <a:latin typeface="Arial" panose="020B0604020202020204" pitchFamily="34" charset="0"/>
              </a:rPr>
              <a:t> and </a:t>
            </a:r>
            <a:r>
              <a:rPr lang="en-US" sz="2000" b="0" i="0" u="none" strike="noStrike" dirty="0" err="1">
                <a:solidFill>
                  <a:srgbClr val="000000"/>
                </a:solidFill>
                <a:effectLst/>
                <a:latin typeface="Arial" panose="020B0604020202020204" pitchFamily="34" charset="0"/>
              </a:rPr>
              <a:t>validation.jsonl</a:t>
            </a:r>
            <a:r>
              <a:rPr lang="en-US" sz="2000" b="0" i="0" u="none" strike="noStrike" dirty="0">
                <a:solidFill>
                  <a:srgbClr val="000000"/>
                </a:solidFill>
                <a:effectLst/>
                <a:latin typeface="Arial" panose="020B0604020202020204" pitchFamily="34" charset="0"/>
              </a:rPr>
              <a:t> have been read and stored in </a:t>
            </a:r>
            <a:r>
              <a:rPr lang="en-US" sz="2000" b="0" i="0" u="none" strike="noStrike" dirty="0" err="1">
                <a:solidFill>
                  <a:srgbClr val="000000"/>
                </a:solidFill>
                <a:effectLst/>
                <a:latin typeface="Arial" panose="020B0604020202020204" pitchFamily="34" charset="0"/>
              </a:rPr>
              <a:t>dic_train</a:t>
            </a:r>
            <a:r>
              <a:rPr lang="en-US" sz="2000" b="0" i="0" u="none" strike="noStrike" dirty="0">
                <a:solidFill>
                  <a:srgbClr val="000000"/>
                </a:solidFill>
                <a:effectLst/>
                <a:latin typeface="Arial" panose="020B0604020202020204" pitchFamily="34" charset="0"/>
              </a:rPr>
              <a:t>, </a:t>
            </a:r>
            <a:r>
              <a:rPr lang="en-US" sz="2000" b="0" i="0" u="none" strike="noStrike" dirty="0" err="1">
                <a:solidFill>
                  <a:srgbClr val="000000"/>
                </a:solidFill>
                <a:effectLst/>
                <a:latin typeface="Arial" panose="020B0604020202020204" pitchFamily="34" charset="0"/>
              </a:rPr>
              <a:t>dic_valid</a:t>
            </a:r>
            <a:r>
              <a:rPr lang="en-US" sz="2000" b="0" i="0" u="none" strike="noStrike" dirty="0">
                <a:solidFill>
                  <a:srgbClr val="000000"/>
                </a:solidFill>
                <a:effectLst/>
                <a:latin typeface="Arial" panose="020B0604020202020204" pitchFamily="34" charset="0"/>
              </a:rPr>
              <a:t> dictionaries and converted into </a:t>
            </a:r>
            <a:r>
              <a:rPr lang="en-US" sz="2000" b="0" i="0" u="none" strike="noStrike" dirty="0" err="1">
                <a:solidFill>
                  <a:srgbClr val="000000"/>
                </a:solidFill>
                <a:effectLst/>
                <a:latin typeface="Arial" panose="020B0604020202020204" pitchFamily="34" charset="0"/>
              </a:rPr>
              <a:t>dataframes</a:t>
            </a:r>
            <a:r>
              <a:rPr lang="en-US" sz="2000" b="0" i="0" u="none" strike="noStrike" dirty="0">
                <a:solidFill>
                  <a:srgbClr val="000000"/>
                </a:solidFill>
                <a:effectLst/>
                <a:latin typeface="Arial" panose="020B0604020202020204" pitchFamily="34" charset="0"/>
              </a:rPr>
              <a:t>.</a:t>
            </a:r>
            <a:br>
              <a:rPr lang="en-US" sz="2000" b="0" i="0" u="none" strike="noStrike" dirty="0">
                <a:solidFill>
                  <a:srgbClr val="000000"/>
                </a:solidFill>
                <a:effectLst/>
                <a:latin typeface="Arial" panose="020B0604020202020204" pitchFamily="34" charset="0"/>
              </a:rPr>
            </a:br>
            <a:endParaRPr lang="en-US" sz="20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The code uses the Transformers library, which provides a simple interface for training and evaluating Question Answering models(</a:t>
            </a:r>
            <a:r>
              <a:rPr lang="en-US" sz="2000" dirty="0" err="1">
                <a:solidFill>
                  <a:srgbClr val="000000"/>
                </a:solidFill>
                <a:latin typeface="Arial" panose="020B0604020202020204" pitchFamily="34" charset="0"/>
              </a:rPr>
              <a:t>D</a:t>
            </a:r>
            <a:r>
              <a:rPr lang="en-US" sz="2000" b="0" i="0" u="none" strike="noStrike" dirty="0" err="1">
                <a:solidFill>
                  <a:srgbClr val="000000"/>
                </a:solidFill>
                <a:effectLst/>
                <a:latin typeface="Arial" panose="020B0604020202020204" pitchFamily="34" charset="0"/>
              </a:rPr>
              <a:t>istilBERT</a:t>
            </a:r>
            <a:r>
              <a:rPr lang="en-US" sz="2000" b="0" i="0" u="none" strike="noStrike" dirty="0">
                <a:solidFill>
                  <a:srgbClr val="000000"/>
                </a:solidFill>
                <a:effectLst/>
                <a:latin typeface="Arial" panose="020B0604020202020204" pitchFamily="34" charset="0"/>
              </a:rPr>
              <a:t>) using different architectures.</a:t>
            </a:r>
            <a:br>
              <a:rPr lang="en-US" sz="2000" b="0" i="0" u="none" strike="noStrike" dirty="0">
                <a:solidFill>
                  <a:srgbClr val="000000"/>
                </a:solidFill>
                <a:effectLst/>
                <a:latin typeface="Arial" panose="020B0604020202020204" pitchFamily="34" charset="0"/>
              </a:rPr>
            </a:br>
            <a:endParaRPr lang="en-US" sz="20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The model is trained using a trained posts. The </a:t>
            </a:r>
            <a:r>
              <a:rPr lang="en-US" sz="2000" b="0" i="0" u="none" strike="noStrike" dirty="0" err="1">
                <a:solidFill>
                  <a:srgbClr val="000000"/>
                </a:solidFill>
                <a:effectLst/>
                <a:latin typeface="Arial" panose="020B0604020202020204" pitchFamily="34" charset="0"/>
              </a:rPr>
              <a:t>DistilBertTokenizer</a:t>
            </a:r>
            <a:r>
              <a:rPr lang="en-US" sz="2000" b="0" i="0" u="none" strike="noStrike" dirty="0">
                <a:solidFill>
                  <a:srgbClr val="000000"/>
                </a:solidFill>
                <a:effectLst/>
                <a:latin typeface="Arial" panose="020B0604020202020204" pitchFamily="34" charset="0"/>
              </a:rPr>
              <a:t> and </a:t>
            </a:r>
            <a:r>
              <a:rPr lang="en-US" sz="2000" b="0" i="0" u="none" strike="noStrike" dirty="0" err="1">
                <a:solidFill>
                  <a:srgbClr val="000000"/>
                </a:solidFill>
                <a:effectLst/>
                <a:latin typeface="Arial" panose="020B0604020202020204" pitchFamily="34" charset="0"/>
              </a:rPr>
              <a:t>DistilBertForQuestionAnswering</a:t>
            </a:r>
            <a:r>
              <a:rPr lang="en-US" sz="2000" b="0" i="0" u="none" strike="noStrike" dirty="0">
                <a:solidFill>
                  <a:srgbClr val="000000"/>
                </a:solidFill>
                <a:effectLst/>
                <a:latin typeface="Arial" panose="020B0604020202020204" pitchFamily="34" charset="0"/>
              </a:rPr>
              <a:t> are used for tokenizing the text and generating the answer respectively. </a:t>
            </a:r>
            <a:br>
              <a:rPr lang="en-US" sz="2000" b="0" i="0" u="none" strike="noStrike" dirty="0">
                <a:solidFill>
                  <a:srgbClr val="000000"/>
                </a:solidFill>
                <a:effectLst/>
                <a:latin typeface="Arial" panose="020B0604020202020204" pitchFamily="34" charset="0"/>
              </a:rPr>
            </a:br>
            <a:endParaRPr lang="en-US" sz="2000" b="0" i="0" u="none" strike="noStrike" dirty="0">
              <a:solidFill>
                <a:srgbClr val="000000"/>
              </a:solidFill>
              <a:effectLst/>
              <a:latin typeface="Arial" panose="020B0604020202020204" pitchFamily="34" charset="0"/>
            </a:endParaRPr>
          </a:p>
          <a:p>
            <a:pPr rtl="0" fontAlgn="base">
              <a:spcBef>
                <a:spcPts val="120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The use of a </a:t>
            </a:r>
            <a:r>
              <a:rPr lang="en-US" sz="2000" b="0" i="0" u="none" strike="noStrike" dirty="0" err="1">
                <a:solidFill>
                  <a:srgbClr val="000000"/>
                </a:solidFill>
                <a:effectLst/>
                <a:latin typeface="Arial" panose="020B0604020202020204" pitchFamily="34" charset="0"/>
              </a:rPr>
              <a:t>QuestionAnsweringModel</a:t>
            </a:r>
            <a:r>
              <a:rPr lang="en-US" sz="2000" b="0" i="0" u="none" strike="noStrike" dirty="0">
                <a:solidFill>
                  <a:srgbClr val="000000"/>
                </a:solidFill>
                <a:effectLst/>
                <a:latin typeface="Arial" panose="020B0604020202020204" pitchFamily="34" charset="0"/>
              </a:rPr>
              <a:t> helps to answer questions related to the text data in a more efficient manner.</a:t>
            </a:r>
          </a:p>
          <a:p>
            <a:endParaRPr lang="en-IN" dirty="0"/>
          </a:p>
        </p:txBody>
      </p:sp>
    </p:spTree>
    <p:extLst>
      <p:ext uri="{BB962C8B-B14F-4D97-AF65-F5344CB8AC3E}">
        <p14:creationId xmlns:p14="http://schemas.microsoft.com/office/powerpoint/2010/main" val="1084446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6397F-7651-0864-8D8E-1F76CF621F08}"/>
              </a:ext>
            </a:extLst>
          </p:cNvPr>
          <p:cNvSpPr>
            <a:spLocks noGrp="1"/>
          </p:cNvSpPr>
          <p:nvPr>
            <p:ph type="title"/>
          </p:nvPr>
        </p:nvSpPr>
        <p:spPr/>
        <p:txBody>
          <a:bodyPr/>
          <a:lstStyle/>
          <a:p>
            <a:r>
              <a:rPr lang="en-US" sz="4400" dirty="0"/>
              <a:t>Overview of the Task-2</a:t>
            </a:r>
            <a:endParaRPr lang="en-IN" dirty="0"/>
          </a:p>
        </p:txBody>
      </p:sp>
      <p:sp>
        <p:nvSpPr>
          <p:cNvPr id="3" name="Content Placeholder 2">
            <a:extLst>
              <a:ext uri="{FF2B5EF4-FFF2-40B4-BE49-F238E27FC236}">
                <a16:creationId xmlns:a16="http://schemas.microsoft.com/office/drawing/2014/main" id="{10CF8793-8D39-8CEC-ABE6-8BB37E1D899D}"/>
              </a:ext>
            </a:extLst>
          </p:cNvPr>
          <p:cNvSpPr>
            <a:spLocks noGrp="1"/>
          </p:cNvSpPr>
          <p:nvPr>
            <p:ph idx="1"/>
          </p:nvPr>
        </p:nvSpPr>
        <p:spPr>
          <a:xfrm>
            <a:off x="1097280" y="1960775"/>
            <a:ext cx="10058400" cy="4279769"/>
          </a:xfrm>
        </p:spPr>
        <p:txBody>
          <a:bodyPr>
            <a:normAutofit fontScale="92500" lnSpcReduction="20000"/>
          </a:bodyPr>
          <a:lstStyle/>
          <a:p>
            <a:pPr rtl="0" fontAlgn="base">
              <a:spcBef>
                <a:spcPts val="150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After training the model with </a:t>
            </a:r>
            <a:r>
              <a:rPr lang="en-US" sz="2000" b="0" i="0" u="none" strike="noStrike" dirty="0" err="1">
                <a:solidFill>
                  <a:srgbClr val="000000"/>
                </a:solidFill>
                <a:effectLst/>
                <a:latin typeface="Arial" panose="020B0604020202020204" pitchFamily="34" charset="0"/>
              </a:rPr>
              <a:t>train.jsonl</a:t>
            </a:r>
            <a:r>
              <a:rPr lang="en-US" sz="2000" b="0" i="0" u="none" strike="noStrike" dirty="0">
                <a:solidFill>
                  <a:srgbClr val="000000"/>
                </a:solidFill>
                <a:effectLst/>
                <a:latin typeface="Arial" panose="020B0604020202020204" pitchFamily="34" charset="0"/>
              </a:rPr>
              <a:t> data, it evaluates the model which is used to make predictions on the validation data.</a:t>
            </a:r>
          </a:p>
          <a:p>
            <a:pPr rtl="0" fontAlgn="base">
              <a:spcBef>
                <a:spcPts val="1500"/>
              </a:spcBef>
              <a:spcAft>
                <a:spcPts val="0"/>
              </a:spcAft>
              <a:buFont typeface="Arial" panose="020B0604020202020204" pitchFamily="34" charset="0"/>
              <a:buChar char="•"/>
            </a:pPr>
            <a:endParaRPr lang="en-US" sz="20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The predictions are based on the probabilities of all possible answers for each question in the validation data.</a:t>
            </a:r>
          </a:p>
          <a:p>
            <a:pPr rtl="0" fontAlgn="base">
              <a:spcBef>
                <a:spcPts val="0"/>
              </a:spcBef>
              <a:spcAft>
                <a:spcPts val="0"/>
              </a:spcAft>
              <a:buFont typeface="Arial" panose="020B0604020202020204" pitchFamily="34" charset="0"/>
              <a:buChar char="•"/>
            </a:pPr>
            <a:endParaRPr lang="en-US" sz="20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The predicted answers are extracted from the probabilities and stored in a list.</a:t>
            </a:r>
          </a:p>
          <a:p>
            <a:pPr rtl="0" fontAlgn="base">
              <a:spcBef>
                <a:spcPts val="0"/>
              </a:spcBef>
              <a:spcAft>
                <a:spcPts val="0"/>
              </a:spcAft>
              <a:buFont typeface="Arial" panose="020B0604020202020204" pitchFamily="34" charset="0"/>
              <a:buChar char="•"/>
            </a:pPr>
            <a:endParaRPr lang="en-US" sz="2000" b="0" i="0" u="none" strike="noStrike" dirty="0">
              <a:solidFill>
                <a:srgbClr val="000000"/>
              </a:solidFill>
              <a:effectLst/>
              <a:latin typeface="Arial" panose="020B0604020202020204" pitchFamily="34" charset="0"/>
            </a:endParaRPr>
          </a:p>
          <a:p>
            <a:pPr rtl="0" fontAlgn="base">
              <a:spcBef>
                <a:spcPts val="0"/>
              </a:spcBef>
              <a:spcAft>
                <a:spcPts val="150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The final output is stored in a </a:t>
            </a:r>
            <a:r>
              <a:rPr lang="en-US" sz="2000" b="0" i="0" u="none" strike="noStrike" dirty="0" err="1">
                <a:solidFill>
                  <a:srgbClr val="000000"/>
                </a:solidFill>
                <a:effectLst/>
                <a:latin typeface="Arial" panose="020B0604020202020204" pitchFamily="34" charset="0"/>
              </a:rPr>
              <a:t>DataFrame</a:t>
            </a:r>
            <a:r>
              <a:rPr lang="en-US" sz="2000" b="0" i="0" u="none" strike="noStrike" dirty="0">
                <a:solidFill>
                  <a:srgbClr val="000000"/>
                </a:solidFill>
                <a:effectLst/>
                <a:latin typeface="Arial" panose="020B0604020202020204" pitchFamily="34" charset="0"/>
              </a:rPr>
              <a:t> format containing the UUIDs and predicted spoiler texts.</a:t>
            </a:r>
          </a:p>
          <a:p>
            <a:pPr rtl="0" fontAlgn="base">
              <a:spcBef>
                <a:spcPts val="150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The output can be used for further analysis or evaluation of the model's performance.</a:t>
            </a:r>
          </a:p>
          <a:p>
            <a:pPr rtl="0" fontAlgn="base">
              <a:spcBef>
                <a:spcPts val="1500"/>
              </a:spcBef>
              <a:spcAft>
                <a:spcPts val="0"/>
              </a:spcAft>
              <a:buFont typeface="Arial" panose="020B0604020202020204" pitchFamily="34" charset="0"/>
              <a:buChar char="•"/>
            </a:pPr>
            <a:r>
              <a:rPr lang="en-US" sz="2000" dirty="0">
                <a:solidFill>
                  <a:srgbClr val="000000"/>
                </a:solidFill>
                <a:latin typeface="Arial" panose="020B0604020202020204" pitchFamily="34" charset="0"/>
              </a:rPr>
              <a:t>Reference Link: </a:t>
            </a:r>
            <a:r>
              <a:rPr lang="en-US" sz="2000" dirty="0">
                <a:solidFill>
                  <a:srgbClr val="000000"/>
                </a:solidFill>
                <a:latin typeface="Arial" panose="020B0604020202020204" pitchFamily="34" charset="0"/>
                <a:hlinkClick r:id="rId2"/>
              </a:rPr>
              <a:t>https://towardsdatascience.com/question-answering-with-pretrained-transformers-using-pytorch-c3e7a44b4012</a:t>
            </a:r>
            <a:endParaRPr lang="en-US" sz="2000" b="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4092521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23D2-47D5-98E9-5140-7E2A103A7F6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CFA4D0-D114-6CFA-1E21-839CBC6ED762}"/>
              </a:ext>
            </a:extLst>
          </p:cNvPr>
          <p:cNvSpPr>
            <a:spLocks noGrp="1"/>
          </p:cNvSpPr>
          <p:nvPr>
            <p:ph idx="1"/>
          </p:nvPr>
        </p:nvSpPr>
        <p:spPr/>
        <p:txBody>
          <a:bodyPr/>
          <a:lstStyle/>
          <a:p>
            <a:endParaRPr lang="en-IN"/>
          </a:p>
        </p:txBody>
      </p:sp>
      <p:pic>
        <p:nvPicPr>
          <p:cNvPr id="2050" name="Picture 2">
            <a:extLst>
              <a:ext uri="{FF2B5EF4-FFF2-40B4-BE49-F238E27FC236}">
                <a16:creationId xmlns:a16="http://schemas.microsoft.com/office/drawing/2014/main" id="{F682A620-0C72-C07E-9087-767564479C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902"/>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918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6FAB8-C307-EC9F-FEC0-55ED8AB3C36B}"/>
              </a:ext>
            </a:extLst>
          </p:cNvPr>
          <p:cNvSpPr>
            <a:spLocks noGrp="1"/>
          </p:cNvSpPr>
          <p:nvPr>
            <p:ph type="title"/>
          </p:nvPr>
        </p:nvSpPr>
        <p:spPr/>
        <p:txBody>
          <a:bodyPr/>
          <a:lstStyle/>
          <a:p>
            <a:r>
              <a:rPr lang="en-US" sz="4800" dirty="0"/>
              <a:t>Clickbait spoiler</a:t>
            </a:r>
            <a:endParaRPr lang="en-IN" dirty="0"/>
          </a:p>
        </p:txBody>
      </p:sp>
      <p:sp>
        <p:nvSpPr>
          <p:cNvPr id="3" name="Content Placeholder 2">
            <a:extLst>
              <a:ext uri="{FF2B5EF4-FFF2-40B4-BE49-F238E27FC236}">
                <a16:creationId xmlns:a16="http://schemas.microsoft.com/office/drawing/2014/main" id="{6D71DD99-84CF-EBE0-3BBD-6C81DF9B87DF}"/>
              </a:ext>
            </a:extLst>
          </p:cNvPr>
          <p:cNvSpPr>
            <a:spLocks noGrp="1"/>
          </p:cNvSpPr>
          <p:nvPr>
            <p:ph idx="1"/>
          </p:nvPr>
        </p:nvSpPr>
        <p:spPr>
          <a:xfrm>
            <a:off x="1343772" y="2108201"/>
            <a:ext cx="4711164" cy="3666581"/>
          </a:xfrm>
        </p:spPr>
        <p:txBody>
          <a:bodyPr>
            <a:normAutofit/>
          </a:bodyPr>
          <a:lstStyle/>
          <a:p>
            <a:r>
              <a:rPr lang="en-US" sz="2000" b="0" i="0" dirty="0">
                <a:solidFill>
                  <a:schemeClr val="tx1"/>
                </a:solidFill>
                <a:effectLst/>
                <a:latin typeface="Söhne"/>
              </a:rPr>
              <a:t>Clickbait refers to online content that uses sensational or misleading headlines to attract clicks and views. The goal of clickbait is to generate traffic to a website or web page, often without providing much informative content. Clickbait spoiling involves creating brief summaries or snippets of information that cater to the curiosity piqued by a clickbait post.</a:t>
            </a:r>
            <a:endParaRPr lang="en-IN" sz="2000" dirty="0">
              <a:solidFill>
                <a:schemeClr val="tx1"/>
              </a:solidFill>
            </a:endParaRPr>
          </a:p>
        </p:txBody>
      </p:sp>
      <p:pic>
        <p:nvPicPr>
          <p:cNvPr id="5" name="Picture 4">
            <a:extLst>
              <a:ext uri="{FF2B5EF4-FFF2-40B4-BE49-F238E27FC236}">
                <a16:creationId xmlns:a16="http://schemas.microsoft.com/office/drawing/2014/main" id="{2DD05E1F-D030-2924-99F8-FFA314B7C864}"/>
              </a:ext>
            </a:extLst>
          </p:cNvPr>
          <p:cNvPicPr>
            <a:picLocks noChangeAspect="1"/>
          </p:cNvPicPr>
          <p:nvPr/>
        </p:nvPicPr>
        <p:blipFill>
          <a:blip r:embed="rId2"/>
          <a:stretch>
            <a:fillRect/>
          </a:stretch>
        </p:blipFill>
        <p:spPr>
          <a:xfrm>
            <a:off x="6137065" y="2027583"/>
            <a:ext cx="5018615" cy="3864334"/>
          </a:xfrm>
          <a:prstGeom prst="rect">
            <a:avLst/>
          </a:prstGeom>
        </p:spPr>
      </p:pic>
    </p:spTree>
    <p:extLst>
      <p:ext uri="{BB962C8B-B14F-4D97-AF65-F5344CB8AC3E}">
        <p14:creationId xmlns:p14="http://schemas.microsoft.com/office/powerpoint/2010/main" val="369461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1F817-47FA-6E39-9101-BEDAA8D6A413}"/>
              </a:ext>
            </a:extLst>
          </p:cNvPr>
          <p:cNvSpPr>
            <a:spLocks noGrp="1"/>
          </p:cNvSpPr>
          <p:nvPr>
            <p:ph type="title"/>
          </p:nvPr>
        </p:nvSpPr>
        <p:spPr/>
        <p:txBody>
          <a:bodyPr/>
          <a:lstStyle/>
          <a:p>
            <a:r>
              <a:rPr lang="en-US" dirty="0"/>
              <a:t>Task1- Finding Spoiler Type</a:t>
            </a:r>
            <a:endParaRPr lang="en-IN" dirty="0"/>
          </a:p>
        </p:txBody>
      </p:sp>
      <p:sp>
        <p:nvSpPr>
          <p:cNvPr id="3" name="Content Placeholder 2">
            <a:extLst>
              <a:ext uri="{FF2B5EF4-FFF2-40B4-BE49-F238E27FC236}">
                <a16:creationId xmlns:a16="http://schemas.microsoft.com/office/drawing/2014/main" id="{24F7ADA8-10E6-AF88-C7DC-A968341EE7B0}"/>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1" i="0" u="none" strike="noStrike" cap="none" normalizeH="0" baseline="0" dirty="0">
                <a:ln>
                  <a:noFill/>
                </a:ln>
                <a:solidFill>
                  <a:srgbClr val="222222"/>
                </a:solidFill>
                <a:effectLst/>
                <a:latin typeface="Product Sans"/>
              </a:rPr>
              <a:t>Problem Statement :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rgbClr val="222222"/>
              </a:solidFill>
              <a:effectLst/>
              <a:latin typeface="Product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22222"/>
                </a:solidFill>
                <a:effectLst/>
                <a:latin typeface="Product Sans"/>
              </a:rPr>
              <a:t>Task 1 on Spoiler Type Classification: The input is the clickbait post and the linked document.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22222"/>
                </a:solidFill>
                <a:effectLst/>
                <a:latin typeface="Product Sans"/>
              </a:rPr>
              <a:t>The task is to classify the spoiler type that the clickbait post warrants (either "phrase", "passage", "multi").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22222"/>
                </a:solidFill>
                <a:effectLst/>
                <a:latin typeface="Product Sans"/>
              </a:rPr>
              <a:t>For each input, an output like</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rgbClr val="222222"/>
                </a:solidFill>
                <a:latin typeface="Product Sans"/>
              </a:rPr>
              <a:t> </a:t>
            </a:r>
            <a:r>
              <a:rPr kumimoji="0" lang="en-US" altLang="en-US" sz="2000" b="0" i="0" u="none" strike="noStrike" cap="none" normalizeH="0" baseline="0" dirty="0">
                <a:ln>
                  <a:noFill/>
                </a:ln>
                <a:solidFill>
                  <a:srgbClr val="454545"/>
                </a:solidFill>
                <a:effectLst/>
                <a:latin typeface="Consolas" panose="020B0609020204030204" pitchFamily="49" charset="0"/>
              </a:rPr>
              <a:t>{"</a:t>
            </a:r>
            <a:r>
              <a:rPr kumimoji="0" lang="en-US" altLang="en-US" sz="2000" b="0" i="0" u="none" strike="noStrike" cap="none" normalizeH="0" baseline="0" dirty="0" err="1">
                <a:ln>
                  <a:noFill/>
                </a:ln>
                <a:solidFill>
                  <a:srgbClr val="454545"/>
                </a:solidFill>
                <a:effectLst/>
                <a:latin typeface="Consolas" panose="020B0609020204030204" pitchFamily="49" charset="0"/>
              </a:rPr>
              <a:t>uuid</a:t>
            </a:r>
            <a:r>
              <a:rPr kumimoji="0" lang="en-US" altLang="en-US" sz="2000" b="0" i="0" u="none" strike="noStrike" cap="none" normalizeH="0" baseline="0" dirty="0">
                <a:ln>
                  <a:noFill/>
                </a:ln>
                <a:solidFill>
                  <a:srgbClr val="454545"/>
                </a:solidFill>
                <a:effectLst/>
                <a:latin typeface="Consolas" panose="020B0609020204030204" pitchFamily="49" charset="0"/>
              </a:rPr>
              <a:t>": "&lt;UUID&gt;", "</a:t>
            </a:r>
            <a:r>
              <a:rPr kumimoji="0" lang="en-US" altLang="en-US" sz="2000" b="0" i="0" u="none" strike="noStrike" cap="none" normalizeH="0" baseline="0" dirty="0" err="1">
                <a:ln>
                  <a:noFill/>
                </a:ln>
                <a:solidFill>
                  <a:srgbClr val="454545"/>
                </a:solidFill>
                <a:effectLst/>
                <a:latin typeface="Consolas" panose="020B0609020204030204" pitchFamily="49" charset="0"/>
              </a:rPr>
              <a:t>spoilerType</a:t>
            </a:r>
            <a:r>
              <a:rPr kumimoji="0" lang="en-US" altLang="en-US" sz="2000" b="0" i="0" u="none" strike="noStrike" cap="none" normalizeH="0" baseline="0" dirty="0">
                <a:ln>
                  <a:noFill/>
                </a:ln>
                <a:solidFill>
                  <a:srgbClr val="454545"/>
                </a:solidFill>
                <a:effectLst/>
                <a:latin typeface="Consolas" panose="020B0609020204030204" pitchFamily="49" charset="0"/>
              </a:rPr>
              <a:t>": "&lt;SPOILER-TYPE&gt;"}</a:t>
            </a:r>
            <a:r>
              <a:rPr lang="en-US" altLang="en-US" sz="2000" dirty="0">
                <a:solidFill>
                  <a:srgbClr val="222222"/>
                </a:solidFill>
                <a:latin typeface="Product Sans"/>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rgbClr val="222222"/>
                </a:solidFill>
                <a:latin typeface="Product Sans"/>
              </a:rPr>
              <a:t>  </a:t>
            </a:r>
            <a:r>
              <a:rPr kumimoji="0" lang="en-US" altLang="en-US" sz="2000" b="0" i="0" u="none" strike="noStrike" cap="none" normalizeH="0" baseline="0" dirty="0">
                <a:ln>
                  <a:noFill/>
                </a:ln>
                <a:solidFill>
                  <a:srgbClr val="222222"/>
                </a:solidFill>
                <a:effectLst/>
                <a:latin typeface="Product Sans"/>
              </a:rPr>
              <a:t>has to be generated where </a:t>
            </a:r>
            <a:r>
              <a:rPr kumimoji="0" lang="en-US" altLang="en-US" sz="2000" b="0" i="0" u="none" strike="noStrike" cap="none" normalizeH="0" baseline="0" dirty="0">
                <a:ln>
                  <a:noFill/>
                </a:ln>
                <a:solidFill>
                  <a:srgbClr val="454545"/>
                </a:solidFill>
                <a:effectLst/>
                <a:latin typeface="Consolas" panose="020B0609020204030204" pitchFamily="49" charset="0"/>
              </a:rPr>
              <a:t>&lt;SPOILER-TYPE&gt;</a:t>
            </a:r>
            <a:r>
              <a:rPr kumimoji="0" lang="en-US" altLang="en-US" sz="2000" b="0" i="0" u="none" strike="noStrike" cap="none" normalizeH="0" baseline="0" dirty="0">
                <a:ln>
                  <a:noFill/>
                </a:ln>
                <a:solidFill>
                  <a:srgbClr val="222222"/>
                </a:solidFill>
                <a:effectLst/>
                <a:latin typeface="Product Sans"/>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rgbClr val="222222"/>
                </a:solidFill>
                <a:latin typeface="Product Sans"/>
              </a:rPr>
              <a:t>  </a:t>
            </a:r>
            <a:r>
              <a:rPr kumimoji="0" lang="en-US" altLang="en-US" sz="2000" b="0" i="0" u="none" strike="noStrike" cap="none" normalizeH="0" baseline="0" dirty="0">
                <a:ln>
                  <a:noFill/>
                </a:ln>
                <a:solidFill>
                  <a:srgbClr val="222222"/>
                </a:solidFill>
                <a:effectLst/>
                <a:latin typeface="Product Sans"/>
              </a:rPr>
              <a:t>is either </a:t>
            </a:r>
            <a:r>
              <a:rPr kumimoji="0" lang="en-US" altLang="en-US" sz="2000" b="0" i="0" u="none" strike="noStrike" cap="none" normalizeH="0" baseline="0" dirty="0">
                <a:ln>
                  <a:noFill/>
                </a:ln>
                <a:solidFill>
                  <a:srgbClr val="454545"/>
                </a:solidFill>
                <a:effectLst/>
                <a:latin typeface="Consolas" panose="020B0609020204030204" pitchFamily="49" charset="0"/>
              </a:rPr>
              <a:t>phrase</a:t>
            </a:r>
            <a:r>
              <a:rPr kumimoji="0" lang="en-US" altLang="en-US" sz="2000" b="0" i="0" u="none" strike="noStrike" cap="none" normalizeH="0" baseline="0" dirty="0">
                <a:ln>
                  <a:noFill/>
                </a:ln>
                <a:solidFill>
                  <a:srgbClr val="222222"/>
                </a:solidFill>
                <a:effectLst/>
                <a:latin typeface="Product Sans"/>
              </a:rPr>
              <a:t>, </a:t>
            </a:r>
            <a:r>
              <a:rPr kumimoji="0" lang="en-US" altLang="en-US" sz="2000" b="0" i="0" u="none" strike="noStrike" cap="none" normalizeH="0" baseline="0" dirty="0">
                <a:ln>
                  <a:noFill/>
                </a:ln>
                <a:solidFill>
                  <a:srgbClr val="454545"/>
                </a:solidFill>
                <a:effectLst/>
                <a:latin typeface="Consolas" panose="020B0609020204030204" pitchFamily="49" charset="0"/>
              </a:rPr>
              <a:t>passage</a:t>
            </a:r>
            <a:r>
              <a:rPr kumimoji="0" lang="en-US" altLang="en-US" sz="2000" b="0" i="0" u="none" strike="noStrike" cap="none" normalizeH="0" baseline="0" dirty="0">
                <a:ln>
                  <a:noFill/>
                </a:ln>
                <a:solidFill>
                  <a:srgbClr val="222222"/>
                </a:solidFill>
                <a:effectLst/>
                <a:latin typeface="Product Sans"/>
              </a:rPr>
              <a:t>, or </a:t>
            </a:r>
            <a:r>
              <a:rPr kumimoji="0" lang="en-US" altLang="en-US" sz="2000" b="0" i="0" u="none" strike="noStrike" cap="none" normalizeH="0" baseline="0" dirty="0">
                <a:ln>
                  <a:noFill/>
                </a:ln>
                <a:solidFill>
                  <a:srgbClr val="454545"/>
                </a:solidFill>
                <a:effectLst/>
                <a:latin typeface="Consolas" panose="020B0609020204030204" pitchFamily="49" charset="0"/>
              </a:rPr>
              <a:t>multi</a:t>
            </a:r>
            <a:r>
              <a:rPr kumimoji="0" lang="en-US" altLang="en-US" sz="2000" b="0" i="0" u="none" strike="noStrike" cap="none" normalizeH="0" baseline="0" dirty="0">
                <a:ln>
                  <a:noFill/>
                </a:ln>
                <a:solidFill>
                  <a:srgbClr val="222222"/>
                </a:solidFill>
                <a:effectLst/>
                <a:latin typeface="Product Sans"/>
              </a:rPr>
              <a:t>.</a:t>
            </a:r>
          </a:p>
          <a:p>
            <a:endParaRPr lang="en-IN" dirty="0"/>
          </a:p>
        </p:txBody>
      </p:sp>
    </p:spTree>
    <p:extLst>
      <p:ext uri="{BB962C8B-B14F-4D97-AF65-F5344CB8AC3E}">
        <p14:creationId xmlns:p14="http://schemas.microsoft.com/office/powerpoint/2010/main" val="206942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ED9F7-1EA1-977F-FB81-443C37E3C880}"/>
              </a:ext>
            </a:extLst>
          </p:cNvPr>
          <p:cNvSpPr>
            <a:spLocks noGrp="1"/>
          </p:cNvSpPr>
          <p:nvPr>
            <p:ph type="title"/>
          </p:nvPr>
        </p:nvSpPr>
        <p:spPr>
          <a:xfrm>
            <a:off x="1097280" y="207090"/>
            <a:ext cx="10058400" cy="1450757"/>
          </a:xfrm>
        </p:spPr>
        <p:txBody>
          <a:bodyPr/>
          <a:lstStyle/>
          <a:p>
            <a:r>
              <a:rPr lang="en-IN" dirty="0"/>
              <a:t>Dataset</a:t>
            </a:r>
          </a:p>
        </p:txBody>
      </p:sp>
      <p:sp>
        <p:nvSpPr>
          <p:cNvPr id="3" name="Content Placeholder 2">
            <a:extLst>
              <a:ext uri="{FF2B5EF4-FFF2-40B4-BE49-F238E27FC236}">
                <a16:creationId xmlns:a16="http://schemas.microsoft.com/office/drawing/2014/main" id="{0F43474F-C65B-E301-9544-C1A79C3F7A4A}"/>
              </a:ext>
            </a:extLst>
          </p:cNvPr>
          <p:cNvSpPr>
            <a:spLocks noGrp="1"/>
          </p:cNvSpPr>
          <p:nvPr>
            <p:ph idx="1"/>
          </p:nvPr>
        </p:nvSpPr>
        <p:spPr/>
        <p:txBody>
          <a:bodyPr>
            <a:noAutofit/>
          </a:bodyPr>
          <a:lstStyle/>
          <a:p>
            <a:r>
              <a:rPr lang="en-US" sz="2000" dirty="0"/>
              <a:t>The data comes in JSON Lines format (.</a:t>
            </a:r>
            <a:r>
              <a:rPr lang="en-US" sz="2000" dirty="0" err="1"/>
              <a:t>jsonl</a:t>
            </a:r>
            <a:r>
              <a:rPr lang="en-US" sz="2000" dirty="0"/>
              <a:t>) where each line contains a clickbait post and the manually cleaned version of the linked document. For each entry in the training and validation dataset.</a:t>
            </a:r>
          </a:p>
          <a:p>
            <a:r>
              <a:rPr lang="en-US" dirty="0"/>
              <a:t>The</a:t>
            </a:r>
            <a:r>
              <a:rPr lang="en-US" sz="2000" dirty="0"/>
              <a:t> following fields are available:</a:t>
            </a:r>
          </a:p>
          <a:p>
            <a:pPr>
              <a:buFont typeface="Arial" panose="020B0604020202020204" pitchFamily="34" charset="0"/>
              <a:buChar char="•"/>
            </a:pPr>
            <a:r>
              <a:rPr lang="en-US" sz="2000" dirty="0"/>
              <a:t> </a:t>
            </a:r>
            <a:r>
              <a:rPr lang="en-US" sz="2000" b="1" dirty="0" err="1"/>
              <a:t>uuid</a:t>
            </a:r>
            <a:r>
              <a:rPr lang="en-US" sz="2000" dirty="0"/>
              <a:t>: The </a:t>
            </a:r>
            <a:r>
              <a:rPr lang="en-US" sz="2000" dirty="0" err="1"/>
              <a:t>uuid</a:t>
            </a:r>
            <a:r>
              <a:rPr lang="en-US" sz="2000" dirty="0"/>
              <a:t> of the dataset entry.</a:t>
            </a:r>
          </a:p>
          <a:p>
            <a:pPr>
              <a:buFont typeface="Arial" panose="020B0604020202020204" pitchFamily="34" charset="0"/>
              <a:buChar char="•"/>
            </a:pPr>
            <a:r>
              <a:rPr lang="en-US" sz="2000" dirty="0"/>
              <a:t> </a:t>
            </a:r>
            <a:r>
              <a:rPr lang="en-US" sz="2000" b="1" dirty="0" err="1"/>
              <a:t>postText</a:t>
            </a:r>
            <a:r>
              <a:rPr lang="en-US" sz="2000" dirty="0"/>
              <a:t>: The text of the clickbait post which is to be spoiled.</a:t>
            </a:r>
          </a:p>
          <a:p>
            <a:pPr>
              <a:buFont typeface="Arial" panose="020B0604020202020204" pitchFamily="34" charset="0"/>
              <a:buChar char="•"/>
            </a:pPr>
            <a:r>
              <a:rPr lang="en-US" sz="2000" dirty="0"/>
              <a:t> </a:t>
            </a:r>
            <a:r>
              <a:rPr lang="en-US" sz="2000" b="1" dirty="0" err="1"/>
              <a:t>targetParagraphs</a:t>
            </a:r>
            <a:r>
              <a:rPr lang="en-US" sz="2000" dirty="0"/>
              <a:t>: Consists of the paragraphs of manually extracted main content linked to</a:t>
            </a:r>
            <a:r>
              <a:rPr lang="en-IN" sz="2000" dirty="0"/>
              <a:t> the webpage.</a:t>
            </a:r>
            <a:endParaRPr lang="en-US" sz="2000" dirty="0"/>
          </a:p>
        </p:txBody>
      </p:sp>
    </p:spTree>
    <p:extLst>
      <p:ext uri="{BB962C8B-B14F-4D97-AF65-F5344CB8AC3E}">
        <p14:creationId xmlns:p14="http://schemas.microsoft.com/office/powerpoint/2010/main" val="3052172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ED9F7-1EA1-977F-FB81-443C37E3C880}"/>
              </a:ext>
            </a:extLst>
          </p:cNvPr>
          <p:cNvSpPr>
            <a:spLocks noGrp="1"/>
          </p:cNvSpPr>
          <p:nvPr>
            <p:ph type="title"/>
          </p:nvPr>
        </p:nvSpPr>
        <p:spPr>
          <a:xfrm>
            <a:off x="1097280" y="207090"/>
            <a:ext cx="10058400" cy="1450757"/>
          </a:xfrm>
        </p:spPr>
        <p:txBody>
          <a:bodyPr/>
          <a:lstStyle/>
          <a:p>
            <a:r>
              <a:rPr lang="en-IN" dirty="0"/>
              <a:t>Dataset</a:t>
            </a:r>
          </a:p>
        </p:txBody>
      </p:sp>
      <p:sp>
        <p:nvSpPr>
          <p:cNvPr id="3" name="Content Placeholder 2">
            <a:extLst>
              <a:ext uri="{FF2B5EF4-FFF2-40B4-BE49-F238E27FC236}">
                <a16:creationId xmlns:a16="http://schemas.microsoft.com/office/drawing/2014/main" id="{0F43474F-C65B-E301-9544-C1A79C3F7A4A}"/>
              </a:ext>
            </a:extLst>
          </p:cNvPr>
          <p:cNvSpPr>
            <a:spLocks noGrp="1"/>
          </p:cNvSpPr>
          <p:nvPr>
            <p:ph idx="1"/>
          </p:nvPr>
        </p:nvSpPr>
        <p:spPr/>
        <p:txBody>
          <a:bodyPr>
            <a:noAutofit/>
          </a:bodyPr>
          <a:lstStyle/>
          <a:p>
            <a:pPr>
              <a:buFont typeface="Arial" panose="020B0604020202020204" pitchFamily="34" charset="0"/>
              <a:buChar char="•"/>
            </a:pPr>
            <a:r>
              <a:rPr lang="en-US" sz="2000" dirty="0"/>
              <a:t> </a:t>
            </a:r>
            <a:r>
              <a:rPr lang="en-US" sz="2000" b="1" dirty="0" err="1"/>
              <a:t>targetTitle</a:t>
            </a:r>
            <a:r>
              <a:rPr lang="en-US" sz="2000" dirty="0"/>
              <a:t>: The title of the linked web page to classify the spoiler type (task 1) and to generate the spoiler (task 2).</a:t>
            </a:r>
          </a:p>
          <a:p>
            <a:pPr>
              <a:buFont typeface="Arial" panose="020B0604020202020204" pitchFamily="34" charset="0"/>
              <a:buChar char="•"/>
            </a:pPr>
            <a:r>
              <a:rPr lang="en-US" sz="2000" dirty="0"/>
              <a:t> </a:t>
            </a:r>
            <a:r>
              <a:rPr lang="en-US" sz="2000" b="1" dirty="0" err="1"/>
              <a:t>targetUrl</a:t>
            </a:r>
            <a:r>
              <a:rPr lang="en-US" sz="2000" dirty="0"/>
              <a:t>: The URL of the linked web page.</a:t>
            </a:r>
          </a:p>
          <a:p>
            <a:pPr>
              <a:buFont typeface="Arial" panose="020B0604020202020204" pitchFamily="34" charset="0"/>
              <a:buChar char="•"/>
            </a:pPr>
            <a:r>
              <a:rPr lang="en-US" sz="2000" dirty="0"/>
              <a:t> </a:t>
            </a:r>
            <a:r>
              <a:rPr lang="en-US" sz="2000" b="1" dirty="0" err="1"/>
              <a:t>humanSpoiler</a:t>
            </a:r>
            <a:r>
              <a:rPr lang="en-US" sz="2000" dirty="0"/>
              <a:t>: The human generated spoiler (abstractive) for the clickbait post from the linked web page. This field is only available in the training and validation dataset (not during test).</a:t>
            </a:r>
          </a:p>
          <a:p>
            <a:pPr>
              <a:buFont typeface="Arial" panose="020B0604020202020204" pitchFamily="34" charset="0"/>
              <a:buChar char="•"/>
            </a:pPr>
            <a:r>
              <a:rPr lang="en-US" sz="2000" dirty="0"/>
              <a:t> </a:t>
            </a:r>
            <a:r>
              <a:rPr lang="en-US" sz="2000" b="1" dirty="0"/>
              <a:t>spoiler</a:t>
            </a:r>
            <a:r>
              <a:rPr lang="en-US" sz="2000" dirty="0"/>
              <a:t>: The human extracted spoiler for the clickbait post from the linked web page. This field is only available in the training and validation dataset (not during test).</a:t>
            </a:r>
            <a:endParaRPr lang="en-IN" sz="2000" dirty="0"/>
          </a:p>
        </p:txBody>
      </p:sp>
    </p:spTree>
    <p:extLst>
      <p:ext uri="{BB962C8B-B14F-4D97-AF65-F5344CB8AC3E}">
        <p14:creationId xmlns:p14="http://schemas.microsoft.com/office/powerpoint/2010/main" val="3299805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ED9F7-1EA1-977F-FB81-443C37E3C880}"/>
              </a:ext>
            </a:extLst>
          </p:cNvPr>
          <p:cNvSpPr>
            <a:spLocks noGrp="1"/>
          </p:cNvSpPr>
          <p:nvPr>
            <p:ph type="title"/>
          </p:nvPr>
        </p:nvSpPr>
        <p:spPr>
          <a:xfrm>
            <a:off x="1097280" y="207090"/>
            <a:ext cx="10058400" cy="1450757"/>
          </a:xfrm>
        </p:spPr>
        <p:txBody>
          <a:bodyPr/>
          <a:lstStyle/>
          <a:p>
            <a:r>
              <a:rPr lang="en-IN" dirty="0"/>
              <a:t>Dataset</a:t>
            </a:r>
          </a:p>
        </p:txBody>
      </p:sp>
      <p:sp>
        <p:nvSpPr>
          <p:cNvPr id="3" name="Content Placeholder 2">
            <a:extLst>
              <a:ext uri="{FF2B5EF4-FFF2-40B4-BE49-F238E27FC236}">
                <a16:creationId xmlns:a16="http://schemas.microsoft.com/office/drawing/2014/main" id="{0F43474F-C65B-E301-9544-C1A79C3F7A4A}"/>
              </a:ext>
            </a:extLst>
          </p:cNvPr>
          <p:cNvSpPr>
            <a:spLocks noGrp="1"/>
          </p:cNvSpPr>
          <p:nvPr>
            <p:ph idx="1"/>
          </p:nvPr>
        </p:nvSpPr>
        <p:spPr/>
        <p:txBody>
          <a:bodyPr>
            <a:noAutofit/>
          </a:bodyPr>
          <a:lstStyle/>
          <a:p>
            <a:pPr>
              <a:buFont typeface="Arial" panose="020B0604020202020204" pitchFamily="34" charset="0"/>
              <a:buChar char="•"/>
            </a:pPr>
            <a:r>
              <a:rPr lang="en-US" sz="2000" dirty="0"/>
              <a:t> </a:t>
            </a:r>
            <a:r>
              <a:rPr lang="en-US" sz="2000" b="1" dirty="0" err="1"/>
              <a:t>spoilerPositions</a:t>
            </a:r>
            <a:r>
              <a:rPr lang="en-US" sz="2000" dirty="0"/>
              <a:t>: The position of the human extracted spoiler for the clickbait post from the linked web page. This field is only available in the training and validation dataset (not during test).</a:t>
            </a:r>
          </a:p>
          <a:p>
            <a:pPr>
              <a:buFont typeface="Arial" panose="020B0604020202020204" pitchFamily="34" charset="0"/>
              <a:buChar char="•"/>
            </a:pPr>
            <a:r>
              <a:rPr lang="en-US" sz="2000" dirty="0"/>
              <a:t> </a:t>
            </a:r>
            <a:r>
              <a:rPr lang="en-US" sz="2000" b="1" dirty="0"/>
              <a:t>tags</a:t>
            </a:r>
            <a:r>
              <a:rPr lang="en-US" sz="2000" dirty="0"/>
              <a:t>: The spoiler type (might be "phrase", "passage", or "multi") that is to be classified in task 1 (spoiler type classification). For task 1, this field is only available in the training and validation dataset (not during test). For task 2, this field is always available and can be used.</a:t>
            </a:r>
          </a:p>
          <a:p>
            <a:pPr>
              <a:buFont typeface="Arial" panose="020B0604020202020204" pitchFamily="34" charset="0"/>
              <a:buChar char="•"/>
            </a:pPr>
            <a:r>
              <a:rPr lang="en-US" sz="2000" dirty="0"/>
              <a:t> Some fields contain additional metainformation about the entry but are unused: </a:t>
            </a:r>
            <a:r>
              <a:rPr lang="en-US" sz="2000" dirty="0" err="1"/>
              <a:t>postId</a:t>
            </a:r>
            <a:r>
              <a:rPr lang="en-US" sz="2000" dirty="0"/>
              <a:t>, </a:t>
            </a:r>
            <a:r>
              <a:rPr lang="en-US" sz="2000" dirty="0" err="1"/>
              <a:t>postPlatform</a:t>
            </a:r>
            <a:r>
              <a:rPr lang="en-US" sz="2000" dirty="0"/>
              <a:t>, </a:t>
            </a:r>
            <a:r>
              <a:rPr lang="en-US" sz="2000" dirty="0" err="1"/>
              <a:t>targetDescription</a:t>
            </a:r>
            <a:r>
              <a:rPr lang="en-US" sz="2000" dirty="0"/>
              <a:t>, </a:t>
            </a:r>
            <a:r>
              <a:rPr lang="en-US" sz="2000" dirty="0" err="1"/>
              <a:t>targetKeywords</a:t>
            </a:r>
            <a:r>
              <a:rPr lang="en-US" sz="2000" dirty="0"/>
              <a:t>, </a:t>
            </a:r>
            <a:r>
              <a:rPr lang="en-US" sz="2000" dirty="0" err="1"/>
              <a:t>targetMedia</a:t>
            </a:r>
            <a:r>
              <a:rPr lang="en-US" sz="2000" dirty="0"/>
              <a:t>.</a:t>
            </a:r>
            <a:endParaRPr lang="en-IN" sz="2000" dirty="0"/>
          </a:p>
        </p:txBody>
      </p:sp>
    </p:spTree>
    <p:extLst>
      <p:ext uri="{BB962C8B-B14F-4D97-AF65-F5344CB8AC3E}">
        <p14:creationId xmlns:p14="http://schemas.microsoft.com/office/powerpoint/2010/main" val="3747732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ED9F7-1EA1-977F-FB81-443C37E3C880}"/>
              </a:ext>
            </a:extLst>
          </p:cNvPr>
          <p:cNvSpPr>
            <a:spLocks noGrp="1"/>
          </p:cNvSpPr>
          <p:nvPr>
            <p:ph type="title"/>
          </p:nvPr>
        </p:nvSpPr>
        <p:spPr>
          <a:xfrm>
            <a:off x="1097280" y="207090"/>
            <a:ext cx="10058400" cy="1450757"/>
          </a:xfrm>
        </p:spPr>
        <p:txBody>
          <a:bodyPr/>
          <a:lstStyle/>
          <a:p>
            <a:r>
              <a:rPr lang="en-IN" dirty="0"/>
              <a:t>Dataset - example</a:t>
            </a:r>
          </a:p>
        </p:txBody>
      </p:sp>
      <p:sp>
        <p:nvSpPr>
          <p:cNvPr id="4" name="Rectangle 1">
            <a:extLst>
              <a:ext uri="{FF2B5EF4-FFF2-40B4-BE49-F238E27FC236}">
                <a16:creationId xmlns:a16="http://schemas.microsoft.com/office/drawing/2014/main" id="{F3F9C797-321C-8ECD-CBD8-818E271AD6D0}"/>
              </a:ext>
            </a:extLst>
          </p:cNvPr>
          <p:cNvSpPr>
            <a:spLocks noGrp="1" noChangeArrowheads="1"/>
          </p:cNvSpPr>
          <p:nvPr>
            <p:ph idx="1"/>
          </p:nvPr>
        </p:nvSpPr>
        <p:spPr bwMode="auto">
          <a:xfrm>
            <a:off x="492983" y="1988431"/>
            <a:ext cx="10893285" cy="43549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454545"/>
                </a:solidFill>
                <a:effectLst/>
                <a:latin typeface="+mn-lt"/>
                <a:cs typeface="Arial" panose="020B0604020202020204" pitchFamily="34" charset="0"/>
              </a:rPr>
              <a:t>{</a:t>
            </a:r>
            <a:br>
              <a:rPr kumimoji="0" lang="en-US" altLang="en-US" sz="1000" b="0" i="0" u="none" strike="noStrike" cap="none" normalizeH="0" baseline="0" dirty="0">
                <a:ln>
                  <a:noFill/>
                </a:ln>
                <a:solidFill>
                  <a:srgbClr val="454545"/>
                </a:solidFill>
                <a:effectLst/>
                <a:latin typeface="+mn-lt"/>
                <a:cs typeface="Arial" panose="020B0604020202020204" pitchFamily="34" charset="0"/>
              </a:rPr>
            </a:br>
            <a:r>
              <a:rPr kumimoji="0" lang="en-US" altLang="en-US" sz="1000" b="0" i="0" u="none" strike="noStrike" cap="none" normalizeH="0" baseline="0" dirty="0">
                <a:ln>
                  <a:noFill/>
                </a:ln>
                <a:solidFill>
                  <a:srgbClr val="454545"/>
                </a:solidFill>
                <a:effectLst/>
                <a:latin typeface="+mn-lt"/>
                <a:cs typeface="Arial" panose="020B0604020202020204" pitchFamily="34" charset="0"/>
              </a:rPr>
              <a:t>  "</a:t>
            </a:r>
            <a:r>
              <a:rPr kumimoji="0" lang="en-US" altLang="en-US" sz="1000" b="0" i="0" u="none" strike="noStrike" cap="none" normalizeH="0" baseline="0" dirty="0" err="1">
                <a:ln>
                  <a:noFill/>
                </a:ln>
                <a:solidFill>
                  <a:srgbClr val="454545"/>
                </a:solidFill>
                <a:effectLst/>
                <a:latin typeface="+mn-lt"/>
                <a:cs typeface="Arial" panose="020B0604020202020204" pitchFamily="34" charset="0"/>
              </a:rPr>
              <a:t>uuid</a:t>
            </a:r>
            <a:r>
              <a:rPr kumimoji="0" lang="en-US" altLang="en-US" sz="1000" b="0" i="0" u="none" strike="noStrike" cap="none" normalizeH="0" baseline="0" dirty="0">
                <a:ln>
                  <a:noFill/>
                </a:ln>
                <a:solidFill>
                  <a:srgbClr val="454545"/>
                </a:solidFill>
                <a:effectLst/>
                <a:latin typeface="+mn-lt"/>
                <a:cs typeface="Arial" panose="020B0604020202020204" pitchFamily="34" charset="0"/>
              </a:rPr>
              <a:t>": "0af11f6b-c889-4520-9372-66ba25cb7657",</a:t>
            </a:r>
            <a:br>
              <a:rPr kumimoji="0" lang="en-US" altLang="en-US" sz="1000" b="0" i="0" u="none" strike="noStrike" cap="none" normalizeH="0" baseline="0" dirty="0">
                <a:ln>
                  <a:noFill/>
                </a:ln>
                <a:solidFill>
                  <a:srgbClr val="454545"/>
                </a:solidFill>
                <a:effectLst/>
                <a:latin typeface="+mn-lt"/>
                <a:cs typeface="Arial" panose="020B0604020202020204" pitchFamily="34" charset="0"/>
              </a:rPr>
            </a:br>
            <a:r>
              <a:rPr kumimoji="0" lang="en-US" altLang="en-US" sz="1000" b="0" i="0" u="none" strike="noStrike" cap="none" normalizeH="0" baseline="0" dirty="0">
                <a:ln>
                  <a:noFill/>
                </a:ln>
                <a:solidFill>
                  <a:srgbClr val="454545"/>
                </a:solidFill>
                <a:effectLst/>
                <a:latin typeface="+mn-lt"/>
                <a:cs typeface="Arial" panose="020B0604020202020204" pitchFamily="34" charset="0"/>
              </a:rPr>
              <a:t>  "</a:t>
            </a:r>
            <a:r>
              <a:rPr kumimoji="0" lang="en-US" altLang="en-US" sz="1000" b="0" i="0" u="none" strike="noStrike" cap="none" normalizeH="0" baseline="0" dirty="0" err="1">
                <a:ln>
                  <a:noFill/>
                </a:ln>
                <a:solidFill>
                  <a:srgbClr val="454545"/>
                </a:solidFill>
                <a:effectLst/>
                <a:latin typeface="+mn-lt"/>
                <a:cs typeface="Arial" panose="020B0604020202020204" pitchFamily="34" charset="0"/>
              </a:rPr>
              <a:t>postText</a:t>
            </a:r>
            <a:r>
              <a:rPr kumimoji="0" lang="en-US" altLang="en-US" sz="1000" b="0" i="0" u="none" strike="noStrike" cap="none" normalizeH="0" baseline="0" dirty="0">
                <a:ln>
                  <a:noFill/>
                </a:ln>
                <a:solidFill>
                  <a:srgbClr val="454545"/>
                </a:solidFill>
                <a:effectLst/>
                <a:latin typeface="+mn-lt"/>
                <a:cs typeface="Arial" panose="020B0604020202020204" pitchFamily="34" charset="0"/>
              </a:rPr>
              <a:t>": ["Wes Welker Wanted Dinner With Tom Brady, But Patriots QB Had Better Idea"],</a:t>
            </a:r>
            <a:br>
              <a:rPr kumimoji="0" lang="en-US" altLang="en-US" sz="1000" b="0" i="0" u="none" strike="noStrike" cap="none" normalizeH="0" baseline="0" dirty="0">
                <a:ln>
                  <a:noFill/>
                </a:ln>
                <a:solidFill>
                  <a:srgbClr val="454545"/>
                </a:solidFill>
                <a:effectLst/>
                <a:latin typeface="+mn-lt"/>
                <a:cs typeface="Arial" panose="020B0604020202020204" pitchFamily="34" charset="0"/>
              </a:rPr>
            </a:br>
            <a:r>
              <a:rPr kumimoji="0" lang="en-US" altLang="en-US" sz="1000" b="0" i="0" u="none" strike="noStrike" cap="none" normalizeH="0" baseline="0" dirty="0">
                <a:ln>
                  <a:noFill/>
                </a:ln>
                <a:solidFill>
                  <a:srgbClr val="454545"/>
                </a:solidFill>
                <a:effectLst/>
                <a:latin typeface="+mn-lt"/>
                <a:cs typeface="Arial" panose="020B0604020202020204" pitchFamily="34" charset="0"/>
              </a:rPr>
              <a:t>  "</a:t>
            </a:r>
            <a:r>
              <a:rPr kumimoji="0" lang="en-US" altLang="en-US" sz="1000" b="0" i="0" u="none" strike="noStrike" cap="none" normalizeH="0" baseline="0" dirty="0" err="1">
                <a:ln>
                  <a:noFill/>
                </a:ln>
                <a:solidFill>
                  <a:srgbClr val="454545"/>
                </a:solidFill>
                <a:effectLst/>
                <a:latin typeface="+mn-lt"/>
                <a:cs typeface="Arial" panose="020B0604020202020204" pitchFamily="34" charset="0"/>
              </a:rPr>
              <a:t>targetParagraphs</a:t>
            </a:r>
            <a:r>
              <a:rPr kumimoji="0" lang="en-US" altLang="en-US" sz="1000" b="0" i="0" u="none" strike="noStrike" cap="none" normalizeH="0" baseline="0" dirty="0">
                <a:ln>
                  <a:noFill/>
                </a:ln>
                <a:solidFill>
                  <a:srgbClr val="454545"/>
                </a:solidFill>
                <a:effectLst/>
                <a:latin typeface="+mn-lt"/>
                <a:cs typeface="Arial" panose="020B0604020202020204" pitchFamily="34" charset="0"/>
              </a:rPr>
              <a:t>": [</a:t>
            </a:r>
            <a:br>
              <a:rPr kumimoji="0" lang="en-US" altLang="en-US" sz="1000" b="0" i="0" u="none" strike="noStrike" cap="none" normalizeH="0" baseline="0" dirty="0">
                <a:ln>
                  <a:noFill/>
                </a:ln>
                <a:solidFill>
                  <a:srgbClr val="454545"/>
                </a:solidFill>
                <a:effectLst/>
                <a:latin typeface="+mn-lt"/>
                <a:cs typeface="Arial" panose="020B0604020202020204" pitchFamily="34" charset="0"/>
              </a:rPr>
            </a:br>
            <a:r>
              <a:rPr kumimoji="0" lang="en-US" altLang="en-US" sz="1000" b="0" i="0" u="none" strike="noStrike" cap="none" normalizeH="0" baseline="0" dirty="0">
                <a:ln>
                  <a:noFill/>
                </a:ln>
                <a:solidFill>
                  <a:srgbClr val="454545"/>
                </a:solidFill>
                <a:effectLst/>
                <a:latin typeface="+mn-lt"/>
                <a:cs typeface="Arial" panose="020B0604020202020204" pitchFamily="34" charset="0"/>
              </a:rPr>
              <a:t>    "It’ll be just like old times this weekend for Tom Brady and Wes Welker.",</a:t>
            </a:r>
            <a:br>
              <a:rPr kumimoji="0" lang="en-US" altLang="en-US" sz="1000" b="0" i="0" u="none" strike="noStrike" cap="none" normalizeH="0" baseline="0" dirty="0">
                <a:ln>
                  <a:noFill/>
                </a:ln>
                <a:solidFill>
                  <a:srgbClr val="454545"/>
                </a:solidFill>
                <a:effectLst/>
                <a:latin typeface="+mn-lt"/>
                <a:cs typeface="Arial" panose="020B0604020202020204" pitchFamily="34" charset="0"/>
              </a:rPr>
            </a:br>
            <a:r>
              <a:rPr kumimoji="0" lang="en-US" altLang="en-US" sz="1000" b="0" i="0" u="none" strike="noStrike" cap="none" normalizeH="0" baseline="0" dirty="0">
                <a:ln>
                  <a:noFill/>
                </a:ln>
                <a:solidFill>
                  <a:srgbClr val="454545"/>
                </a:solidFill>
                <a:effectLst/>
                <a:latin typeface="+mn-lt"/>
                <a:cs typeface="Arial" panose="020B0604020202020204" pitchFamily="34" charset="0"/>
              </a:rPr>
              <a:t>    "Welker revealed Friday morning on a Miami radio station that he contacted Brady because he’ll be in town for Sunday’s game between the New England Patriots and Miami Dolphins at Gillette Stadium. It seemed like a perfect opportunity for the two to catch up.",</a:t>
            </a:r>
            <a:br>
              <a:rPr kumimoji="0" lang="en-US" altLang="en-US" sz="1000" b="0" i="0" u="none" strike="noStrike" cap="none" normalizeH="0" baseline="0" dirty="0">
                <a:ln>
                  <a:noFill/>
                </a:ln>
                <a:solidFill>
                  <a:srgbClr val="454545"/>
                </a:solidFill>
                <a:effectLst/>
                <a:latin typeface="+mn-lt"/>
                <a:cs typeface="Arial" panose="020B0604020202020204" pitchFamily="34" charset="0"/>
              </a:rPr>
            </a:br>
            <a:r>
              <a:rPr kumimoji="0" lang="en-US" altLang="en-US" sz="1000" b="0" i="0" u="none" strike="noStrike" cap="none" normalizeH="0" baseline="0" dirty="0">
                <a:ln>
                  <a:noFill/>
                </a:ln>
                <a:solidFill>
                  <a:srgbClr val="454545"/>
                </a:solidFill>
                <a:effectLst/>
                <a:latin typeface="+mn-lt"/>
                <a:cs typeface="Arial" panose="020B0604020202020204" pitchFamily="34" charset="0"/>
              </a:rPr>
              <a:t>    "But Brady’s definition of \"catching up\" involves far more than just a meal. In fact, it involves some literal \"catching\" as the Patriots quarterback looks to stay sharp during his four-game </a:t>
            </a:r>
            <a:r>
              <a:rPr kumimoji="0" lang="en-US" altLang="en-US" sz="1000" b="0" i="0" u="none" strike="noStrike" cap="none" normalizeH="0" baseline="0" dirty="0" err="1">
                <a:ln>
                  <a:noFill/>
                </a:ln>
                <a:solidFill>
                  <a:srgbClr val="454545"/>
                </a:solidFill>
                <a:effectLst/>
                <a:latin typeface="+mn-lt"/>
                <a:cs typeface="Arial" panose="020B0604020202020204" pitchFamily="34" charset="0"/>
              </a:rPr>
              <a:t>Deflategate</a:t>
            </a:r>
            <a:r>
              <a:rPr kumimoji="0" lang="en-US" altLang="en-US" sz="1000" b="0" i="0" u="none" strike="noStrike" cap="none" normalizeH="0" baseline="0" dirty="0">
                <a:ln>
                  <a:noFill/>
                </a:ln>
                <a:solidFill>
                  <a:srgbClr val="454545"/>
                </a:solidFill>
                <a:effectLst/>
                <a:latin typeface="+mn-lt"/>
                <a:cs typeface="Arial" panose="020B0604020202020204" pitchFamily="34" charset="0"/>
              </a:rPr>
              <a:t> suspension.",</a:t>
            </a:r>
            <a:br>
              <a:rPr kumimoji="0" lang="en-US" altLang="en-US" sz="1000" b="0" i="0" u="none" strike="noStrike" cap="none" normalizeH="0" baseline="0" dirty="0">
                <a:ln>
                  <a:noFill/>
                </a:ln>
                <a:solidFill>
                  <a:srgbClr val="454545"/>
                </a:solidFill>
                <a:effectLst/>
                <a:latin typeface="+mn-lt"/>
                <a:cs typeface="Arial" panose="020B0604020202020204" pitchFamily="34" charset="0"/>
              </a:rPr>
            </a:br>
            <a:r>
              <a:rPr kumimoji="0" lang="en-US" altLang="en-US" sz="1000" b="0" i="0" u="none" strike="noStrike" cap="none" normalizeH="0" baseline="0" dirty="0">
                <a:ln>
                  <a:noFill/>
                </a:ln>
                <a:solidFill>
                  <a:srgbClr val="454545"/>
                </a:solidFill>
                <a:effectLst/>
                <a:latin typeface="+mn-lt"/>
                <a:cs typeface="Arial" panose="020B0604020202020204" pitchFamily="34" charset="0"/>
              </a:rPr>
              <a:t>    "\"I hit him up to do dinner Saturday night. He’s like, ‘I’m going to be flying in from Ann Arbor later (after the Michigan-Colorado football game), but how about that morning we go throw?’ \" Welker said on WQAM, per The Boston Globe. \"And I’m just sitting there, I’m like, ‘I was just thinking about dinner, but yeah, sure. I’ll get over there early and we can throw a little bit.’ \"",</a:t>
            </a:r>
            <a:br>
              <a:rPr kumimoji="0" lang="en-US" altLang="en-US" sz="1000" b="0" i="0" u="none" strike="noStrike" cap="none" normalizeH="0" baseline="0" dirty="0">
                <a:ln>
                  <a:noFill/>
                </a:ln>
                <a:solidFill>
                  <a:srgbClr val="454545"/>
                </a:solidFill>
                <a:effectLst/>
                <a:latin typeface="+mn-lt"/>
                <a:cs typeface="Arial" panose="020B0604020202020204" pitchFamily="34" charset="0"/>
              </a:rPr>
            </a:br>
            <a:r>
              <a:rPr kumimoji="0" lang="en-US" altLang="en-US" sz="1000" b="0" i="0" u="none" strike="noStrike" cap="none" normalizeH="0" baseline="0" dirty="0">
                <a:ln>
                  <a:noFill/>
                </a:ln>
                <a:solidFill>
                  <a:srgbClr val="454545"/>
                </a:solidFill>
                <a:effectLst/>
                <a:latin typeface="+mn-lt"/>
                <a:cs typeface="Arial" panose="020B0604020202020204" pitchFamily="34" charset="0"/>
              </a:rPr>
              <a:t>    "Welker was one of Brady’s favorite targets for six seasons from 2007 to 2012. It’s understandable him and Brady want to meet with both being in the same area. But Brady typically is all business during football season. Welker probably should have known what he was getting into when reaching out to his buddy.",</a:t>
            </a:r>
            <a:br>
              <a:rPr kumimoji="0" lang="en-US" altLang="en-US" sz="1000" b="0" i="0" u="none" strike="noStrike" cap="none" normalizeH="0" baseline="0" dirty="0">
                <a:ln>
                  <a:noFill/>
                </a:ln>
                <a:solidFill>
                  <a:srgbClr val="454545"/>
                </a:solidFill>
                <a:effectLst/>
                <a:latin typeface="+mn-lt"/>
                <a:cs typeface="Arial" panose="020B0604020202020204" pitchFamily="34" charset="0"/>
              </a:rPr>
            </a:br>
            <a:r>
              <a:rPr kumimoji="0" lang="en-US" altLang="en-US" sz="1000" b="0" i="0" u="none" strike="noStrike" cap="none" normalizeH="0" baseline="0" dirty="0">
                <a:ln>
                  <a:noFill/>
                </a:ln>
                <a:solidFill>
                  <a:srgbClr val="454545"/>
                </a:solidFill>
                <a:effectLst/>
                <a:latin typeface="+mn-lt"/>
                <a:cs typeface="Arial" panose="020B0604020202020204" pitchFamily="34" charset="0"/>
              </a:rPr>
              <a:t>    "\"That’s the only thing we really have planned,\" Welker said of his upcoming workout with Brady. \"It’s just funny. I’m sitting there trying to have dinner. ‘Hey, get your ass up here and let’s go throw.’ I’m like, ‘Aw jeez, man.’ He’s going to have me running like 2-minute drills in his backyard or something.\"",</a:t>
            </a:r>
            <a:br>
              <a:rPr kumimoji="0" lang="en-US" altLang="en-US" sz="1000" b="0" i="0" u="none" strike="noStrike" cap="none" normalizeH="0" baseline="0" dirty="0">
                <a:ln>
                  <a:noFill/>
                </a:ln>
                <a:solidFill>
                  <a:srgbClr val="454545"/>
                </a:solidFill>
                <a:effectLst/>
                <a:latin typeface="+mn-lt"/>
                <a:cs typeface="Arial" panose="020B0604020202020204" pitchFamily="34" charset="0"/>
              </a:rPr>
            </a:br>
            <a:r>
              <a:rPr kumimoji="0" lang="en-US" altLang="en-US" sz="1000" b="0" i="0" u="none" strike="noStrike" cap="none" normalizeH="0" baseline="0" dirty="0">
                <a:ln>
                  <a:noFill/>
                </a:ln>
                <a:solidFill>
                  <a:srgbClr val="454545"/>
                </a:solidFill>
                <a:effectLst/>
                <a:latin typeface="+mn-lt"/>
                <a:cs typeface="Arial" panose="020B0604020202020204" pitchFamily="34" charset="0"/>
              </a:rPr>
              <a:t>    "Maybe Brady will put a good word in for Welker down in Foxboro if the former Patriots wide receiver impresses him enough."</a:t>
            </a:r>
            <a:br>
              <a:rPr kumimoji="0" lang="en-US" altLang="en-US" sz="1000" b="0" i="0" u="none" strike="noStrike" cap="none" normalizeH="0" baseline="0" dirty="0">
                <a:ln>
                  <a:noFill/>
                </a:ln>
                <a:solidFill>
                  <a:srgbClr val="454545"/>
                </a:solidFill>
                <a:effectLst/>
                <a:latin typeface="+mn-lt"/>
                <a:cs typeface="Arial" panose="020B0604020202020204" pitchFamily="34" charset="0"/>
              </a:rPr>
            </a:br>
            <a:r>
              <a:rPr kumimoji="0" lang="en-US" altLang="en-US" sz="1000" b="0" i="0" u="none" strike="noStrike" cap="none" normalizeH="0" baseline="0" dirty="0">
                <a:ln>
                  <a:noFill/>
                </a:ln>
                <a:solidFill>
                  <a:srgbClr val="454545"/>
                </a:solidFill>
                <a:effectLst/>
                <a:latin typeface="+mn-lt"/>
                <a:cs typeface="Arial" panose="020B0604020202020204" pitchFamily="34" charset="0"/>
              </a:rPr>
              <a:t>  ],</a:t>
            </a:r>
            <a:br>
              <a:rPr kumimoji="0" lang="en-US" altLang="en-US" sz="1000" b="0" i="0" u="none" strike="noStrike" cap="none" normalizeH="0" baseline="0" dirty="0">
                <a:ln>
                  <a:noFill/>
                </a:ln>
                <a:solidFill>
                  <a:srgbClr val="454545"/>
                </a:solidFill>
                <a:effectLst/>
                <a:latin typeface="+mn-lt"/>
                <a:cs typeface="Arial" panose="020B0604020202020204" pitchFamily="34" charset="0"/>
              </a:rPr>
            </a:br>
            <a:r>
              <a:rPr kumimoji="0" lang="en-US" altLang="en-US" sz="1000" b="0" i="0" u="none" strike="noStrike" cap="none" normalizeH="0" baseline="0" dirty="0">
                <a:ln>
                  <a:noFill/>
                </a:ln>
                <a:solidFill>
                  <a:srgbClr val="454545"/>
                </a:solidFill>
                <a:effectLst/>
                <a:latin typeface="+mn-lt"/>
                <a:cs typeface="Arial" panose="020B0604020202020204" pitchFamily="34" charset="0"/>
              </a:rPr>
              <a:t>  "</a:t>
            </a:r>
            <a:r>
              <a:rPr kumimoji="0" lang="en-US" altLang="en-US" sz="1000" b="0" i="0" u="none" strike="noStrike" cap="none" normalizeH="0" baseline="0" dirty="0" err="1">
                <a:ln>
                  <a:noFill/>
                </a:ln>
                <a:solidFill>
                  <a:srgbClr val="454545"/>
                </a:solidFill>
                <a:effectLst/>
                <a:latin typeface="+mn-lt"/>
                <a:cs typeface="Arial" panose="020B0604020202020204" pitchFamily="34" charset="0"/>
              </a:rPr>
              <a:t>targetTitle</a:t>
            </a:r>
            <a:r>
              <a:rPr kumimoji="0" lang="en-US" altLang="en-US" sz="1000" b="0" i="0" u="none" strike="noStrike" cap="none" normalizeH="0" baseline="0" dirty="0">
                <a:ln>
                  <a:noFill/>
                </a:ln>
                <a:solidFill>
                  <a:srgbClr val="454545"/>
                </a:solidFill>
                <a:effectLst/>
                <a:latin typeface="+mn-lt"/>
                <a:cs typeface="Arial" panose="020B0604020202020204" pitchFamily="34" charset="0"/>
              </a:rPr>
              <a:t>": "Wes Welker Wanted Dinner With Tom Brady, But Patriots QB Had A Better Idea",</a:t>
            </a:r>
            <a:br>
              <a:rPr kumimoji="0" lang="en-US" altLang="en-US" sz="1000" b="0" i="0" u="none" strike="noStrike" cap="none" normalizeH="0" baseline="0" dirty="0">
                <a:ln>
                  <a:noFill/>
                </a:ln>
                <a:solidFill>
                  <a:srgbClr val="454545"/>
                </a:solidFill>
                <a:effectLst/>
                <a:latin typeface="+mn-lt"/>
                <a:cs typeface="Arial" panose="020B0604020202020204" pitchFamily="34" charset="0"/>
              </a:rPr>
            </a:br>
            <a:r>
              <a:rPr kumimoji="0" lang="en-US" altLang="en-US" sz="1000" b="0" i="0" u="none" strike="noStrike" cap="none" normalizeH="0" baseline="0" dirty="0">
                <a:ln>
                  <a:noFill/>
                </a:ln>
                <a:solidFill>
                  <a:srgbClr val="454545"/>
                </a:solidFill>
                <a:effectLst/>
                <a:latin typeface="+mn-lt"/>
                <a:cs typeface="Arial" panose="020B0604020202020204" pitchFamily="34" charset="0"/>
              </a:rPr>
              <a:t>  "</a:t>
            </a:r>
            <a:r>
              <a:rPr kumimoji="0" lang="en-US" altLang="en-US" sz="1000" b="0" i="0" u="none" strike="noStrike" cap="none" normalizeH="0" baseline="0" dirty="0" err="1">
                <a:ln>
                  <a:noFill/>
                </a:ln>
                <a:solidFill>
                  <a:srgbClr val="454545"/>
                </a:solidFill>
                <a:effectLst/>
                <a:latin typeface="+mn-lt"/>
                <a:cs typeface="Arial" panose="020B0604020202020204" pitchFamily="34" charset="0"/>
              </a:rPr>
              <a:t>targetUrl</a:t>
            </a:r>
            <a:r>
              <a:rPr kumimoji="0" lang="en-US" altLang="en-US" sz="1000" b="0" i="0" u="none" strike="noStrike" cap="none" normalizeH="0" baseline="0" dirty="0">
                <a:ln>
                  <a:noFill/>
                </a:ln>
                <a:solidFill>
                  <a:srgbClr val="454545"/>
                </a:solidFill>
                <a:effectLst/>
                <a:latin typeface="+mn-lt"/>
                <a:cs typeface="Arial" panose="020B0604020202020204" pitchFamily="34" charset="0"/>
              </a:rPr>
              <a:t>": "http://nesn.com/2016/09/wes-welker-wanted-dinner-with-tom-brady-but-patriots-qb-had-better-idea/",</a:t>
            </a:r>
            <a:br>
              <a:rPr kumimoji="0" lang="en-US" altLang="en-US" sz="1000" b="0" i="0" u="none" strike="noStrike" cap="none" normalizeH="0" baseline="0" dirty="0">
                <a:ln>
                  <a:noFill/>
                </a:ln>
                <a:solidFill>
                  <a:srgbClr val="454545"/>
                </a:solidFill>
                <a:effectLst/>
                <a:latin typeface="+mn-lt"/>
                <a:cs typeface="Arial" panose="020B0604020202020204" pitchFamily="34" charset="0"/>
              </a:rPr>
            </a:br>
            <a:r>
              <a:rPr kumimoji="0" lang="en-US" altLang="en-US" sz="1000" b="0" i="0" u="none" strike="noStrike" cap="none" normalizeH="0" baseline="0" dirty="0">
                <a:ln>
                  <a:noFill/>
                </a:ln>
                <a:solidFill>
                  <a:srgbClr val="454545"/>
                </a:solidFill>
                <a:effectLst/>
                <a:latin typeface="+mn-lt"/>
                <a:cs typeface="Arial" panose="020B0604020202020204" pitchFamily="34" charset="0"/>
              </a:rPr>
              <a:t>  "spoiler": ["how about that morning we go throw?"],</a:t>
            </a:r>
            <a:br>
              <a:rPr kumimoji="0" lang="en-US" altLang="en-US" sz="1000" b="0" i="0" u="none" strike="noStrike" cap="none" normalizeH="0" baseline="0" dirty="0">
                <a:ln>
                  <a:noFill/>
                </a:ln>
                <a:solidFill>
                  <a:srgbClr val="454545"/>
                </a:solidFill>
                <a:effectLst/>
                <a:latin typeface="+mn-lt"/>
                <a:cs typeface="Arial" panose="020B0604020202020204" pitchFamily="34" charset="0"/>
              </a:rPr>
            </a:br>
            <a:r>
              <a:rPr kumimoji="0" lang="en-US" altLang="en-US" sz="1000" b="0" i="0" u="none" strike="noStrike" cap="none" normalizeH="0" baseline="0" dirty="0">
                <a:ln>
                  <a:noFill/>
                </a:ln>
                <a:solidFill>
                  <a:srgbClr val="454545"/>
                </a:solidFill>
                <a:effectLst/>
                <a:latin typeface="+mn-lt"/>
                <a:cs typeface="Arial" panose="020B0604020202020204" pitchFamily="34" charset="0"/>
              </a:rPr>
              <a:t>  "</a:t>
            </a:r>
            <a:r>
              <a:rPr kumimoji="0" lang="en-US" altLang="en-US" sz="1000" b="0" i="0" u="none" strike="noStrike" cap="none" normalizeH="0" baseline="0" dirty="0" err="1">
                <a:ln>
                  <a:noFill/>
                </a:ln>
                <a:solidFill>
                  <a:srgbClr val="454545"/>
                </a:solidFill>
                <a:effectLst/>
                <a:latin typeface="+mn-lt"/>
                <a:cs typeface="Arial" panose="020B0604020202020204" pitchFamily="34" charset="0"/>
              </a:rPr>
              <a:t>spoilerPositions</a:t>
            </a:r>
            <a:r>
              <a:rPr kumimoji="0" lang="en-US" altLang="en-US" sz="1000" b="0" i="0" u="none" strike="noStrike" cap="none" normalizeH="0" baseline="0" dirty="0">
                <a:ln>
                  <a:noFill/>
                </a:ln>
                <a:solidFill>
                  <a:srgbClr val="454545"/>
                </a:solidFill>
                <a:effectLst/>
                <a:latin typeface="+mn-lt"/>
                <a:cs typeface="Arial" panose="020B0604020202020204" pitchFamily="34" charset="0"/>
              </a:rPr>
              <a:t>": [[[3, 151], [3, 186]]],</a:t>
            </a:r>
            <a:br>
              <a:rPr kumimoji="0" lang="en-US" altLang="en-US" sz="1000" b="0" i="0" u="none" strike="noStrike" cap="none" normalizeH="0" baseline="0" dirty="0">
                <a:ln>
                  <a:noFill/>
                </a:ln>
                <a:solidFill>
                  <a:srgbClr val="454545"/>
                </a:solidFill>
                <a:effectLst/>
                <a:latin typeface="+mn-lt"/>
                <a:cs typeface="Arial" panose="020B0604020202020204" pitchFamily="34" charset="0"/>
              </a:rPr>
            </a:br>
            <a:r>
              <a:rPr kumimoji="0" lang="en-US" altLang="en-US" sz="1000" b="0" i="0" u="none" strike="noStrike" cap="none" normalizeH="0" baseline="0" dirty="0">
                <a:ln>
                  <a:noFill/>
                </a:ln>
                <a:solidFill>
                  <a:srgbClr val="454545"/>
                </a:solidFill>
                <a:effectLst/>
                <a:latin typeface="+mn-lt"/>
                <a:cs typeface="Arial" panose="020B0604020202020204" pitchFamily="34" charset="0"/>
              </a:rPr>
              <a:t>  "tags": ["passage"]</a:t>
            </a:r>
            <a:br>
              <a:rPr kumimoji="0" lang="en-US" altLang="en-US" sz="1000" b="0" i="0" u="none" strike="noStrike" cap="none" normalizeH="0" baseline="0" dirty="0">
                <a:ln>
                  <a:noFill/>
                </a:ln>
                <a:solidFill>
                  <a:srgbClr val="454545"/>
                </a:solidFill>
                <a:effectLst/>
                <a:latin typeface="+mn-lt"/>
                <a:cs typeface="Arial" panose="020B0604020202020204" pitchFamily="34" charset="0"/>
              </a:rPr>
            </a:br>
            <a:r>
              <a:rPr kumimoji="0" lang="en-US" altLang="en-US" sz="1000" b="0" i="0" u="none" strike="noStrike" cap="none" normalizeH="0" baseline="0" dirty="0">
                <a:ln>
                  <a:noFill/>
                </a:ln>
                <a:solidFill>
                  <a:srgbClr val="454545"/>
                </a:solidFill>
                <a:effectLst/>
                <a:latin typeface="+mn-lt"/>
                <a:cs typeface="Arial" panose="020B0604020202020204" pitchFamily="34" charset="0"/>
              </a:rPr>
              <a:t>}</a:t>
            </a:r>
            <a:endParaRPr kumimoji="0" lang="en-US" altLang="en-US" sz="1000" b="0" i="0" u="none" strike="noStrike" cap="none" normalizeH="0" baseline="0" dirty="0">
              <a:ln>
                <a:noFill/>
              </a:ln>
              <a:solidFill>
                <a:srgbClr val="333333"/>
              </a:solidFill>
              <a:effectLst/>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168658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sz="4000" dirty="0"/>
              <a:t>Overview of the Task-1</a:t>
            </a:r>
          </a:p>
        </p:txBody>
      </p:sp>
      <p:sp>
        <p:nvSpPr>
          <p:cNvPr id="4" name="Content Placeholder 3">
            <a:extLst>
              <a:ext uri="{FF2B5EF4-FFF2-40B4-BE49-F238E27FC236}">
                <a16:creationId xmlns:a16="http://schemas.microsoft.com/office/drawing/2014/main" id="{584C0F70-A688-EDED-5515-7A4AF5B3BE91}"/>
              </a:ext>
            </a:extLst>
          </p:cNvPr>
          <p:cNvSpPr>
            <a:spLocks noGrp="1"/>
          </p:cNvSpPr>
          <p:nvPr>
            <p:ph idx="1"/>
          </p:nvPr>
        </p:nvSpPr>
        <p:spPr/>
        <p:txBody>
          <a:bodyPr>
            <a:normAutofit/>
          </a:bodyPr>
          <a:lstStyle/>
          <a:p>
            <a:pPr algn="l"/>
            <a:r>
              <a:rPr lang="en-US" sz="2200" b="1" i="0" dirty="0">
                <a:solidFill>
                  <a:schemeClr val="tx1"/>
                </a:solidFill>
                <a:effectLst/>
                <a:latin typeface="Söhne"/>
              </a:rPr>
              <a:t>Clickbait Spoiler Detection using SVM Classifier</a:t>
            </a:r>
          </a:p>
          <a:p>
            <a:pPr algn="l">
              <a:buFont typeface="Arial" panose="020B0604020202020204" pitchFamily="34" charset="0"/>
              <a:buChar char="•"/>
            </a:pPr>
            <a:r>
              <a:rPr lang="en-US" sz="2000" b="0" i="0" dirty="0">
                <a:solidFill>
                  <a:schemeClr val="tx1"/>
                </a:solidFill>
                <a:effectLst/>
                <a:latin typeface="Söhne"/>
              </a:rPr>
              <a:t>The code uses an SVM classifier to detect clickbait spoiler type for a given data.</a:t>
            </a:r>
          </a:p>
          <a:p>
            <a:pPr algn="l">
              <a:buFont typeface="Arial" panose="020B0604020202020204" pitchFamily="34" charset="0"/>
              <a:buChar char="•"/>
            </a:pPr>
            <a:r>
              <a:rPr lang="en-US" sz="2000" b="0" i="0" dirty="0">
                <a:solidFill>
                  <a:schemeClr val="tx1"/>
                </a:solidFill>
                <a:effectLst/>
                <a:latin typeface="Söhne"/>
              </a:rPr>
              <a:t>We have two sets of data one for training and one for validation.</a:t>
            </a:r>
          </a:p>
          <a:p>
            <a:pPr algn="l">
              <a:buFont typeface="Arial" panose="020B0604020202020204" pitchFamily="34" charset="0"/>
              <a:buChar char="•"/>
            </a:pPr>
            <a:r>
              <a:rPr lang="en-US" sz="2000" b="0" i="0" dirty="0">
                <a:solidFill>
                  <a:schemeClr val="tx1"/>
                </a:solidFill>
                <a:effectLst/>
                <a:latin typeface="Söhne"/>
              </a:rPr>
              <a:t>The text data is pre-processed and converted into numerical vectors using the TF-IDF vectorizer.</a:t>
            </a:r>
          </a:p>
          <a:p>
            <a:pPr algn="l">
              <a:buFont typeface="Arial" panose="020B0604020202020204" pitchFamily="34" charset="0"/>
              <a:buChar char="•"/>
            </a:pPr>
            <a:r>
              <a:rPr lang="en-US" sz="2000" b="0" i="0" dirty="0">
                <a:solidFill>
                  <a:schemeClr val="tx1"/>
                </a:solidFill>
                <a:effectLst/>
                <a:latin typeface="Söhne"/>
              </a:rPr>
              <a:t>Convert the spoiler types into numeric labels.</a:t>
            </a:r>
          </a:p>
          <a:p>
            <a:pPr algn="l">
              <a:buFont typeface="Arial" panose="020B0604020202020204" pitchFamily="34" charset="0"/>
              <a:buChar char="•"/>
            </a:pPr>
            <a:r>
              <a:rPr lang="en-US" sz="2000" b="0" i="0" dirty="0">
                <a:solidFill>
                  <a:schemeClr val="tx1"/>
                </a:solidFill>
                <a:effectLst/>
                <a:latin typeface="Söhne"/>
              </a:rPr>
              <a:t>The SVM classifier is trained on the pre-processed training data </a:t>
            </a:r>
            <a:r>
              <a:rPr lang="en-US" sz="2000" b="0" i="0">
                <a:solidFill>
                  <a:schemeClr val="tx1"/>
                </a:solidFill>
                <a:effectLst/>
                <a:latin typeface="Söhne"/>
              </a:rPr>
              <a:t>and numeric labels.</a:t>
            </a:r>
            <a:endParaRPr lang="en-US" sz="2000" b="0" i="0" dirty="0">
              <a:solidFill>
                <a:schemeClr val="tx1"/>
              </a:solidFill>
              <a:effectLst/>
              <a:latin typeface="Söhne"/>
            </a:endParaRPr>
          </a:p>
          <a:p>
            <a:endParaRPr lang="en-IN" dirty="0"/>
          </a:p>
        </p:txBody>
      </p:sp>
    </p:spTree>
    <p:extLst>
      <p:ext uri="{BB962C8B-B14F-4D97-AF65-F5344CB8AC3E}">
        <p14:creationId xmlns:p14="http://schemas.microsoft.com/office/powerpoint/2010/main" val="2482546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3AC82-F6FE-8D8E-00DE-592F3ADDCCEB}"/>
              </a:ext>
            </a:extLst>
          </p:cNvPr>
          <p:cNvSpPr>
            <a:spLocks noGrp="1"/>
          </p:cNvSpPr>
          <p:nvPr>
            <p:ph type="title"/>
          </p:nvPr>
        </p:nvSpPr>
        <p:spPr/>
        <p:txBody>
          <a:bodyPr>
            <a:normAutofit/>
          </a:bodyPr>
          <a:lstStyle/>
          <a:p>
            <a:r>
              <a:rPr lang="en-US" sz="4000" dirty="0"/>
              <a:t>Overview of the Task-1</a:t>
            </a:r>
            <a:endParaRPr lang="en-IN" sz="4000" dirty="0"/>
          </a:p>
        </p:txBody>
      </p:sp>
      <p:sp>
        <p:nvSpPr>
          <p:cNvPr id="3" name="Content Placeholder 2">
            <a:extLst>
              <a:ext uri="{FF2B5EF4-FFF2-40B4-BE49-F238E27FC236}">
                <a16:creationId xmlns:a16="http://schemas.microsoft.com/office/drawing/2014/main" id="{84CDA069-D34E-832F-B819-EF247A7A94F7}"/>
              </a:ext>
            </a:extLst>
          </p:cNvPr>
          <p:cNvSpPr>
            <a:spLocks noGrp="1"/>
          </p:cNvSpPr>
          <p:nvPr>
            <p:ph idx="1"/>
          </p:nvPr>
        </p:nvSpPr>
        <p:spPr>
          <a:xfrm>
            <a:off x="1066800" y="2069284"/>
            <a:ext cx="10058400" cy="3760891"/>
          </a:xfrm>
        </p:spPr>
        <p:txBody>
          <a:bodyPr>
            <a:normAutofit/>
          </a:bodyPr>
          <a:lstStyle/>
          <a:p>
            <a:pPr marL="0" indent="0" algn="l">
              <a:buNone/>
            </a:pPr>
            <a:r>
              <a:rPr lang="en-US" sz="2200" b="1" dirty="0">
                <a:solidFill>
                  <a:schemeClr val="tx1"/>
                </a:solidFill>
                <a:latin typeface="Söhne"/>
              </a:rPr>
              <a:t> </a:t>
            </a:r>
            <a:r>
              <a:rPr lang="en-US" sz="2200" b="1" i="0" dirty="0">
                <a:solidFill>
                  <a:schemeClr val="tx1"/>
                </a:solidFill>
                <a:effectLst/>
                <a:latin typeface="Söhne"/>
              </a:rPr>
              <a:t>Prediction and Evaluation</a:t>
            </a:r>
          </a:p>
          <a:p>
            <a:pPr algn="l">
              <a:buFont typeface="Arial" panose="020B0604020202020204" pitchFamily="34" charset="0"/>
              <a:buChar char="•"/>
            </a:pPr>
            <a:r>
              <a:rPr lang="en-US" sz="1800" b="0" i="0" dirty="0">
                <a:solidFill>
                  <a:schemeClr val="tx1"/>
                </a:solidFill>
                <a:effectLst/>
                <a:latin typeface="Söhne"/>
              </a:rPr>
              <a:t>The trained SVM classifier is used to predict the clickbait spoiler for the validation data.</a:t>
            </a:r>
          </a:p>
          <a:p>
            <a:pPr algn="l">
              <a:buFont typeface="Arial" panose="020B0604020202020204" pitchFamily="34" charset="0"/>
              <a:buChar char="•"/>
            </a:pPr>
            <a:r>
              <a:rPr lang="en-US" sz="1800" b="0" i="0" dirty="0">
                <a:solidFill>
                  <a:schemeClr val="tx1"/>
                </a:solidFill>
                <a:effectLst/>
                <a:latin typeface="Söhne"/>
              </a:rPr>
              <a:t>The predicted values are converted back to the original labels and saved in JSONL format.</a:t>
            </a:r>
          </a:p>
          <a:p>
            <a:pPr algn="l">
              <a:buFont typeface="Arial" panose="020B0604020202020204" pitchFamily="34" charset="0"/>
              <a:buChar char="•"/>
            </a:pPr>
            <a:r>
              <a:rPr lang="en-US" sz="1800" b="0" i="0" dirty="0">
                <a:solidFill>
                  <a:schemeClr val="tx1"/>
                </a:solidFill>
                <a:effectLst/>
                <a:latin typeface="Söhne"/>
              </a:rPr>
              <a:t>The actual labels are extracted from the validation data.</a:t>
            </a:r>
          </a:p>
          <a:p>
            <a:pPr algn="l">
              <a:buFont typeface="Arial" panose="020B0604020202020204" pitchFamily="34" charset="0"/>
              <a:buChar char="•"/>
            </a:pPr>
            <a:r>
              <a:rPr lang="en-US" sz="1800" b="0" i="0" dirty="0">
                <a:solidFill>
                  <a:schemeClr val="tx1"/>
                </a:solidFill>
                <a:effectLst/>
                <a:latin typeface="Söhne"/>
              </a:rPr>
              <a:t>The accuracy of the model on the validation data is computed and printed.</a:t>
            </a:r>
          </a:p>
          <a:p>
            <a:pPr algn="l">
              <a:buFont typeface="Arial" panose="020B0604020202020204" pitchFamily="34" charset="0"/>
              <a:buChar char="•"/>
            </a:pPr>
            <a:r>
              <a:rPr lang="en-US" sz="1800" b="0" i="0" dirty="0">
                <a:solidFill>
                  <a:schemeClr val="tx1"/>
                </a:solidFill>
                <a:effectLst/>
                <a:latin typeface="Söhne"/>
              </a:rPr>
              <a:t>The SVM classifier with TF-IDF vectorizer is an effective method to detect clickbait spoiler in text data.</a:t>
            </a:r>
            <a:endParaRPr lang="en-IN" sz="1800" dirty="0">
              <a:solidFill>
                <a:schemeClr val="tx1"/>
              </a:solidFill>
            </a:endParaRPr>
          </a:p>
        </p:txBody>
      </p:sp>
    </p:spTree>
    <p:extLst>
      <p:ext uri="{BB962C8B-B14F-4D97-AF65-F5344CB8AC3E}">
        <p14:creationId xmlns:p14="http://schemas.microsoft.com/office/powerpoint/2010/main" val="36429236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{66233D99-68C6-4052-B865-D241041E1028}tf33845126_win32</Template>
  <TotalTime>410</TotalTime>
  <Words>1440</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Bookman Old Style</vt:lpstr>
      <vt:lpstr>Calibri</vt:lpstr>
      <vt:lpstr>Consolas</vt:lpstr>
      <vt:lpstr>Franklin Gothic Book</vt:lpstr>
      <vt:lpstr>Product Sans</vt:lpstr>
      <vt:lpstr>Söhne</vt:lpstr>
      <vt:lpstr>1_RetrospectVTI</vt:lpstr>
      <vt:lpstr>Presentation-Group 11    Project-T1        Clickbait spoiler</vt:lpstr>
      <vt:lpstr>Clickbait spoiler</vt:lpstr>
      <vt:lpstr>Task1- Finding Spoiler Type</vt:lpstr>
      <vt:lpstr>Dataset</vt:lpstr>
      <vt:lpstr>Dataset</vt:lpstr>
      <vt:lpstr>Dataset</vt:lpstr>
      <vt:lpstr>Dataset - example</vt:lpstr>
      <vt:lpstr>Overview of the Task-1</vt:lpstr>
      <vt:lpstr>Overview of the Task-1</vt:lpstr>
      <vt:lpstr>Task2 – Finding Spoiler </vt:lpstr>
      <vt:lpstr>Overview of the Task-2</vt:lpstr>
      <vt:lpstr>Overview of the Task-2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Presentation-Group 11    Project-T1        Click bait spoiler</dc:title>
  <dc:creator>Bharath Kumar Reddy</dc:creator>
  <cp:lastModifiedBy>tharunkrishna063@hotmail.com</cp:lastModifiedBy>
  <cp:revision>7</cp:revision>
  <dcterms:created xsi:type="dcterms:W3CDTF">2023-04-25T17:09:47Z</dcterms:created>
  <dcterms:modified xsi:type="dcterms:W3CDTF">2023-04-27T13:03:20Z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