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8451-9486-41ED-96F5-18DE1BFCA975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F518-17C7-4C99-AE29-8789AA742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9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8451-9486-41ED-96F5-18DE1BFCA975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F518-17C7-4C99-AE29-8789AA742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6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8451-9486-41ED-96F5-18DE1BFCA975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F518-17C7-4C99-AE29-8789AA742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9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8451-9486-41ED-96F5-18DE1BFCA975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F518-17C7-4C99-AE29-8789AA742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0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8451-9486-41ED-96F5-18DE1BFCA975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F518-17C7-4C99-AE29-8789AA742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3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8451-9486-41ED-96F5-18DE1BFCA975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F518-17C7-4C99-AE29-8789AA742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1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8451-9486-41ED-96F5-18DE1BFCA975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F518-17C7-4C99-AE29-8789AA742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7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8451-9486-41ED-96F5-18DE1BFCA975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F518-17C7-4C99-AE29-8789AA742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9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8451-9486-41ED-96F5-18DE1BFCA975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F518-17C7-4C99-AE29-8789AA742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0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8451-9486-41ED-96F5-18DE1BFCA975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F518-17C7-4C99-AE29-8789AA742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2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8451-9486-41ED-96F5-18DE1BFCA975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F518-17C7-4C99-AE29-8789AA742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4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8451-9486-41ED-96F5-18DE1BFCA975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DF518-17C7-4C99-AE29-8789AA742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2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title:ELECTIONS</a:t>
            </a:r>
            <a:r>
              <a:rPr lang="en-US" dirty="0" smtClean="0"/>
              <a:t> </a:t>
            </a:r>
            <a:r>
              <a:rPr lang="en-US" dirty="0" err="1" smtClean="0"/>
              <a:t>Dapp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73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With the rise of </a:t>
            </a:r>
            <a:r>
              <a:rPr lang="en-US" dirty="0" err="1"/>
              <a:t>blockchain</a:t>
            </a:r>
            <a:r>
              <a:rPr lang="en-US" dirty="0"/>
              <a:t> technology </a:t>
            </a:r>
            <a:r>
              <a:rPr lang="en-US" dirty="0" smtClean="0"/>
              <a:t>, </a:t>
            </a:r>
            <a:r>
              <a:rPr lang="en-US" dirty="0"/>
              <a:t>the core concept of decentralization has</a:t>
            </a:r>
          </a:p>
          <a:p>
            <a:pPr marL="0" indent="0">
              <a:buNone/>
            </a:pPr>
            <a:r>
              <a:rPr lang="en-US" dirty="0"/>
              <a:t>gradually drawn attention. In this context, the main objective of this research is to</a:t>
            </a:r>
          </a:p>
          <a:p>
            <a:pPr marL="0" indent="0">
              <a:buNone/>
            </a:pPr>
            <a:r>
              <a:rPr lang="en-US" dirty="0"/>
              <a:t>realize more convenient and secure applications through the use of </a:t>
            </a:r>
            <a:r>
              <a:rPr lang="en-US" dirty="0" err="1"/>
              <a:t>blockchain</a:t>
            </a:r>
            <a:r>
              <a:rPr lang="en-US" dirty="0"/>
              <a:t> tech-</a:t>
            </a:r>
          </a:p>
          <a:p>
            <a:pPr marL="0" indent="0">
              <a:buNone/>
            </a:pPr>
            <a:r>
              <a:rPr lang="en-US" dirty="0" err="1"/>
              <a:t>nology</a:t>
            </a:r>
            <a:r>
              <a:rPr lang="en-US" dirty="0"/>
              <a:t>. Currently, the service industry, such as the ﬁnancial and banking industry,</a:t>
            </a:r>
          </a:p>
          <a:p>
            <a:pPr marL="0" indent="0">
              <a:buNone/>
            </a:pPr>
            <a:r>
              <a:rPr lang="en-US" dirty="0"/>
              <a:t>transmits private information through a trusted third party. However, they are facing</a:t>
            </a:r>
          </a:p>
          <a:p>
            <a:pPr marL="0" indent="0">
              <a:buNone/>
            </a:pPr>
            <a:r>
              <a:rPr lang="en-US" dirty="0"/>
              <a:t>many problems and complicated procedures. Since the </a:t>
            </a:r>
            <a:r>
              <a:rPr lang="en-US" dirty="0" err="1"/>
              <a:t>blockchain</a:t>
            </a:r>
            <a:r>
              <a:rPr lang="en-US" dirty="0"/>
              <a:t> technology and</a:t>
            </a:r>
          </a:p>
          <a:p>
            <a:pPr marL="0" indent="0">
              <a:buNone/>
            </a:pPr>
            <a:r>
              <a:rPr lang="en-US" dirty="0"/>
              <a:t>smart contract have the characteristics of decentralization, the researchers analyzed the</a:t>
            </a:r>
          </a:p>
          <a:p>
            <a:pPr marL="0" indent="0">
              <a:buNone/>
            </a:pPr>
            <a:r>
              <a:rPr lang="en-US" dirty="0"/>
              <a:t>architecture of the existing e-voting </a:t>
            </a:r>
            <a:r>
              <a:rPr lang="en-US" dirty="0" smtClean="0"/>
              <a:t>systems </a:t>
            </a:r>
            <a:r>
              <a:rPr lang="en-US" dirty="0"/>
              <a:t>and found the integration of </a:t>
            </a:r>
            <a:r>
              <a:rPr lang="en-US" dirty="0" err="1"/>
              <a:t>blockchain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smart </a:t>
            </a:r>
            <a:r>
              <a:rPr lang="en-US" dirty="0" smtClean="0"/>
              <a:t>contract </a:t>
            </a:r>
            <a:r>
              <a:rPr lang="en-US" dirty="0"/>
              <a:t>into the </a:t>
            </a:r>
            <a:r>
              <a:rPr lang="en-US" dirty="0" smtClean="0"/>
              <a:t>application,</a:t>
            </a:r>
            <a:r>
              <a:rPr lang="en-US" dirty="0"/>
              <a:t> which could enhance data veriﬁability and</a:t>
            </a:r>
          </a:p>
          <a:p>
            <a:pPr marL="0" indent="0">
              <a:buNone/>
            </a:pPr>
            <a:r>
              <a:rPr lang="en-US" dirty="0"/>
              <a:t>lower the cost while maintaining the openness and transparency of the voting.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1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</a:t>
            </a:r>
          </a:p>
          <a:p>
            <a:pPr marL="0" indent="0">
              <a:buNone/>
            </a:pPr>
            <a:r>
              <a:rPr lang="en-US" dirty="0"/>
              <a:t>anonymities of voters, the security of ballot transmission and the veriﬁability of votes</a:t>
            </a:r>
          </a:p>
          <a:p>
            <a:pPr marL="0" indent="0">
              <a:buNone/>
            </a:pPr>
            <a:r>
              <a:rPr lang="en-US" dirty="0"/>
              <a:t>during the billing phase are the most fundamental requirements for voting. The</a:t>
            </a:r>
          </a:p>
          <a:p>
            <a:pPr marL="0" indent="0">
              <a:buNone/>
            </a:pPr>
            <a:r>
              <a:rPr lang="en-US" dirty="0"/>
              <a:t>anonymity and security can be achieved by the secret sharing scheme </a:t>
            </a:r>
            <a:r>
              <a:rPr lang="en-US" dirty="0" smtClean="0"/>
              <a:t>with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public-key </a:t>
            </a:r>
            <a:r>
              <a:rPr lang="en-US" dirty="0" smtClean="0"/>
              <a:t>cryptosystem </a:t>
            </a:r>
            <a:r>
              <a:rPr lang="en-US" dirty="0"/>
              <a:t>while the veriﬁability of votes can be realized by taking</a:t>
            </a:r>
          </a:p>
          <a:p>
            <a:pPr marL="0" indent="0">
              <a:buNone/>
            </a:pPr>
            <a:r>
              <a:rPr lang="en-US" dirty="0"/>
              <a:t>advantage of the transparency and non-repudiation of </a:t>
            </a:r>
            <a:r>
              <a:rPr lang="en-US" dirty="0" err="1"/>
              <a:t>blockchain</a:t>
            </a:r>
            <a:r>
              <a:rPr lang="en-US" dirty="0"/>
              <a:t>. Voters can calculate</a:t>
            </a:r>
          </a:p>
          <a:p>
            <a:pPr marL="0" indent="0">
              <a:buNone/>
            </a:pPr>
            <a:r>
              <a:rPr lang="en-US" dirty="0"/>
              <a:t>the ballots and verify the election results on their own without a trusted third party.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7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There are seven roles in the system: (1) </a:t>
            </a:r>
            <a:r>
              <a:rPr lang="en-US" dirty="0" smtClean="0"/>
              <a:t>Voters </a:t>
            </a:r>
            <a:r>
              <a:rPr lang="en-US" dirty="0"/>
              <a:t>with qualiﬁcation for voting;</a:t>
            </a:r>
          </a:p>
          <a:p>
            <a:pPr marL="0" indent="0">
              <a:buNone/>
            </a:pPr>
            <a:r>
              <a:rPr lang="en-US" dirty="0"/>
              <a:t>(2) Registration </a:t>
            </a:r>
            <a:r>
              <a:rPr lang="en-US" dirty="0" smtClean="0"/>
              <a:t>Server </a:t>
            </a:r>
            <a:r>
              <a:rPr lang="en-US" dirty="0"/>
              <a:t>which veriﬁes the voter’s identity and provides eligible</a:t>
            </a:r>
          </a:p>
          <a:p>
            <a:pPr marL="0" indent="0">
              <a:buNone/>
            </a:pPr>
            <a:r>
              <a:rPr lang="en-US" dirty="0"/>
              <a:t>voters with voting </a:t>
            </a:r>
            <a:r>
              <a:rPr lang="en-US" dirty="0" smtClean="0"/>
              <a:t>certiﬁcate; </a:t>
            </a:r>
            <a:r>
              <a:rPr lang="en-US" dirty="0"/>
              <a:t>(3) Authentication </a:t>
            </a:r>
            <a:r>
              <a:rPr lang="en-US" dirty="0" smtClean="0"/>
              <a:t>Server </a:t>
            </a:r>
            <a:r>
              <a:rPr lang="en-US" dirty="0"/>
              <a:t>veriﬁes the</a:t>
            </a:r>
          </a:p>
          <a:p>
            <a:pPr marL="0" indent="0">
              <a:buNone/>
            </a:pPr>
            <a:r>
              <a:rPr lang="en-US" dirty="0"/>
              <a:t>certiﬁcate derives from </a:t>
            </a:r>
            <a:r>
              <a:rPr lang="en-US" dirty="0" smtClean="0"/>
              <a:t>Registration Server</a:t>
            </a:r>
            <a:r>
              <a:rPr lang="en-US" dirty="0" smtClean="0"/>
              <a:t> </a:t>
            </a:r>
            <a:r>
              <a:rPr lang="en-US" dirty="0"/>
              <a:t>which issued </a:t>
            </a:r>
            <a:r>
              <a:rPr lang="en-US" dirty="0" smtClean="0"/>
              <a:t>voter’s identity </a:t>
            </a:r>
            <a:r>
              <a:rPr lang="en-US" dirty="0" smtClean="0"/>
              <a:t>; </a:t>
            </a:r>
            <a:r>
              <a:rPr lang="en-US" dirty="0"/>
              <a:t>(4) Voting Website </a:t>
            </a:r>
            <a:r>
              <a:rPr lang="en-US" dirty="0" smtClean="0"/>
              <a:t>, </a:t>
            </a:r>
            <a:r>
              <a:rPr lang="en-US" dirty="0"/>
              <a:t>the</a:t>
            </a:r>
          </a:p>
          <a:p>
            <a:pPr marL="0" indent="0">
              <a:buNone/>
            </a:pPr>
            <a:r>
              <a:rPr lang="en-US" dirty="0"/>
              <a:t>voting site of the system which is under the control of the electoral authorities;</a:t>
            </a:r>
          </a:p>
          <a:p>
            <a:pPr marL="0" indent="0">
              <a:buNone/>
            </a:pPr>
            <a:r>
              <a:rPr lang="en-US" dirty="0"/>
              <a:t>(5) Recording </a:t>
            </a:r>
            <a:r>
              <a:rPr lang="en-US" dirty="0" smtClean="0"/>
              <a:t>Center </a:t>
            </a:r>
            <a:r>
              <a:rPr lang="en-US" dirty="0"/>
              <a:t>stores </a:t>
            </a:r>
            <a:r>
              <a:rPr lang="en-US" dirty="0" smtClean="0"/>
              <a:t> </a:t>
            </a:r>
            <a:r>
              <a:rPr lang="en-US" dirty="0"/>
              <a:t>ballot signatures </a:t>
            </a:r>
            <a:r>
              <a:rPr lang="en-US" dirty="0" smtClean="0"/>
              <a:t>when </a:t>
            </a:r>
            <a:r>
              <a:rPr lang="en-US" dirty="0"/>
              <a:t>voting;</a:t>
            </a:r>
          </a:p>
          <a:p>
            <a:pPr marL="0" indent="0">
              <a:buNone/>
            </a:pPr>
            <a:r>
              <a:rPr lang="en-US" dirty="0"/>
              <a:t>(6) Distributed Data Servers (DDS) store the encrypted coordinates of points of the</a:t>
            </a:r>
          </a:p>
          <a:p>
            <a:pPr marL="0" indent="0">
              <a:buNone/>
            </a:pPr>
            <a:r>
              <a:rPr lang="en-US" dirty="0"/>
              <a:t>selected number </a:t>
            </a:r>
            <a:r>
              <a:rPr lang="en-US" dirty="0" smtClean="0"/>
              <a:t>when </a:t>
            </a:r>
            <a:r>
              <a:rPr lang="en-US" dirty="0"/>
              <a:t>voting; (7) Smart </a:t>
            </a:r>
            <a:r>
              <a:rPr lang="en-US" dirty="0" smtClean="0"/>
              <a:t>Contract, </a:t>
            </a:r>
            <a:r>
              <a:rPr lang="en-US" dirty="0"/>
              <a:t>a dynamic space to replace</a:t>
            </a:r>
          </a:p>
          <a:p>
            <a:pPr marL="0" indent="0">
              <a:buNone/>
            </a:pPr>
            <a:r>
              <a:rPr lang="en-US" dirty="0"/>
              <a:t>the functionality of the traditional bulletin board. It can count the ballots to enhance the</a:t>
            </a:r>
          </a:p>
          <a:p>
            <a:pPr marL="0" indent="0">
              <a:buNone/>
            </a:pPr>
            <a:r>
              <a:rPr lang="en-US" dirty="0"/>
              <a:t>credibility and reliability of the election. In the system, we assume that there </a:t>
            </a:r>
            <a:r>
              <a:rPr lang="en-US" dirty="0" smtClean="0"/>
              <a:t>are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voters, </a:t>
            </a:r>
            <a:r>
              <a:rPr lang="en-US" dirty="0" smtClean="0"/>
              <a:t>candidates </a:t>
            </a:r>
            <a:r>
              <a:rPr lang="en-US" dirty="0"/>
              <a:t>and 5 distributed data servers. Moreover, all the transmission</a:t>
            </a:r>
          </a:p>
          <a:p>
            <a:pPr marL="0" indent="0">
              <a:buNone/>
            </a:pPr>
            <a:r>
              <a:rPr lang="en-US" dirty="0"/>
              <a:t>procedures are executed via https connection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3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auto">
              <a:buNone/>
            </a:pPr>
            <a:r>
              <a:rPr lang="en-US" dirty="0"/>
              <a:t>The Smart Contract is written with Solidity programming (&lt;</a:t>
            </a:r>
            <a:r>
              <a:rPr lang="en-US" dirty="0" err="1"/>
              <a:t>appname</a:t>
            </a:r>
            <a:r>
              <a:rPr lang="en-US" dirty="0"/>
              <a:t>&gt;</a:t>
            </a:r>
            <a:r>
              <a:rPr lang="en-US" i="1" dirty="0"/>
              <a:t>.sol</a:t>
            </a:r>
            <a:r>
              <a:rPr lang="en-US" dirty="0"/>
              <a:t>) &amp; contains the business logic of the application.</a:t>
            </a:r>
          </a:p>
          <a:p>
            <a:pPr marL="0" indent="0" fontAlgn="auto">
              <a:buNone/>
            </a:pPr>
            <a:r>
              <a:rPr lang="en-US" dirty="0"/>
              <a:t>The </a:t>
            </a:r>
            <a:r>
              <a:rPr lang="en-US" i="1" dirty="0"/>
              <a:t>app.js</a:t>
            </a:r>
            <a:r>
              <a:rPr lang="en-US" dirty="0"/>
              <a:t> is used for interacting with front end (UI) of web application.</a:t>
            </a:r>
          </a:p>
          <a:p>
            <a:pPr marL="0" indent="0" fontAlgn="auto">
              <a:buNone/>
            </a:pPr>
            <a:r>
              <a:rPr lang="en-US" dirty="0"/>
              <a:t>Truffle suite provides following code files to build up the App UI: -</a:t>
            </a:r>
          </a:p>
          <a:p>
            <a:pPr marL="0" indent="0" fontAlgn="auto">
              <a:buNone/>
            </a:pPr>
            <a:r>
              <a:rPr lang="en-US" dirty="0"/>
              <a:t>Index.html (default code for the web app front end)</a:t>
            </a:r>
          </a:p>
          <a:p>
            <a:pPr marL="0" indent="0" fontAlgn="auto">
              <a:buNone/>
            </a:pPr>
            <a:r>
              <a:rPr lang="en-US" dirty="0"/>
              <a:t>app.js (boilerplate code for the app user interaction (UI) logic)</a:t>
            </a:r>
          </a:p>
          <a:p>
            <a:pPr marL="0" indent="0" fontAlgn="auto">
              <a:buNone/>
            </a:pPr>
            <a:r>
              <a:rPr lang="en-US" dirty="0"/>
              <a:t>Some “Rules” for our local test Election setup:</a:t>
            </a:r>
          </a:p>
          <a:p>
            <a:pPr marL="0" indent="0" fontAlgn="auto">
              <a:buNone/>
            </a:pPr>
            <a:r>
              <a:rPr lang="en-US" dirty="0"/>
              <a:t>Each eligible voter (an ETH address in this case) is allowed to vote only once in the election.</a:t>
            </a:r>
          </a:p>
          <a:p>
            <a:pPr marL="0" indent="0" fontAlgn="auto">
              <a:buNone/>
            </a:pPr>
            <a:r>
              <a:rPr lang="en-US" dirty="0"/>
              <a:t>Only the Smart contract is able to add valid candidates in the election. (detailed below).</a:t>
            </a:r>
          </a:p>
          <a:p>
            <a:pPr marL="0" indent="0" fontAlgn="auto">
              <a:buNone/>
            </a:pPr>
            <a:r>
              <a:rPr lang="en-US" dirty="0"/>
              <a:t>Reads on the (</a:t>
            </a:r>
            <a:r>
              <a:rPr lang="en-US" dirty="0" err="1"/>
              <a:t>Ethereum</a:t>
            </a:r>
            <a:r>
              <a:rPr lang="en-US" dirty="0"/>
              <a:t>) </a:t>
            </a:r>
            <a:r>
              <a:rPr lang="en-US" dirty="0" err="1"/>
              <a:t>blockchain</a:t>
            </a:r>
            <a:r>
              <a:rPr lang="en-US" dirty="0"/>
              <a:t> are free however, writes on the </a:t>
            </a:r>
            <a:r>
              <a:rPr lang="en-US" dirty="0" err="1"/>
              <a:t>blockchain</a:t>
            </a:r>
            <a:r>
              <a:rPr lang="en-US" dirty="0"/>
              <a:t> cost gas (transaction fee).</a:t>
            </a:r>
          </a:p>
          <a:p>
            <a:pPr marL="0" indent="0" fontAlgn="auto">
              <a:buNone/>
            </a:pPr>
            <a:r>
              <a:rPr lang="en-US" dirty="0"/>
              <a:t>Each eligible voter (an ETH address) is allowed to vote only once in the election. </a:t>
            </a:r>
          </a:p>
          <a:p>
            <a:pPr marL="0" indent="0" fontAlgn="auto">
              <a:buNone/>
            </a:pPr>
            <a:r>
              <a:rPr lang="en-US" dirty="0"/>
              <a:t>Using metadata, we create a mapping file for the voter accounts such as to allow only a single voting and restricts from double voting.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6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https://github.com/TarusNicky8/Elections-Dapp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1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397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title:ELECTIONS Dapp</vt:lpstr>
      <vt:lpstr>INTRODUCTION</vt:lpstr>
      <vt:lpstr>PROBLEM STATEMENT</vt:lpstr>
      <vt:lpstr>PROPOSED SOLUTION</vt:lpstr>
      <vt:lpstr>USE CASE</vt:lpstr>
      <vt:lpstr>REPO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title:ELECTIONS Dapp</dc:title>
  <dc:creator>User</dc:creator>
  <cp:lastModifiedBy>User</cp:lastModifiedBy>
  <cp:revision>4</cp:revision>
  <dcterms:created xsi:type="dcterms:W3CDTF">2022-12-02T04:35:57Z</dcterms:created>
  <dcterms:modified xsi:type="dcterms:W3CDTF">2022-12-02T05:08:43Z</dcterms:modified>
</cp:coreProperties>
</file>