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81" r:id="rId1"/>
  </p:sldMasterIdLst>
  <p:notesMasterIdLst>
    <p:notesMasterId r:id="rId25"/>
  </p:notesMasterIdLst>
  <p:sldIdLst>
    <p:sldId id="256" r:id="rId2"/>
    <p:sldId id="257" r:id="rId3"/>
    <p:sldId id="258" r:id="rId4"/>
    <p:sldId id="263" r:id="rId5"/>
    <p:sldId id="264" r:id="rId6"/>
    <p:sldId id="275" r:id="rId7"/>
    <p:sldId id="289" r:id="rId8"/>
    <p:sldId id="265" r:id="rId9"/>
    <p:sldId id="290" r:id="rId10"/>
    <p:sldId id="291" r:id="rId11"/>
    <p:sldId id="293" r:id="rId12"/>
    <p:sldId id="294" r:id="rId13"/>
    <p:sldId id="295" r:id="rId14"/>
    <p:sldId id="296" r:id="rId15"/>
    <p:sldId id="292" r:id="rId16"/>
    <p:sldId id="297" r:id="rId17"/>
    <p:sldId id="298" r:id="rId18"/>
    <p:sldId id="299" r:id="rId19"/>
    <p:sldId id="274" r:id="rId20"/>
    <p:sldId id="300" r:id="rId21"/>
    <p:sldId id="301" r:id="rId22"/>
    <p:sldId id="302" r:id="rId23"/>
    <p:sldId id="262" r:id="rId24"/>
  </p:sldIdLst>
  <p:sldSz cx="12192000" cy="6858000"/>
  <p:notesSz cx="6858000" cy="9144000"/>
  <p:embeddedFontLs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Poppins" panose="00000500000000000000" pitchFamily="2" charset="0"/>
      <p:regular r:id="rId30"/>
      <p:bold r:id="rId31"/>
      <p:italic r:id="rId32"/>
      <p:boldItalic r:id="rId33"/>
    </p:embeddedFont>
    <p:embeddedFont>
      <p:font typeface="Tahoma" panose="020B0604030504040204" pitchFamily="34" charset="0"/>
      <p:regular r:id="rId34"/>
      <p:bold r:id="rId35"/>
    </p:embeddedFont>
    <p:embeddedFont>
      <p:font typeface="Verdana" panose="020B0604030504040204" pitchFamily="34" charset="0"/>
      <p:regular r:id="rId36"/>
      <p:bold r:id="rId37"/>
      <p:italic r:id="rId38"/>
      <p:boldItalic r:id="rId39"/>
    </p:embeddedFont>
    <p:embeddedFont>
      <p:font typeface="Wingdings 3" panose="05040102010807070707" pitchFamily="18" charset="2"/>
      <p:regular r:id="rId4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3141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0783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9584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9964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1332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9423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07704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7525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9590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2225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5189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6634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139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8782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3294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4204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26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367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7527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069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5401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3304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4539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6218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5031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1_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2989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2 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686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79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990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5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9267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1028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594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1145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7545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7572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1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801" r:id="rId2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427265" y="1383620"/>
            <a:ext cx="788882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 dirty="0"/>
              <a:t>Heart </a:t>
            </a:r>
            <a:r>
              <a:rPr lang="en-US" dirty="0"/>
              <a:t>Disease</a:t>
            </a:r>
            <a:r>
              <a:rPr lang="en-US" sz="5400" dirty="0"/>
              <a:t> Diagnostic Analysis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9DE97F-71E3-0EAA-DD1D-8E1E6461E309}"/>
              </a:ext>
            </a:extLst>
          </p:cNvPr>
          <p:cNvSpPr txBox="1"/>
          <p:nvPr/>
        </p:nvSpPr>
        <p:spPr>
          <a:xfrm>
            <a:off x="8672660" y="5213023"/>
            <a:ext cx="2950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>
                <a:solidFill>
                  <a:schemeClr val="bg1"/>
                </a:solidFill>
              </a:rPr>
              <a:t>By Tarush Tanwar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1338" y="264589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Data Analysis using Python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D76F9BB-E36C-A3D4-2568-C1EDD4A73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268" y="2375695"/>
            <a:ext cx="7731322" cy="416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805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1338" y="264589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Data Analysis using Python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61823EC-1F00-D581-C792-EFEFC5A9B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43" y="2507531"/>
            <a:ext cx="5517449" cy="408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2CA56F9-5016-5E93-C232-CB2FC1F14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339" y="2507530"/>
            <a:ext cx="5300602" cy="408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581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1338" y="264589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Data Analysis using Python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55158A0-F01E-096A-7762-5A97E5700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2282825"/>
            <a:ext cx="5476875" cy="407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5AA75C8-9078-EB16-533D-3023B4412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2825"/>
            <a:ext cx="5495925" cy="414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593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1338" y="264589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Data Analysis using Python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5D1B7CB-2D9D-D3B8-E8AC-CF24E7E65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73519"/>
            <a:ext cx="4053592" cy="378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B98841E-9EF5-9BE7-BC55-719BDA9EC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592" y="2573518"/>
            <a:ext cx="4053593" cy="378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63CBF985-345C-685C-5A05-7783AFE20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184" y="2573518"/>
            <a:ext cx="4025493" cy="378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782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1338" y="264589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Data Analysis using Python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BD822BE-9B2F-A9D6-2E9F-A7B2D5195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8" y="2413262"/>
            <a:ext cx="5152636" cy="412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8A9A56E0-ADFE-F9B3-5A3D-AF984F57D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290" y="2411580"/>
            <a:ext cx="5225592" cy="412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690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1338" y="264589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Data Analysis using Python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E87D79F-1FEE-F23C-2474-64B47149E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39" y="2300140"/>
            <a:ext cx="10598386" cy="442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924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911976-76B9-4D07-691B-5F2E73FB6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0" y="2534648"/>
            <a:ext cx="8825659" cy="1788704"/>
          </a:xfrm>
        </p:spPr>
        <p:txBody>
          <a:bodyPr/>
          <a:lstStyle/>
          <a:p>
            <a:pPr algn="ctr"/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Tableau Dashboard</a:t>
            </a:r>
          </a:p>
        </p:txBody>
      </p:sp>
    </p:spTree>
    <p:extLst>
      <p:ext uri="{BB962C8B-B14F-4D97-AF65-F5344CB8AC3E}">
        <p14:creationId xmlns:p14="http://schemas.microsoft.com/office/powerpoint/2010/main" val="106063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29E33B6-7FAB-EC47-7270-86AAA4A2E3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6" t="6323" r="8067" b="955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05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4F5DE7-8E68-D5BF-CCCA-FDB35AA97F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06" t="6736" r="8531" b="1037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71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Insights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53668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9AD7F-DD3B-4FF7-ACDC-3EC9A863B739}"/>
              </a:ext>
            </a:extLst>
          </p:cNvPr>
          <p:cNvSpPr txBox="1"/>
          <p:nvPr/>
        </p:nvSpPr>
        <p:spPr>
          <a:xfrm>
            <a:off x="1167491" y="2317309"/>
            <a:ext cx="1005205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Poppins"/>
                <a:ea typeface="Poppins"/>
                <a:cs typeface="Poppins"/>
                <a:sym typeface="Poppins"/>
              </a:rPr>
              <a:t>Out of 1025 patients, there are 312 females and 713 males, with an average age of 54.</a:t>
            </a:r>
          </a:p>
          <a:p>
            <a:endParaRPr lang="en-US" sz="2000" dirty="0"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Poppins"/>
                <a:ea typeface="Poppins"/>
                <a:cs typeface="Poppins"/>
                <a:sym typeface="Poppins"/>
              </a:rPr>
              <a:t>48.5% of patients (13% females and 35.5% males) experience no chest pain.</a:t>
            </a:r>
          </a:p>
          <a:p>
            <a:endParaRPr lang="en-US" sz="2000" dirty="0"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Poppins"/>
                <a:ea typeface="Poppins"/>
                <a:cs typeface="Poppins"/>
                <a:sym typeface="Poppins"/>
              </a:rPr>
              <a:t>Very severe chest pain affects 7.5% of patients (77 total, 13 females, and 64 males).</a:t>
            </a:r>
          </a:p>
          <a:p>
            <a:endParaRPr lang="en-US" sz="2000" dirty="0"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Poppins"/>
                <a:ea typeface="Poppins"/>
                <a:cs typeface="Poppins"/>
                <a:sym typeface="Poppins"/>
              </a:rPr>
              <a:t>Patients aged 55-65 often have the highest resting blood pressure (diastolic over 150 mg/dl), indicating a higher risk of hypertension.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Poppins"/>
                <a:ea typeface="Poppins"/>
                <a:cs typeface="Poppins"/>
                <a:sym typeface="Poppins"/>
              </a:rPr>
              <a:t>Approximately 83% of patients (853 total, 267 females, and 586 males) have serum cholesterol levels above 200 mg/dl, increasing cardiovascular disease risk.</a:t>
            </a:r>
          </a:p>
        </p:txBody>
      </p:sp>
    </p:spTree>
    <p:extLst>
      <p:ext uri="{BB962C8B-B14F-4D97-AF65-F5344CB8AC3E}">
        <p14:creationId xmlns:p14="http://schemas.microsoft.com/office/powerpoint/2010/main" val="2711287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IN" dirty="0"/>
              <a:t>Project Detail</a:t>
            </a:r>
            <a:endParaRPr dirty="0"/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2" name="Google Shape;196;p2">
            <a:extLst>
              <a:ext uri="{FF2B5EF4-FFF2-40B4-BE49-F238E27FC236}">
                <a16:creationId xmlns:a16="http://schemas.microsoft.com/office/drawing/2014/main" id="{F6642C69-A3B9-4894-A3C7-685CE687C767}"/>
              </a:ext>
            </a:extLst>
          </p:cNvPr>
          <p:cNvSpPr txBox="1">
            <a:spLocks/>
          </p:cNvSpPr>
          <p:nvPr/>
        </p:nvSpPr>
        <p:spPr>
          <a:xfrm>
            <a:off x="1167491" y="3043236"/>
            <a:ext cx="9779183" cy="2486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D3E8E21-A280-1BAA-3A50-5864A1119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19845"/>
              </p:ext>
            </p:extLst>
          </p:nvPr>
        </p:nvGraphicFramePr>
        <p:xfrm>
          <a:off x="1993082" y="3043236"/>
          <a:ext cx="8128000" cy="2225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59828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3916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Heart Disease Diagnostic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35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Technologies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Science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54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Healthcare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21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 Difficulties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Intermediate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51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Programming Languages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9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Tools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Jupyter</a:t>
                      </a:r>
                      <a:r>
                        <a:rPr lang="en-IN" dirty="0"/>
                        <a:t> Notebook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1046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Insights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53668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9AD7F-DD3B-4FF7-ACDC-3EC9A863B739}"/>
              </a:ext>
            </a:extLst>
          </p:cNvPr>
          <p:cNvSpPr txBox="1"/>
          <p:nvPr/>
        </p:nvSpPr>
        <p:spPr>
          <a:xfrm>
            <a:off x="1167491" y="2471197"/>
            <a:ext cx="1005205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Poppins"/>
                <a:ea typeface="Poppins"/>
                <a:cs typeface="Poppins"/>
                <a:sym typeface="Poppins"/>
              </a:rPr>
              <a:t>Fasting blood sugar levels above 120 mg/dl are found in 15% of patients (42 females and 111 males), suggesting prediabetes or Type 2 diabetes.</a:t>
            </a:r>
          </a:p>
          <a:p>
            <a:endParaRPr lang="en-US" sz="2000" dirty="0"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Poppins"/>
                <a:ea typeface="Poppins"/>
                <a:cs typeface="Poppins"/>
                <a:sym typeface="Poppins"/>
              </a:rPr>
              <a:t>Only 1.5% of patients (11 females and 4 males) show a resting electrocardiographic value of 2, indicating possible heart attack signs.</a:t>
            </a:r>
          </a:p>
          <a:p>
            <a:endParaRPr lang="en-US" sz="2000" dirty="0"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Poppins"/>
                <a:ea typeface="Poppins"/>
                <a:cs typeface="Poppins"/>
                <a:sym typeface="Poppins"/>
              </a:rPr>
              <a:t>48.5% of patients have no cardiac abnormalities.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Poppins"/>
                <a:ea typeface="Poppins"/>
                <a:cs typeface="Poppins"/>
                <a:sym typeface="Poppins"/>
              </a:rPr>
              <a:t>Male patients generally have better resting electrocardiographic results than female patients.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Poppins"/>
                <a:ea typeface="Poppins"/>
                <a:cs typeface="Poppins"/>
                <a:sym typeface="Poppins"/>
              </a:rPr>
              <a:t>Exercise-induced angina is present in 34% of patients (74 females and 271 males).</a:t>
            </a:r>
          </a:p>
        </p:txBody>
      </p:sp>
    </p:spTree>
    <p:extLst>
      <p:ext uri="{BB962C8B-B14F-4D97-AF65-F5344CB8AC3E}">
        <p14:creationId xmlns:p14="http://schemas.microsoft.com/office/powerpoint/2010/main" val="3550174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Insights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53668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9AD7F-DD3B-4FF7-ACDC-3EC9A863B739}"/>
              </a:ext>
            </a:extLst>
          </p:cNvPr>
          <p:cNvSpPr txBox="1"/>
          <p:nvPr/>
        </p:nvSpPr>
        <p:spPr>
          <a:xfrm>
            <a:off x="1167491" y="2464828"/>
            <a:ext cx="1005205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Poppins"/>
                <a:ea typeface="Poppins"/>
                <a:cs typeface="Poppins"/>
                <a:sym typeface="Poppins"/>
              </a:rPr>
              <a:t>Moderate ischemia (</a:t>
            </a:r>
            <a:r>
              <a:rPr lang="en-US" sz="2000" dirty="0" err="1">
                <a:latin typeface="Poppins"/>
                <a:ea typeface="Poppins"/>
                <a:cs typeface="Poppins"/>
                <a:sym typeface="Poppins"/>
              </a:rPr>
              <a:t>Oldpeak</a:t>
            </a:r>
            <a:r>
              <a:rPr lang="en-US" sz="2000" dirty="0">
                <a:latin typeface="Poppins"/>
                <a:ea typeface="Poppins"/>
                <a:cs typeface="Poppins"/>
                <a:sym typeface="Poppins"/>
              </a:rPr>
              <a:t> value of 0.8) is noted in 390 patients.</a:t>
            </a:r>
          </a:p>
          <a:p>
            <a:endParaRPr lang="en-US" sz="2000" dirty="0"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Poppins"/>
                <a:ea typeface="Poppins"/>
                <a:cs typeface="Poppins"/>
                <a:sym typeface="Poppins"/>
              </a:rPr>
              <a:t>Normal slope value (1) is observed in 47% of patients, while 46% have a slope value of 2. However, 7% have a slope value of 0, indicating more severe ischemia or coronary artery disease.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Poppins"/>
                <a:ea typeface="Poppins"/>
                <a:cs typeface="Poppins"/>
                <a:sym typeface="Poppins"/>
              </a:rPr>
              <a:t>Eighteen male patients have a critical fluoroscopy level of 4. Conversely, 56% have a fluoroscopy value of 0, indicating healthy heart function.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Poppins"/>
                <a:ea typeface="Poppins"/>
                <a:cs typeface="Poppins"/>
                <a:sym typeface="Poppins"/>
              </a:rPr>
              <a:t>Thallium test value of 2, suggestive of decreased blood flow or scar tissue, is seen in around 93% of patients.</a:t>
            </a:r>
          </a:p>
        </p:txBody>
      </p:sp>
    </p:spTree>
    <p:extLst>
      <p:ext uri="{BB962C8B-B14F-4D97-AF65-F5344CB8AC3E}">
        <p14:creationId xmlns:p14="http://schemas.microsoft.com/office/powerpoint/2010/main" val="1697950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Insights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53668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9AD7F-DD3B-4FF7-ACDC-3EC9A863B739}"/>
              </a:ext>
            </a:extLst>
          </p:cNvPr>
          <p:cNvSpPr txBox="1"/>
          <p:nvPr/>
        </p:nvSpPr>
        <p:spPr>
          <a:xfrm>
            <a:off x="1167491" y="2464828"/>
            <a:ext cx="1005205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Poppins"/>
                <a:ea typeface="Poppins"/>
                <a:cs typeface="Poppins"/>
                <a:sym typeface="Poppins"/>
              </a:rPr>
              <a:t>Approximately 21% of patients (105 females and 114 males) with chest pain severity of 2 are diagnosed with heart disease, with males being more prone.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Poppins"/>
                <a:ea typeface="Poppins"/>
                <a:cs typeface="Poppins"/>
                <a:sym typeface="Poppins"/>
              </a:rPr>
              <a:t>About 51% of patients are diagnosed with heart disease.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Poppins"/>
                <a:ea typeface="Poppins"/>
                <a:cs typeface="Poppins"/>
                <a:sym typeface="Poppins"/>
              </a:rPr>
              <a:t>Signs of heart disease are notably present in patients aged 40-45 and 50-60.</a:t>
            </a:r>
            <a:endParaRPr lang="en-IN" sz="2000" dirty="0"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11416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Thank you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IN" dirty="0"/>
              <a:t>Objective</a:t>
            </a:r>
            <a:endParaRPr dirty="0"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" name="Google Shape;196;p2">
            <a:extLst>
              <a:ext uri="{FF2B5EF4-FFF2-40B4-BE49-F238E27FC236}">
                <a16:creationId xmlns:a16="http://schemas.microsoft.com/office/drawing/2014/main" id="{A0808840-1BC7-4625-8B86-5BF9E19ECE45}"/>
              </a:ext>
            </a:extLst>
          </p:cNvPr>
          <p:cNvSpPr txBox="1">
            <a:spLocks/>
          </p:cNvSpPr>
          <p:nvPr/>
        </p:nvSpPr>
        <p:spPr>
          <a:xfrm>
            <a:off x="1167491" y="420376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spc="-2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2800" spc="-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6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en-US" sz="2800" spc="-2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this</a:t>
            </a:r>
            <a:r>
              <a:rPr lang="en-US" sz="2800" spc="-24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US" sz="2800" spc="-2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2800" spc="-17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35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r>
              <a:rPr lang="en-US" sz="2800" spc="-9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2800" spc="-114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heart</a:t>
            </a:r>
            <a:r>
              <a:rPr lang="en-US" sz="2800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disease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occurrence,</a:t>
            </a:r>
            <a:r>
              <a:rPr lang="en-US" sz="2800" spc="-6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en-US" sz="2800" spc="-7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sz="2800" spc="-8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21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800" spc="-9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combination</a:t>
            </a:r>
            <a:r>
              <a:rPr lang="en-US" sz="2800" spc="-8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2800" spc="-8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8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en-US" sz="2800" spc="-6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lang="en-US" sz="2800" spc="-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describes</a:t>
            </a:r>
            <a:r>
              <a:rPr lang="en-US" sz="2800" spc="-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2800" spc="-21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heart</a:t>
            </a:r>
            <a:r>
              <a:rPr lang="en-US" sz="2800" spc="-19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disease.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386813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IN" dirty="0">
                <a:solidFill>
                  <a:schemeClr val="bg1"/>
                </a:solidFill>
              </a:rPr>
              <a:t>Problem Statement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1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2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3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7E1BCBF6-BC09-2DE5-19A3-F75D9324BC87}"/>
              </a:ext>
            </a:extLst>
          </p:cNvPr>
          <p:cNvSpPr txBox="1"/>
          <p:nvPr/>
        </p:nvSpPr>
        <p:spPr>
          <a:xfrm>
            <a:off x="1167491" y="2788668"/>
            <a:ext cx="9361805" cy="2830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2400" spc="-50" dirty="0">
                <a:latin typeface="Verdana"/>
                <a:cs typeface="Verdana"/>
              </a:rPr>
              <a:t>Health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is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real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wealth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130" dirty="0">
                <a:latin typeface="Verdana"/>
                <a:cs typeface="Verdana"/>
              </a:rPr>
              <a:t>in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the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60" dirty="0">
                <a:latin typeface="Verdana"/>
                <a:cs typeface="Verdana"/>
              </a:rPr>
              <a:t>pandemic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time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65" dirty="0">
                <a:latin typeface="Verdana"/>
                <a:cs typeface="Verdana"/>
              </a:rPr>
              <a:t>we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all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realized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the </a:t>
            </a:r>
            <a:r>
              <a:rPr sz="2400" spc="-60" dirty="0">
                <a:latin typeface="Verdana"/>
                <a:cs typeface="Verdana"/>
              </a:rPr>
              <a:t>brute</a:t>
            </a:r>
            <a:r>
              <a:rPr sz="2400" spc="-14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effects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covid-</a:t>
            </a:r>
            <a:r>
              <a:rPr sz="2400" spc="-210" dirty="0">
                <a:latin typeface="Verdana"/>
                <a:cs typeface="Verdana"/>
              </a:rPr>
              <a:t>19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on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all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irrespective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any</a:t>
            </a:r>
            <a:r>
              <a:rPr sz="2400" spc="-150" dirty="0">
                <a:latin typeface="Verdana"/>
                <a:cs typeface="Verdana"/>
              </a:rPr>
              <a:t> status.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You </a:t>
            </a:r>
            <a:r>
              <a:rPr sz="2400" dirty="0">
                <a:latin typeface="Verdana"/>
                <a:cs typeface="Verdana"/>
              </a:rPr>
              <a:t>are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required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to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analyse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-190" dirty="0">
                <a:latin typeface="Verdana"/>
                <a:cs typeface="Verdana"/>
              </a:rPr>
              <a:t>this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health</a:t>
            </a:r>
            <a:r>
              <a:rPr sz="2400" spc="-145" dirty="0">
                <a:latin typeface="Verdana"/>
                <a:cs typeface="Verdana"/>
              </a:rPr>
              <a:t> </a:t>
            </a:r>
            <a:r>
              <a:rPr sz="2400" spc="85" dirty="0">
                <a:latin typeface="Verdana"/>
                <a:cs typeface="Verdana"/>
              </a:rPr>
              <a:t>and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medical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100" dirty="0">
                <a:latin typeface="Verdana"/>
                <a:cs typeface="Verdana"/>
              </a:rPr>
              <a:t>data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for </a:t>
            </a:r>
            <a:r>
              <a:rPr sz="2400" spc="-40" dirty="0">
                <a:latin typeface="Verdana"/>
                <a:cs typeface="Verdana"/>
              </a:rPr>
              <a:t>better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future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preparation.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110"/>
              </a:spcBef>
            </a:pPr>
            <a:endParaRPr sz="2400" dirty="0">
              <a:latin typeface="Verdana"/>
              <a:cs typeface="Verdana"/>
            </a:endParaRPr>
          </a:p>
          <a:p>
            <a:pPr marL="12700" marR="84455">
              <a:lnSpc>
                <a:spcPts val="2810"/>
              </a:lnSpc>
              <a:tabLst>
                <a:tab pos="354965" algn="l"/>
              </a:tabLst>
            </a:pPr>
            <a:r>
              <a:rPr sz="2400" spc="130" dirty="0">
                <a:latin typeface="Verdana"/>
                <a:cs typeface="Verdana"/>
              </a:rPr>
              <a:t>A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dataset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is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formed</a:t>
            </a:r>
            <a:r>
              <a:rPr sz="2400" spc="-14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by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taking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into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consideration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some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the </a:t>
            </a:r>
            <a:r>
              <a:rPr sz="2400" spc="-70" dirty="0">
                <a:latin typeface="Verdana"/>
                <a:cs typeface="Verdana"/>
              </a:rPr>
              <a:t>information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lang="en-IN" sz="2400" spc="-204" dirty="0">
                <a:latin typeface="Verdana"/>
                <a:cs typeface="Verdana"/>
              </a:rPr>
              <a:t>1025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individuals.</a:t>
            </a:r>
            <a:endParaRPr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4855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" name="object 8">
            <a:extLst>
              <a:ext uri="{FF2B5EF4-FFF2-40B4-BE49-F238E27FC236}">
                <a16:creationId xmlns:a16="http://schemas.microsoft.com/office/drawing/2014/main" id="{74747C80-B00E-84F2-31DC-F9508021C324}"/>
              </a:ext>
            </a:extLst>
          </p:cNvPr>
          <p:cNvSpPr txBox="1"/>
          <p:nvPr/>
        </p:nvSpPr>
        <p:spPr>
          <a:xfrm>
            <a:off x="2062352" y="2921990"/>
            <a:ext cx="725170" cy="38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065">
              <a:lnSpc>
                <a:spcPct val="107400"/>
              </a:lnSpc>
              <a:spcBef>
                <a:spcPts val="100"/>
              </a:spcBef>
            </a:pPr>
            <a:r>
              <a:rPr sz="1100" spc="-10" dirty="0">
                <a:latin typeface="Verdana"/>
                <a:cs typeface="Verdana"/>
              </a:rPr>
              <a:t>Raw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Data </a:t>
            </a:r>
            <a:r>
              <a:rPr sz="1100" spc="-10" dirty="0">
                <a:latin typeface="Verdana"/>
                <a:cs typeface="Verdana"/>
              </a:rPr>
              <a:t>Collection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4" name="object 9">
            <a:extLst>
              <a:ext uri="{FF2B5EF4-FFF2-40B4-BE49-F238E27FC236}">
                <a16:creationId xmlns:a16="http://schemas.microsoft.com/office/drawing/2014/main" id="{64BF9F21-940C-4EC1-4C0C-EA13C5AED732}"/>
              </a:ext>
            </a:extLst>
          </p:cNvPr>
          <p:cNvGrpSpPr/>
          <p:nvPr/>
        </p:nvGrpSpPr>
        <p:grpSpPr>
          <a:xfrm>
            <a:off x="7231760" y="2806064"/>
            <a:ext cx="1230630" cy="628650"/>
            <a:chOff x="7231760" y="2806064"/>
            <a:chExt cx="1230630" cy="628650"/>
          </a:xfrm>
        </p:grpSpPr>
        <p:sp>
          <p:nvSpPr>
            <p:cNvPr id="5" name="object 10">
              <a:extLst>
                <a:ext uri="{FF2B5EF4-FFF2-40B4-BE49-F238E27FC236}">
                  <a16:creationId xmlns:a16="http://schemas.microsoft.com/office/drawing/2014/main" id="{DC74D5A0-87D2-5111-8F07-2B023AB39AC5}"/>
                </a:ext>
              </a:extLst>
            </p:cNvPr>
            <p:cNvSpPr/>
            <p:nvPr/>
          </p:nvSpPr>
          <p:spPr>
            <a:xfrm>
              <a:off x="7241285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121157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11579" y="609600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1">
              <a:extLst>
                <a:ext uri="{FF2B5EF4-FFF2-40B4-BE49-F238E27FC236}">
                  <a16:creationId xmlns:a16="http://schemas.microsoft.com/office/drawing/2014/main" id="{2C6A0C20-04B5-3657-041F-F124B4734693}"/>
                </a:ext>
              </a:extLst>
            </p:cNvPr>
            <p:cNvSpPr/>
            <p:nvPr/>
          </p:nvSpPr>
          <p:spPr>
            <a:xfrm>
              <a:off x="7241285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0" y="609600"/>
                  </a:moveTo>
                  <a:lnTo>
                    <a:pt x="1211579" y="609600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12">
            <a:extLst>
              <a:ext uri="{FF2B5EF4-FFF2-40B4-BE49-F238E27FC236}">
                <a16:creationId xmlns:a16="http://schemas.microsoft.com/office/drawing/2014/main" id="{F00F4CEC-FB39-FE15-F217-A78AAB37681F}"/>
              </a:ext>
            </a:extLst>
          </p:cNvPr>
          <p:cNvSpPr txBox="1"/>
          <p:nvPr/>
        </p:nvSpPr>
        <p:spPr>
          <a:xfrm>
            <a:off x="7380223" y="2917672"/>
            <a:ext cx="932815" cy="385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310" marR="5080" indent="-55244">
              <a:lnSpc>
                <a:spcPct val="107300"/>
              </a:lnSpc>
              <a:spcBef>
                <a:spcPts val="95"/>
              </a:spcBef>
            </a:pPr>
            <a:r>
              <a:rPr sz="1100" spc="-50" dirty="0">
                <a:latin typeface="Verdana"/>
                <a:cs typeface="Verdana"/>
              </a:rPr>
              <a:t>Missing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Value Imputations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8" name="object 13">
            <a:extLst>
              <a:ext uri="{FF2B5EF4-FFF2-40B4-BE49-F238E27FC236}">
                <a16:creationId xmlns:a16="http://schemas.microsoft.com/office/drawing/2014/main" id="{9F4277BC-1C54-F743-8B9E-B4869D3EB6A9}"/>
              </a:ext>
            </a:extLst>
          </p:cNvPr>
          <p:cNvGrpSpPr/>
          <p:nvPr/>
        </p:nvGrpSpPr>
        <p:grpSpPr>
          <a:xfrm>
            <a:off x="10602848" y="2806064"/>
            <a:ext cx="1230630" cy="628650"/>
            <a:chOff x="10602848" y="2806064"/>
            <a:chExt cx="1230630" cy="628650"/>
          </a:xfrm>
        </p:grpSpPr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47DCD4D9-DFCC-BCBB-273D-B72EB936131A}"/>
                </a:ext>
              </a:extLst>
            </p:cNvPr>
            <p:cNvSpPr/>
            <p:nvPr/>
          </p:nvSpPr>
          <p:spPr>
            <a:xfrm>
              <a:off x="10612373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121157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11579" y="609600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5">
              <a:extLst>
                <a:ext uri="{FF2B5EF4-FFF2-40B4-BE49-F238E27FC236}">
                  <a16:creationId xmlns:a16="http://schemas.microsoft.com/office/drawing/2014/main" id="{B68B98F8-804F-12E5-5642-1FF400ADDED5}"/>
                </a:ext>
              </a:extLst>
            </p:cNvPr>
            <p:cNvSpPr/>
            <p:nvPr/>
          </p:nvSpPr>
          <p:spPr>
            <a:xfrm>
              <a:off x="10612373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0" y="609600"/>
                  </a:moveTo>
                  <a:lnTo>
                    <a:pt x="1211579" y="609600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6">
            <a:extLst>
              <a:ext uri="{FF2B5EF4-FFF2-40B4-BE49-F238E27FC236}">
                <a16:creationId xmlns:a16="http://schemas.microsoft.com/office/drawing/2014/main" id="{E5F2F55B-93BE-64D2-591A-C22A0093ABE1}"/>
              </a:ext>
            </a:extLst>
          </p:cNvPr>
          <p:cNvSpPr txBox="1"/>
          <p:nvPr/>
        </p:nvSpPr>
        <p:spPr>
          <a:xfrm>
            <a:off x="10703814" y="3018789"/>
            <a:ext cx="10293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Verdana"/>
                <a:cs typeface="Verdana"/>
              </a:rPr>
              <a:t>Data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Cleaning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14" name="object 17">
            <a:extLst>
              <a:ext uri="{FF2B5EF4-FFF2-40B4-BE49-F238E27FC236}">
                <a16:creationId xmlns:a16="http://schemas.microsoft.com/office/drawing/2014/main" id="{147CF706-8923-E22A-2D2F-265D4266C517}"/>
              </a:ext>
            </a:extLst>
          </p:cNvPr>
          <p:cNvGrpSpPr/>
          <p:nvPr/>
        </p:nvGrpSpPr>
        <p:grpSpPr>
          <a:xfrm>
            <a:off x="10602848" y="3946016"/>
            <a:ext cx="1230630" cy="627380"/>
            <a:chOff x="10602848" y="3946016"/>
            <a:chExt cx="1230630" cy="627380"/>
          </a:xfrm>
        </p:grpSpPr>
        <p:sp>
          <p:nvSpPr>
            <p:cNvPr id="15" name="object 18">
              <a:extLst>
                <a:ext uri="{FF2B5EF4-FFF2-40B4-BE49-F238E27FC236}">
                  <a16:creationId xmlns:a16="http://schemas.microsoft.com/office/drawing/2014/main" id="{8FBB29AC-45D8-43D6-7E91-3133E0F08C4B}"/>
                </a:ext>
              </a:extLst>
            </p:cNvPr>
            <p:cNvSpPr/>
            <p:nvPr/>
          </p:nvSpPr>
          <p:spPr>
            <a:xfrm>
              <a:off x="10612373" y="3955541"/>
              <a:ext cx="1211580" cy="608330"/>
            </a:xfrm>
            <a:custGeom>
              <a:avLst/>
              <a:gdLst/>
              <a:ahLst/>
              <a:cxnLst/>
              <a:rect l="l" t="t" r="r" b="b"/>
              <a:pathLst>
                <a:path w="1211579" h="608329">
                  <a:moveTo>
                    <a:pt x="1211579" y="0"/>
                  </a:moveTo>
                  <a:lnTo>
                    <a:pt x="0" y="0"/>
                  </a:lnTo>
                  <a:lnTo>
                    <a:pt x="0" y="608075"/>
                  </a:lnTo>
                  <a:lnTo>
                    <a:pt x="1211579" y="608075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C3A6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9">
              <a:extLst>
                <a:ext uri="{FF2B5EF4-FFF2-40B4-BE49-F238E27FC236}">
                  <a16:creationId xmlns:a16="http://schemas.microsoft.com/office/drawing/2014/main" id="{186EFA07-0993-6F62-DAB4-05626B308C5E}"/>
                </a:ext>
              </a:extLst>
            </p:cNvPr>
            <p:cNvSpPr/>
            <p:nvPr/>
          </p:nvSpPr>
          <p:spPr>
            <a:xfrm>
              <a:off x="10612373" y="3955541"/>
              <a:ext cx="1211580" cy="608330"/>
            </a:xfrm>
            <a:custGeom>
              <a:avLst/>
              <a:gdLst/>
              <a:ahLst/>
              <a:cxnLst/>
              <a:rect l="l" t="t" r="r" b="b"/>
              <a:pathLst>
                <a:path w="1211579" h="608329">
                  <a:moveTo>
                    <a:pt x="0" y="608075"/>
                  </a:moveTo>
                  <a:lnTo>
                    <a:pt x="1211579" y="608075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8075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20">
            <a:extLst>
              <a:ext uri="{FF2B5EF4-FFF2-40B4-BE49-F238E27FC236}">
                <a16:creationId xmlns:a16="http://schemas.microsoft.com/office/drawing/2014/main" id="{1DA5F41A-00B2-6BD5-EA94-5404FCB8D2E3}"/>
              </a:ext>
            </a:extLst>
          </p:cNvPr>
          <p:cNvSpPr txBox="1"/>
          <p:nvPr/>
        </p:nvSpPr>
        <p:spPr>
          <a:xfrm>
            <a:off x="10754106" y="3967073"/>
            <a:ext cx="928369" cy="565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7300"/>
              </a:lnSpc>
              <a:spcBef>
                <a:spcPts val="95"/>
              </a:spcBef>
            </a:pPr>
            <a:r>
              <a:rPr sz="1100" spc="-10" dirty="0">
                <a:latin typeface="Verdana"/>
                <a:cs typeface="Verdana"/>
              </a:rPr>
              <a:t>Exploratory </a:t>
            </a:r>
            <a:r>
              <a:rPr sz="1100" dirty="0">
                <a:latin typeface="Verdana"/>
                <a:cs typeface="Verdana"/>
              </a:rPr>
              <a:t>Data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Analysis </a:t>
            </a:r>
            <a:r>
              <a:rPr sz="1100" spc="-10" dirty="0">
                <a:latin typeface="Verdana"/>
                <a:cs typeface="Verdana"/>
              </a:rPr>
              <a:t>(EDA)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18" name="object 21">
            <a:extLst>
              <a:ext uri="{FF2B5EF4-FFF2-40B4-BE49-F238E27FC236}">
                <a16:creationId xmlns:a16="http://schemas.microsoft.com/office/drawing/2014/main" id="{D29ED9E7-26D8-6631-4458-8B141CE9524C}"/>
              </a:ext>
            </a:extLst>
          </p:cNvPr>
          <p:cNvGrpSpPr/>
          <p:nvPr/>
        </p:nvGrpSpPr>
        <p:grpSpPr>
          <a:xfrm>
            <a:off x="8970644" y="3970401"/>
            <a:ext cx="1230630" cy="612140"/>
            <a:chOff x="8970644" y="3970401"/>
            <a:chExt cx="1230630" cy="612140"/>
          </a:xfrm>
        </p:grpSpPr>
        <p:sp>
          <p:nvSpPr>
            <p:cNvPr id="20" name="object 22">
              <a:extLst>
                <a:ext uri="{FF2B5EF4-FFF2-40B4-BE49-F238E27FC236}">
                  <a16:creationId xmlns:a16="http://schemas.microsoft.com/office/drawing/2014/main" id="{2EF48669-6C8D-5770-F8D7-03A160C9A1F2}"/>
                </a:ext>
              </a:extLst>
            </p:cNvPr>
            <p:cNvSpPr/>
            <p:nvPr/>
          </p:nvSpPr>
          <p:spPr>
            <a:xfrm>
              <a:off x="8980169" y="3979926"/>
              <a:ext cx="1211580" cy="593090"/>
            </a:xfrm>
            <a:custGeom>
              <a:avLst/>
              <a:gdLst/>
              <a:ahLst/>
              <a:cxnLst/>
              <a:rect l="l" t="t" r="r" b="b"/>
              <a:pathLst>
                <a:path w="1211579" h="593089">
                  <a:moveTo>
                    <a:pt x="1211579" y="0"/>
                  </a:moveTo>
                  <a:lnTo>
                    <a:pt x="0" y="0"/>
                  </a:lnTo>
                  <a:lnTo>
                    <a:pt x="0" y="592836"/>
                  </a:lnTo>
                  <a:lnTo>
                    <a:pt x="1211579" y="592836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F1BE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3">
              <a:extLst>
                <a:ext uri="{FF2B5EF4-FFF2-40B4-BE49-F238E27FC236}">
                  <a16:creationId xmlns:a16="http://schemas.microsoft.com/office/drawing/2014/main" id="{C06DD581-4C39-269B-4729-847290E19777}"/>
                </a:ext>
              </a:extLst>
            </p:cNvPr>
            <p:cNvSpPr/>
            <p:nvPr/>
          </p:nvSpPr>
          <p:spPr>
            <a:xfrm>
              <a:off x="8980169" y="3979926"/>
              <a:ext cx="1211580" cy="593090"/>
            </a:xfrm>
            <a:custGeom>
              <a:avLst/>
              <a:gdLst/>
              <a:ahLst/>
              <a:cxnLst/>
              <a:rect l="l" t="t" r="r" b="b"/>
              <a:pathLst>
                <a:path w="1211579" h="593089">
                  <a:moveTo>
                    <a:pt x="0" y="592836"/>
                  </a:moveTo>
                  <a:lnTo>
                    <a:pt x="1211579" y="592836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592836"/>
                  </a:lnTo>
                  <a:close/>
                </a:path>
              </a:pathLst>
            </a:custGeom>
            <a:ln w="19049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4">
            <a:extLst>
              <a:ext uri="{FF2B5EF4-FFF2-40B4-BE49-F238E27FC236}">
                <a16:creationId xmlns:a16="http://schemas.microsoft.com/office/drawing/2014/main" id="{AD7A7D37-CD62-26FF-2796-1E99578C7582}"/>
              </a:ext>
            </a:extLst>
          </p:cNvPr>
          <p:cNvSpPr txBox="1"/>
          <p:nvPr/>
        </p:nvSpPr>
        <p:spPr>
          <a:xfrm>
            <a:off x="9235820" y="4174312"/>
            <a:ext cx="69913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latin typeface="Verdana"/>
                <a:cs typeface="Verdana"/>
              </a:rPr>
              <a:t>Modelling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23" name="object 25">
            <a:extLst>
              <a:ext uri="{FF2B5EF4-FFF2-40B4-BE49-F238E27FC236}">
                <a16:creationId xmlns:a16="http://schemas.microsoft.com/office/drawing/2014/main" id="{575B90B4-D9C9-99B5-0AA7-C934C204645B}"/>
              </a:ext>
            </a:extLst>
          </p:cNvPr>
          <p:cNvGrpSpPr/>
          <p:nvPr/>
        </p:nvGrpSpPr>
        <p:grpSpPr>
          <a:xfrm>
            <a:off x="3709796" y="3999357"/>
            <a:ext cx="1230630" cy="598170"/>
            <a:chOff x="3709796" y="3999357"/>
            <a:chExt cx="1230630" cy="598170"/>
          </a:xfrm>
        </p:grpSpPr>
        <p:sp>
          <p:nvSpPr>
            <p:cNvPr id="24" name="object 26">
              <a:extLst>
                <a:ext uri="{FF2B5EF4-FFF2-40B4-BE49-F238E27FC236}">
                  <a16:creationId xmlns:a16="http://schemas.microsoft.com/office/drawing/2014/main" id="{CD71FD10-4315-95AB-FE52-B2091731331F}"/>
                </a:ext>
              </a:extLst>
            </p:cNvPr>
            <p:cNvSpPr/>
            <p:nvPr/>
          </p:nvSpPr>
          <p:spPr>
            <a:xfrm>
              <a:off x="3719321" y="4008882"/>
              <a:ext cx="1211580" cy="579120"/>
            </a:xfrm>
            <a:custGeom>
              <a:avLst/>
              <a:gdLst/>
              <a:ahLst/>
              <a:cxnLst/>
              <a:rect l="l" t="t" r="r" b="b"/>
              <a:pathLst>
                <a:path w="1211579" h="579120">
                  <a:moveTo>
                    <a:pt x="1211579" y="0"/>
                  </a:moveTo>
                  <a:lnTo>
                    <a:pt x="0" y="0"/>
                  </a:lnTo>
                  <a:lnTo>
                    <a:pt x="0" y="579120"/>
                  </a:lnTo>
                  <a:lnTo>
                    <a:pt x="1211579" y="579120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7">
              <a:extLst>
                <a:ext uri="{FF2B5EF4-FFF2-40B4-BE49-F238E27FC236}">
                  <a16:creationId xmlns:a16="http://schemas.microsoft.com/office/drawing/2014/main" id="{47BABF1F-5B28-2960-E923-53D8E441FA04}"/>
                </a:ext>
              </a:extLst>
            </p:cNvPr>
            <p:cNvSpPr/>
            <p:nvPr/>
          </p:nvSpPr>
          <p:spPr>
            <a:xfrm>
              <a:off x="3719321" y="4008882"/>
              <a:ext cx="1211580" cy="579120"/>
            </a:xfrm>
            <a:custGeom>
              <a:avLst/>
              <a:gdLst/>
              <a:ahLst/>
              <a:cxnLst/>
              <a:rect l="l" t="t" r="r" b="b"/>
              <a:pathLst>
                <a:path w="1211579" h="579120">
                  <a:moveTo>
                    <a:pt x="0" y="579120"/>
                  </a:moveTo>
                  <a:lnTo>
                    <a:pt x="1211579" y="579120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579120"/>
                  </a:lnTo>
                  <a:close/>
                </a:path>
              </a:pathLst>
            </a:custGeom>
            <a:ln w="19049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8">
            <a:extLst>
              <a:ext uri="{FF2B5EF4-FFF2-40B4-BE49-F238E27FC236}">
                <a16:creationId xmlns:a16="http://schemas.microsoft.com/office/drawing/2014/main" id="{0FA5B187-17F8-89B7-A3CE-5B99D8C2F3CE}"/>
              </a:ext>
            </a:extLst>
          </p:cNvPr>
          <p:cNvSpPr txBox="1"/>
          <p:nvPr/>
        </p:nvSpPr>
        <p:spPr>
          <a:xfrm>
            <a:off x="3911600" y="4197222"/>
            <a:ext cx="8667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Verdana"/>
                <a:cs typeface="Verdana"/>
              </a:rPr>
              <a:t>Deployment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27" name="object 29">
            <a:extLst>
              <a:ext uri="{FF2B5EF4-FFF2-40B4-BE49-F238E27FC236}">
                <a16:creationId xmlns:a16="http://schemas.microsoft.com/office/drawing/2014/main" id="{8CBFEBA7-69C3-04CB-AD60-DDB19EFFF517}"/>
              </a:ext>
            </a:extLst>
          </p:cNvPr>
          <p:cNvGrpSpPr/>
          <p:nvPr/>
        </p:nvGrpSpPr>
        <p:grpSpPr>
          <a:xfrm>
            <a:off x="3709796" y="5110353"/>
            <a:ext cx="1230630" cy="598170"/>
            <a:chOff x="3709796" y="5110353"/>
            <a:chExt cx="1230630" cy="598170"/>
          </a:xfrm>
        </p:grpSpPr>
        <p:sp>
          <p:nvSpPr>
            <p:cNvPr id="28" name="object 30">
              <a:extLst>
                <a:ext uri="{FF2B5EF4-FFF2-40B4-BE49-F238E27FC236}">
                  <a16:creationId xmlns:a16="http://schemas.microsoft.com/office/drawing/2014/main" id="{B1329867-AE06-69C1-0CA9-1AFCABDFF491}"/>
                </a:ext>
              </a:extLst>
            </p:cNvPr>
            <p:cNvSpPr/>
            <p:nvPr/>
          </p:nvSpPr>
          <p:spPr>
            <a:xfrm>
              <a:off x="3719321" y="5119878"/>
              <a:ext cx="1211580" cy="579120"/>
            </a:xfrm>
            <a:custGeom>
              <a:avLst/>
              <a:gdLst/>
              <a:ahLst/>
              <a:cxnLst/>
              <a:rect l="l" t="t" r="r" b="b"/>
              <a:pathLst>
                <a:path w="1211579" h="579120">
                  <a:moveTo>
                    <a:pt x="1211579" y="0"/>
                  </a:moveTo>
                  <a:lnTo>
                    <a:pt x="0" y="0"/>
                  </a:lnTo>
                  <a:lnTo>
                    <a:pt x="0" y="579120"/>
                  </a:lnTo>
                  <a:lnTo>
                    <a:pt x="1211579" y="579120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31">
              <a:extLst>
                <a:ext uri="{FF2B5EF4-FFF2-40B4-BE49-F238E27FC236}">
                  <a16:creationId xmlns:a16="http://schemas.microsoft.com/office/drawing/2014/main" id="{20D42992-3714-65A8-F7F3-D9CA1459B675}"/>
                </a:ext>
              </a:extLst>
            </p:cNvPr>
            <p:cNvSpPr/>
            <p:nvPr/>
          </p:nvSpPr>
          <p:spPr>
            <a:xfrm>
              <a:off x="3719321" y="5119878"/>
              <a:ext cx="1211580" cy="579120"/>
            </a:xfrm>
            <a:custGeom>
              <a:avLst/>
              <a:gdLst/>
              <a:ahLst/>
              <a:cxnLst/>
              <a:rect l="l" t="t" r="r" b="b"/>
              <a:pathLst>
                <a:path w="1211579" h="579120">
                  <a:moveTo>
                    <a:pt x="0" y="579120"/>
                  </a:moveTo>
                  <a:lnTo>
                    <a:pt x="1211579" y="579120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57912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2">
            <a:extLst>
              <a:ext uri="{FF2B5EF4-FFF2-40B4-BE49-F238E27FC236}">
                <a16:creationId xmlns:a16="http://schemas.microsoft.com/office/drawing/2014/main" id="{BDFA8F34-0026-984F-39D2-61AE41B1E28C}"/>
              </a:ext>
            </a:extLst>
          </p:cNvPr>
          <p:cNvSpPr txBox="1"/>
          <p:nvPr/>
        </p:nvSpPr>
        <p:spPr>
          <a:xfrm>
            <a:off x="3980179" y="5307838"/>
            <a:ext cx="6883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latin typeface="Verdana"/>
                <a:cs typeface="Verdana"/>
              </a:rPr>
              <a:t>Reporting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31" name="object 33">
            <a:extLst>
              <a:ext uri="{FF2B5EF4-FFF2-40B4-BE49-F238E27FC236}">
                <a16:creationId xmlns:a16="http://schemas.microsoft.com/office/drawing/2014/main" id="{AAA1B08E-034E-8842-619D-F2A120FB57B1}"/>
              </a:ext>
            </a:extLst>
          </p:cNvPr>
          <p:cNvGrpSpPr/>
          <p:nvPr/>
        </p:nvGrpSpPr>
        <p:grpSpPr>
          <a:xfrm>
            <a:off x="8970644" y="2806064"/>
            <a:ext cx="1230630" cy="628650"/>
            <a:chOff x="8970644" y="2806064"/>
            <a:chExt cx="1230630" cy="628650"/>
          </a:xfrm>
        </p:grpSpPr>
        <p:sp>
          <p:nvSpPr>
            <p:cNvPr id="32" name="object 34">
              <a:extLst>
                <a:ext uri="{FF2B5EF4-FFF2-40B4-BE49-F238E27FC236}">
                  <a16:creationId xmlns:a16="http://schemas.microsoft.com/office/drawing/2014/main" id="{0DACA039-6AE8-DF5A-A7B6-C5ADD26D2D45}"/>
                </a:ext>
              </a:extLst>
            </p:cNvPr>
            <p:cNvSpPr/>
            <p:nvPr/>
          </p:nvSpPr>
          <p:spPr>
            <a:xfrm>
              <a:off x="8980169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121157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11579" y="609600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E2E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5">
              <a:extLst>
                <a:ext uri="{FF2B5EF4-FFF2-40B4-BE49-F238E27FC236}">
                  <a16:creationId xmlns:a16="http://schemas.microsoft.com/office/drawing/2014/main" id="{DB259FEB-690B-33FD-EC39-C219C48086EB}"/>
                </a:ext>
              </a:extLst>
            </p:cNvPr>
            <p:cNvSpPr/>
            <p:nvPr/>
          </p:nvSpPr>
          <p:spPr>
            <a:xfrm>
              <a:off x="8980169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0" y="609600"/>
                  </a:moveTo>
                  <a:lnTo>
                    <a:pt x="1211579" y="609600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6">
            <a:extLst>
              <a:ext uri="{FF2B5EF4-FFF2-40B4-BE49-F238E27FC236}">
                <a16:creationId xmlns:a16="http://schemas.microsoft.com/office/drawing/2014/main" id="{4A4DEF71-F1F7-0F96-D392-18D6710137B9}"/>
              </a:ext>
            </a:extLst>
          </p:cNvPr>
          <p:cNvSpPr txBox="1"/>
          <p:nvPr/>
        </p:nvSpPr>
        <p:spPr>
          <a:xfrm>
            <a:off x="9267825" y="2917672"/>
            <a:ext cx="636270" cy="385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310" marR="5080" indent="-55244">
              <a:lnSpc>
                <a:spcPct val="107300"/>
              </a:lnSpc>
              <a:spcBef>
                <a:spcPts val="95"/>
              </a:spcBef>
            </a:pPr>
            <a:r>
              <a:rPr sz="1100" spc="-20" dirty="0">
                <a:latin typeface="Verdana"/>
                <a:cs typeface="Verdana"/>
              </a:rPr>
              <a:t>Handling </a:t>
            </a:r>
            <a:r>
              <a:rPr sz="1100" spc="-10" dirty="0">
                <a:latin typeface="Verdana"/>
                <a:cs typeface="Verdana"/>
              </a:rPr>
              <a:t>Outliers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35" name="object 37">
            <a:extLst>
              <a:ext uri="{FF2B5EF4-FFF2-40B4-BE49-F238E27FC236}">
                <a16:creationId xmlns:a16="http://schemas.microsoft.com/office/drawing/2014/main" id="{2B826FEB-48C0-01F1-ACB8-50BFCF60342A}"/>
              </a:ext>
            </a:extLst>
          </p:cNvPr>
          <p:cNvGrpSpPr/>
          <p:nvPr/>
        </p:nvGrpSpPr>
        <p:grpSpPr>
          <a:xfrm>
            <a:off x="3531489" y="2810636"/>
            <a:ext cx="1586230" cy="628650"/>
            <a:chOff x="3531489" y="2810636"/>
            <a:chExt cx="1586230" cy="628650"/>
          </a:xfrm>
        </p:grpSpPr>
        <p:sp>
          <p:nvSpPr>
            <p:cNvPr id="36" name="object 38">
              <a:extLst>
                <a:ext uri="{FF2B5EF4-FFF2-40B4-BE49-F238E27FC236}">
                  <a16:creationId xmlns:a16="http://schemas.microsoft.com/office/drawing/2014/main" id="{549CFE1A-DFEB-C14F-426D-5AF03C58CDF2}"/>
                </a:ext>
              </a:extLst>
            </p:cNvPr>
            <p:cNvSpPr/>
            <p:nvPr/>
          </p:nvSpPr>
          <p:spPr>
            <a:xfrm>
              <a:off x="3541014" y="2820161"/>
              <a:ext cx="1567180" cy="609600"/>
            </a:xfrm>
            <a:custGeom>
              <a:avLst/>
              <a:gdLst/>
              <a:ahLst/>
              <a:cxnLst/>
              <a:rect l="l" t="t" r="r" b="b"/>
              <a:pathLst>
                <a:path w="1567179" h="609600">
                  <a:moveTo>
                    <a:pt x="1566672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566672" y="609600"/>
                  </a:lnTo>
                  <a:lnTo>
                    <a:pt x="1566672" y="0"/>
                  </a:lnTo>
                  <a:close/>
                </a:path>
              </a:pathLst>
            </a:custGeom>
            <a:solidFill>
              <a:srgbClr val="A2A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9">
              <a:extLst>
                <a:ext uri="{FF2B5EF4-FFF2-40B4-BE49-F238E27FC236}">
                  <a16:creationId xmlns:a16="http://schemas.microsoft.com/office/drawing/2014/main" id="{B2E7786A-B2AF-4864-96E7-1079EB990381}"/>
                </a:ext>
              </a:extLst>
            </p:cNvPr>
            <p:cNvSpPr/>
            <p:nvPr/>
          </p:nvSpPr>
          <p:spPr>
            <a:xfrm>
              <a:off x="3541014" y="2820161"/>
              <a:ext cx="1567180" cy="609600"/>
            </a:xfrm>
            <a:custGeom>
              <a:avLst/>
              <a:gdLst/>
              <a:ahLst/>
              <a:cxnLst/>
              <a:rect l="l" t="t" r="r" b="b"/>
              <a:pathLst>
                <a:path w="1567179" h="609600">
                  <a:moveTo>
                    <a:pt x="0" y="609600"/>
                  </a:moveTo>
                  <a:lnTo>
                    <a:pt x="1566672" y="609600"/>
                  </a:lnTo>
                  <a:lnTo>
                    <a:pt x="1566672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9049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40">
            <a:extLst>
              <a:ext uri="{FF2B5EF4-FFF2-40B4-BE49-F238E27FC236}">
                <a16:creationId xmlns:a16="http://schemas.microsoft.com/office/drawing/2014/main" id="{2B1CEAED-ADDA-0BBB-2195-8A41D92003FB}"/>
              </a:ext>
            </a:extLst>
          </p:cNvPr>
          <p:cNvSpPr txBox="1"/>
          <p:nvPr/>
        </p:nvSpPr>
        <p:spPr>
          <a:xfrm>
            <a:off x="3621785" y="2921990"/>
            <a:ext cx="1402715" cy="38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marR="5080" indent="-79375">
              <a:lnSpc>
                <a:spcPct val="107400"/>
              </a:lnSpc>
              <a:spcBef>
                <a:spcPts val="100"/>
              </a:spcBef>
            </a:pPr>
            <a:r>
              <a:rPr sz="1100" spc="-50" dirty="0">
                <a:latin typeface="Verdana"/>
                <a:cs typeface="Verdana"/>
              </a:rPr>
              <a:t>Importing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60" dirty="0">
                <a:latin typeface="Verdana"/>
                <a:cs typeface="Verdana"/>
              </a:rPr>
              <a:t>Libraries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40" dirty="0">
                <a:latin typeface="Verdana"/>
                <a:cs typeface="Verdana"/>
              </a:rPr>
              <a:t>in </a:t>
            </a:r>
            <a:r>
              <a:rPr sz="1100" spc="-30" dirty="0">
                <a:latin typeface="Verdana"/>
                <a:cs typeface="Verdana"/>
              </a:rPr>
              <a:t>Jupyter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Notebook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39" name="object 41">
            <a:extLst>
              <a:ext uri="{FF2B5EF4-FFF2-40B4-BE49-F238E27FC236}">
                <a16:creationId xmlns:a16="http://schemas.microsoft.com/office/drawing/2014/main" id="{62069F91-091C-9DEB-1BBC-8DBECE160537}"/>
              </a:ext>
            </a:extLst>
          </p:cNvPr>
          <p:cNvGrpSpPr/>
          <p:nvPr/>
        </p:nvGrpSpPr>
        <p:grpSpPr>
          <a:xfrm>
            <a:off x="5523357" y="2810636"/>
            <a:ext cx="1230630" cy="628650"/>
            <a:chOff x="5523357" y="2810636"/>
            <a:chExt cx="1230630" cy="628650"/>
          </a:xfrm>
        </p:grpSpPr>
        <p:sp>
          <p:nvSpPr>
            <p:cNvPr id="40" name="object 42">
              <a:extLst>
                <a:ext uri="{FF2B5EF4-FFF2-40B4-BE49-F238E27FC236}">
                  <a16:creationId xmlns:a16="http://schemas.microsoft.com/office/drawing/2014/main" id="{8BA5CB3E-21A0-3BAE-DA25-03FEEFBBA5F9}"/>
                </a:ext>
              </a:extLst>
            </p:cNvPr>
            <p:cNvSpPr/>
            <p:nvPr/>
          </p:nvSpPr>
          <p:spPr>
            <a:xfrm>
              <a:off x="5532882" y="2820161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121158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11580" y="609600"/>
                  </a:lnTo>
                  <a:lnTo>
                    <a:pt x="1211580" y="0"/>
                  </a:lnTo>
                  <a:close/>
                </a:path>
              </a:pathLst>
            </a:custGeom>
            <a:solidFill>
              <a:srgbClr val="F9DF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3">
              <a:extLst>
                <a:ext uri="{FF2B5EF4-FFF2-40B4-BE49-F238E27FC236}">
                  <a16:creationId xmlns:a16="http://schemas.microsoft.com/office/drawing/2014/main" id="{FC342E31-164E-AC74-E5EC-97C5A2B08091}"/>
                </a:ext>
              </a:extLst>
            </p:cNvPr>
            <p:cNvSpPr/>
            <p:nvPr/>
          </p:nvSpPr>
          <p:spPr>
            <a:xfrm>
              <a:off x="5532882" y="2820161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0" y="609600"/>
                  </a:moveTo>
                  <a:lnTo>
                    <a:pt x="1211580" y="609600"/>
                  </a:lnTo>
                  <a:lnTo>
                    <a:pt x="121158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2" name="object 44">
            <a:extLst>
              <a:ext uri="{FF2B5EF4-FFF2-40B4-BE49-F238E27FC236}">
                <a16:creationId xmlns:a16="http://schemas.microsoft.com/office/drawing/2014/main" id="{96D3528B-CE85-B0C3-0B5D-C45FA1E0B223}"/>
              </a:ext>
            </a:extLst>
          </p:cNvPr>
          <p:cNvSpPr txBox="1"/>
          <p:nvPr/>
        </p:nvSpPr>
        <p:spPr>
          <a:xfrm>
            <a:off x="5664453" y="3023743"/>
            <a:ext cx="947419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Verdana"/>
                <a:cs typeface="Verdana"/>
              </a:rPr>
              <a:t>Load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Dataset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43" name="object 45">
            <a:extLst>
              <a:ext uri="{FF2B5EF4-FFF2-40B4-BE49-F238E27FC236}">
                <a16:creationId xmlns:a16="http://schemas.microsoft.com/office/drawing/2014/main" id="{5CB666EE-D163-52A9-BE39-2E3FB23E744D}"/>
              </a:ext>
            </a:extLst>
          </p:cNvPr>
          <p:cNvGrpSpPr/>
          <p:nvPr/>
        </p:nvGrpSpPr>
        <p:grpSpPr>
          <a:xfrm>
            <a:off x="7231760" y="3970401"/>
            <a:ext cx="1230630" cy="627380"/>
            <a:chOff x="7231760" y="3970401"/>
            <a:chExt cx="1230630" cy="627380"/>
          </a:xfrm>
        </p:grpSpPr>
        <p:sp>
          <p:nvSpPr>
            <p:cNvPr id="44" name="object 46">
              <a:extLst>
                <a:ext uri="{FF2B5EF4-FFF2-40B4-BE49-F238E27FC236}">
                  <a16:creationId xmlns:a16="http://schemas.microsoft.com/office/drawing/2014/main" id="{1903B53B-1FEF-9E04-0EB1-15A88FFB964C}"/>
                </a:ext>
              </a:extLst>
            </p:cNvPr>
            <p:cNvSpPr/>
            <p:nvPr/>
          </p:nvSpPr>
          <p:spPr>
            <a:xfrm>
              <a:off x="7241285" y="3979926"/>
              <a:ext cx="1211580" cy="608330"/>
            </a:xfrm>
            <a:custGeom>
              <a:avLst/>
              <a:gdLst/>
              <a:ahLst/>
              <a:cxnLst/>
              <a:rect l="l" t="t" r="r" b="b"/>
              <a:pathLst>
                <a:path w="1211579" h="608329">
                  <a:moveTo>
                    <a:pt x="1211579" y="0"/>
                  </a:moveTo>
                  <a:lnTo>
                    <a:pt x="0" y="0"/>
                  </a:lnTo>
                  <a:lnTo>
                    <a:pt x="0" y="608076"/>
                  </a:lnTo>
                  <a:lnTo>
                    <a:pt x="1211579" y="608076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7">
              <a:extLst>
                <a:ext uri="{FF2B5EF4-FFF2-40B4-BE49-F238E27FC236}">
                  <a16:creationId xmlns:a16="http://schemas.microsoft.com/office/drawing/2014/main" id="{F080D1D5-776F-7B36-7569-3E9730BAD5B1}"/>
                </a:ext>
              </a:extLst>
            </p:cNvPr>
            <p:cNvSpPr/>
            <p:nvPr/>
          </p:nvSpPr>
          <p:spPr>
            <a:xfrm>
              <a:off x="7241285" y="3979926"/>
              <a:ext cx="1211580" cy="608330"/>
            </a:xfrm>
            <a:custGeom>
              <a:avLst/>
              <a:gdLst/>
              <a:ahLst/>
              <a:cxnLst/>
              <a:rect l="l" t="t" r="r" b="b"/>
              <a:pathLst>
                <a:path w="1211579" h="608329">
                  <a:moveTo>
                    <a:pt x="0" y="608076"/>
                  </a:moveTo>
                  <a:lnTo>
                    <a:pt x="1211579" y="608076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8076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8">
            <a:extLst>
              <a:ext uri="{FF2B5EF4-FFF2-40B4-BE49-F238E27FC236}">
                <a16:creationId xmlns:a16="http://schemas.microsoft.com/office/drawing/2014/main" id="{3239C885-257E-A578-CFB4-BA3C8C8234DB}"/>
              </a:ext>
            </a:extLst>
          </p:cNvPr>
          <p:cNvSpPr txBox="1"/>
          <p:nvPr/>
        </p:nvSpPr>
        <p:spPr>
          <a:xfrm>
            <a:off x="7546340" y="4080596"/>
            <a:ext cx="598170" cy="38608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100" spc="-10" dirty="0">
                <a:latin typeface="Verdana"/>
                <a:cs typeface="Verdana"/>
              </a:rPr>
              <a:t>Power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135" dirty="0">
                <a:latin typeface="Verdana"/>
                <a:cs typeface="Verdana"/>
              </a:rPr>
              <a:t>BI</a:t>
            </a:r>
            <a:endParaRPr sz="1100">
              <a:latin typeface="Verdana"/>
              <a:cs typeface="Verdana"/>
            </a:endParaRPr>
          </a:p>
          <a:p>
            <a:pPr marL="22860">
              <a:lnSpc>
                <a:spcPct val="100000"/>
              </a:lnSpc>
              <a:spcBef>
                <a:spcPts val="95"/>
              </a:spcBef>
            </a:pPr>
            <a:r>
              <a:rPr sz="1100" spc="-10" dirty="0">
                <a:latin typeface="Verdana"/>
                <a:cs typeface="Verdana"/>
              </a:rPr>
              <a:t>Desktop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47" name="object 49">
            <a:extLst>
              <a:ext uri="{FF2B5EF4-FFF2-40B4-BE49-F238E27FC236}">
                <a16:creationId xmlns:a16="http://schemas.microsoft.com/office/drawing/2014/main" id="{76DDC855-03EE-68D1-1E49-AACE5DF5AD3A}"/>
              </a:ext>
            </a:extLst>
          </p:cNvPr>
          <p:cNvGrpSpPr/>
          <p:nvPr/>
        </p:nvGrpSpPr>
        <p:grpSpPr>
          <a:xfrm>
            <a:off x="5523357" y="3999357"/>
            <a:ext cx="1230630" cy="582930"/>
            <a:chOff x="5523357" y="3999357"/>
            <a:chExt cx="1230630" cy="582930"/>
          </a:xfrm>
        </p:grpSpPr>
        <p:sp>
          <p:nvSpPr>
            <p:cNvPr id="48" name="object 50">
              <a:extLst>
                <a:ext uri="{FF2B5EF4-FFF2-40B4-BE49-F238E27FC236}">
                  <a16:creationId xmlns:a16="http://schemas.microsoft.com/office/drawing/2014/main" id="{569E20F7-7A7F-A324-BE12-C5896025C75C}"/>
                </a:ext>
              </a:extLst>
            </p:cNvPr>
            <p:cNvSpPr/>
            <p:nvPr/>
          </p:nvSpPr>
          <p:spPr>
            <a:xfrm>
              <a:off x="5532882" y="4008882"/>
              <a:ext cx="1211580" cy="563880"/>
            </a:xfrm>
            <a:custGeom>
              <a:avLst/>
              <a:gdLst/>
              <a:ahLst/>
              <a:cxnLst/>
              <a:rect l="l" t="t" r="r" b="b"/>
              <a:pathLst>
                <a:path w="1211579" h="563879">
                  <a:moveTo>
                    <a:pt x="1211580" y="0"/>
                  </a:moveTo>
                  <a:lnTo>
                    <a:pt x="0" y="0"/>
                  </a:lnTo>
                  <a:lnTo>
                    <a:pt x="0" y="563880"/>
                  </a:lnTo>
                  <a:lnTo>
                    <a:pt x="1211580" y="563880"/>
                  </a:lnTo>
                  <a:lnTo>
                    <a:pt x="1211580" y="0"/>
                  </a:lnTo>
                  <a:close/>
                </a:path>
              </a:pathLst>
            </a:custGeom>
            <a:solidFill>
              <a:srgbClr val="D43C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51">
              <a:extLst>
                <a:ext uri="{FF2B5EF4-FFF2-40B4-BE49-F238E27FC236}">
                  <a16:creationId xmlns:a16="http://schemas.microsoft.com/office/drawing/2014/main" id="{17798BA5-D355-E769-9424-E2A2EC76A56B}"/>
                </a:ext>
              </a:extLst>
            </p:cNvPr>
            <p:cNvSpPr/>
            <p:nvPr/>
          </p:nvSpPr>
          <p:spPr>
            <a:xfrm>
              <a:off x="5532882" y="4008882"/>
              <a:ext cx="1211580" cy="563880"/>
            </a:xfrm>
            <a:custGeom>
              <a:avLst/>
              <a:gdLst/>
              <a:ahLst/>
              <a:cxnLst/>
              <a:rect l="l" t="t" r="r" b="b"/>
              <a:pathLst>
                <a:path w="1211579" h="563879">
                  <a:moveTo>
                    <a:pt x="0" y="563880"/>
                  </a:moveTo>
                  <a:lnTo>
                    <a:pt x="1211580" y="563880"/>
                  </a:lnTo>
                  <a:lnTo>
                    <a:pt x="1211580" y="0"/>
                  </a:lnTo>
                  <a:lnTo>
                    <a:pt x="0" y="0"/>
                  </a:lnTo>
                  <a:lnTo>
                    <a:pt x="0" y="56388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2">
            <a:extLst>
              <a:ext uri="{FF2B5EF4-FFF2-40B4-BE49-F238E27FC236}">
                <a16:creationId xmlns:a16="http://schemas.microsoft.com/office/drawing/2014/main" id="{A72436CF-4FB4-AFBB-857B-95968A6AAB24}"/>
              </a:ext>
            </a:extLst>
          </p:cNvPr>
          <p:cNvSpPr txBox="1"/>
          <p:nvPr/>
        </p:nvSpPr>
        <p:spPr>
          <a:xfrm>
            <a:off x="5882385" y="4189602"/>
            <a:ext cx="5111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80" dirty="0">
                <a:latin typeface="Verdana"/>
                <a:cs typeface="Verdana"/>
              </a:rPr>
              <a:t>Insights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51" name="object 53">
            <a:extLst>
              <a:ext uri="{FF2B5EF4-FFF2-40B4-BE49-F238E27FC236}">
                <a16:creationId xmlns:a16="http://schemas.microsoft.com/office/drawing/2014/main" id="{10840766-0F6E-3B20-847D-F7EF2E69BCBD}"/>
              </a:ext>
            </a:extLst>
          </p:cNvPr>
          <p:cNvGrpSpPr/>
          <p:nvPr/>
        </p:nvGrpSpPr>
        <p:grpSpPr>
          <a:xfrm>
            <a:off x="1393316" y="2522029"/>
            <a:ext cx="10517505" cy="2484120"/>
            <a:chOff x="1393316" y="2522029"/>
            <a:chExt cx="10517505" cy="2484120"/>
          </a:xfrm>
        </p:grpSpPr>
        <p:sp>
          <p:nvSpPr>
            <p:cNvPr id="52" name="object 54">
              <a:extLst>
                <a:ext uri="{FF2B5EF4-FFF2-40B4-BE49-F238E27FC236}">
                  <a16:creationId xmlns:a16="http://schemas.microsoft.com/office/drawing/2014/main" id="{0C55BE1F-C4B6-A936-391E-49E3774A562A}"/>
                </a:ext>
              </a:extLst>
            </p:cNvPr>
            <p:cNvSpPr/>
            <p:nvPr/>
          </p:nvSpPr>
          <p:spPr>
            <a:xfrm>
              <a:off x="7167371" y="2526792"/>
              <a:ext cx="4738370" cy="379730"/>
            </a:xfrm>
            <a:custGeom>
              <a:avLst/>
              <a:gdLst/>
              <a:ahLst/>
              <a:cxnLst/>
              <a:rect l="l" t="t" r="r" b="b"/>
              <a:pathLst>
                <a:path w="4738370" h="379730">
                  <a:moveTo>
                    <a:pt x="0" y="379475"/>
                  </a:moveTo>
                  <a:lnTo>
                    <a:pt x="2476" y="305627"/>
                  </a:lnTo>
                  <a:lnTo>
                    <a:pt x="9239" y="245316"/>
                  </a:lnTo>
                  <a:lnTo>
                    <a:pt x="19288" y="204650"/>
                  </a:lnTo>
                  <a:lnTo>
                    <a:pt x="31623" y="189737"/>
                  </a:lnTo>
                  <a:lnTo>
                    <a:pt x="2337434" y="189737"/>
                  </a:lnTo>
                  <a:lnTo>
                    <a:pt x="2349769" y="174825"/>
                  </a:lnTo>
                  <a:lnTo>
                    <a:pt x="2359818" y="134159"/>
                  </a:lnTo>
                  <a:lnTo>
                    <a:pt x="2366581" y="73848"/>
                  </a:lnTo>
                  <a:lnTo>
                    <a:pt x="2369057" y="0"/>
                  </a:lnTo>
                  <a:lnTo>
                    <a:pt x="2371534" y="73848"/>
                  </a:lnTo>
                  <a:lnTo>
                    <a:pt x="2378297" y="134159"/>
                  </a:lnTo>
                  <a:lnTo>
                    <a:pt x="2388346" y="174825"/>
                  </a:lnTo>
                  <a:lnTo>
                    <a:pt x="2400680" y="189737"/>
                  </a:lnTo>
                  <a:lnTo>
                    <a:pt x="4706493" y="189737"/>
                  </a:lnTo>
                  <a:lnTo>
                    <a:pt x="4718827" y="204650"/>
                  </a:lnTo>
                  <a:lnTo>
                    <a:pt x="4728876" y="245316"/>
                  </a:lnTo>
                  <a:lnTo>
                    <a:pt x="4735639" y="305627"/>
                  </a:lnTo>
                  <a:lnTo>
                    <a:pt x="4738116" y="379475"/>
                  </a:lnTo>
                </a:path>
              </a:pathLst>
            </a:custGeom>
            <a:ln w="9525">
              <a:solidFill>
                <a:srgbClr val="B311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5">
              <a:extLst>
                <a:ext uri="{FF2B5EF4-FFF2-40B4-BE49-F238E27FC236}">
                  <a16:creationId xmlns:a16="http://schemas.microsoft.com/office/drawing/2014/main" id="{BE735011-8438-7351-6219-710C3AAB3E2D}"/>
                </a:ext>
              </a:extLst>
            </p:cNvPr>
            <p:cNvSpPr/>
            <p:nvPr/>
          </p:nvSpPr>
          <p:spPr>
            <a:xfrm>
              <a:off x="1402841" y="3097530"/>
              <a:ext cx="300355" cy="81280"/>
            </a:xfrm>
            <a:custGeom>
              <a:avLst/>
              <a:gdLst/>
              <a:ahLst/>
              <a:cxnLst/>
              <a:rect l="l" t="t" r="r" b="b"/>
              <a:pathLst>
                <a:path w="300355" h="81280">
                  <a:moveTo>
                    <a:pt x="259841" y="0"/>
                  </a:moveTo>
                  <a:lnTo>
                    <a:pt x="259841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9841" y="60579"/>
                  </a:lnTo>
                  <a:lnTo>
                    <a:pt x="259841" y="80772"/>
                  </a:lnTo>
                  <a:lnTo>
                    <a:pt x="300228" y="40386"/>
                  </a:lnTo>
                  <a:lnTo>
                    <a:pt x="259841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6">
              <a:extLst>
                <a:ext uri="{FF2B5EF4-FFF2-40B4-BE49-F238E27FC236}">
                  <a16:creationId xmlns:a16="http://schemas.microsoft.com/office/drawing/2014/main" id="{E5D9EEE8-1817-C038-1C3B-7D019CEBA0F0}"/>
                </a:ext>
              </a:extLst>
            </p:cNvPr>
            <p:cNvSpPr/>
            <p:nvPr/>
          </p:nvSpPr>
          <p:spPr>
            <a:xfrm>
              <a:off x="1402841" y="3097530"/>
              <a:ext cx="300355" cy="81280"/>
            </a:xfrm>
            <a:custGeom>
              <a:avLst/>
              <a:gdLst/>
              <a:ahLst/>
              <a:cxnLst/>
              <a:rect l="l" t="t" r="r" b="b"/>
              <a:pathLst>
                <a:path w="300355" h="81280">
                  <a:moveTo>
                    <a:pt x="0" y="20193"/>
                  </a:moveTo>
                  <a:lnTo>
                    <a:pt x="259841" y="20193"/>
                  </a:lnTo>
                  <a:lnTo>
                    <a:pt x="259841" y="0"/>
                  </a:lnTo>
                  <a:lnTo>
                    <a:pt x="300228" y="40386"/>
                  </a:lnTo>
                  <a:lnTo>
                    <a:pt x="259841" y="80772"/>
                  </a:lnTo>
                  <a:lnTo>
                    <a:pt x="259841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7">
              <a:extLst>
                <a:ext uri="{FF2B5EF4-FFF2-40B4-BE49-F238E27FC236}">
                  <a16:creationId xmlns:a16="http://schemas.microsoft.com/office/drawing/2014/main" id="{77811E6D-C9A3-248D-155E-C09362CD5314}"/>
                </a:ext>
              </a:extLst>
            </p:cNvPr>
            <p:cNvSpPr/>
            <p:nvPr/>
          </p:nvSpPr>
          <p:spPr>
            <a:xfrm>
              <a:off x="3153918" y="312039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80">
                  <a:moveTo>
                    <a:pt x="258318" y="0"/>
                  </a:moveTo>
                  <a:lnTo>
                    <a:pt x="258318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8" y="60579"/>
                  </a:lnTo>
                  <a:lnTo>
                    <a:pt x="258318" y="80772"/>
                  </a:lnTo>
                  <a:lnTo>
                    <a:pt x="298704" y="40386"/>
                  </a:lnTo>
                  <a:lnTo>
                    <a:pt x="25831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8">
              <a:extLst>
                <a:ext uri="{FF2B5EF4-FFF2-40B4-BE49-F238E27FC236}">
                  <a16:creationId xmlns:a16="http://schemas.microsoft.com/office/drawing/2014/main" id="{4D84565A-215E-7E3B-95B1-318E96459DA3}"/>
                </a:ext>
              </a:extLst>
            </p:cNvPr>
            <p:cNvSpPr/>
            <p:nvPr/>
          </p:nvSpPr>
          <p:spPr>
            <a:xfrm>
              <a:off x="3153918" y="312039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80">
                  <a:moveTo>
                    <a:pt x="0" y="20193"/>
                  </a:moveTo>
                  <a:lnTo>
                    <a:pt x="258318" y="20193"/>
                  </a:lnTo>
                  <a:lnTo>
                    <a:pt x="258318" y="0"/>
                  </a:lnTo>
                  <a:lnTo>
                    <a:pt x="298704" y="40386"/>
                  </a:lnTo>
                  <a:lnTo>
                    <a:pt x="258318" y="80772"/>
                  </a:lnTo>
                  <a:lnTo>
                    <a:pt x="258318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9">
              <a:extLst>
                <a:ext uri="{FF2B5EF4-FFF2-40B4-BE49-F238E27FC236}">
                  <a16:creationId xmlns:a16="http://schemas.microsoft.com/office/drawing/2014/main" id="{E532BD32-C1AD-0734-D856-ABC6DA2EA06A}"/>
                </a:ext>
              </a:extLst>
            </p:cNvPr>
            <p:cNvSpPr/>
            <p:nvPr/>
          </p:nvSpPr>
          <p:spPr>
            <a:xfrm>
              <a:off x="5145786" y="310057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80">
                  <a:moveTo>
                    <a:pt x="258317" y="0"/>
                  </a:moveTo>
                  <a:lnTo>
                    <a:pt x="258317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7" y="60579"/>
                  </a:lnTo>
                  <a:lnTo>
                    <a:pt x="258317" y="80772"/>
                  </a:lnTo>
                  <a:lnTo>
                    <a:pt x="298703" y="40386"/>
                  </a:lnTo>
                  <a:lnTo>
                    <a:pt x="258317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60">
              <a:extLst>
                <a:ext uri="{FF2B5EF4-FFF2-40B4-BE49-F238E27FC236}">
                  <a16:creationId xmlns:a16="http://schemas.microsoft.com/office/drawing/2014/main" id="{FD162888-0E1F-8C00-681B-CD2287648792}"/>
                </a:ext>
              </a:extLst>
            </p:cNvPr>
            <p:cNvSpPr/>
            <p:nvPr/>
          </p:nvSpPr>
          <p:spPr>
            <a:xfrm>
              <a:off x="5145786" y="310057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80">
                  <a:moveTo>
                    <a:pt x="0" y="20193"/>
                  </a:moveTo>
                  <a:lnTo>
                    <a:pt x="258317" y="20193"/>
                  </a:lnTo>
                  <a:lnTo>
                    <a:pt x="258317" y="0"/>
                  </a:lnTo>
                  <a:lnTo>
                    <a:pt x="298703" y="40386"/>
                  </a:lnTo>
                  <a:lnTo>
                    <a:pt x="258317" y="80772"/>
                  </a:lnTo>
                  <a:lnTo>
                    <a:pt x="258317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61">
              <a:extLst>
                <a:ext uri="{FF2B5EF4-FFF2-40B4-BE49-F238E27FC236}">
                  <a16:creationId xmlns:a16="http://schemas.microsoft.com/office/drawing/2014/main" id="{2B8C8BB2-7111-FF70-B3FC-0B56AC0482D6}"/>
                </a:ext>
              </a:extLst>
            </p:cNvPr>
            <p:cNvSpPr/>
            <p:nvPr/>
          </p:nvSpPr>
          <p:spPr>
            <a:xfrm>
              <a:off x="6805421" y="309753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258318" y="0"/>
                  </a:moveTo>
                  <a:lnTo>
                    <a:pt x="258318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8" y="60579"/>
                  </a:lnTo>
                  <a:lnTo>
                    <a:pt x="258318" y="80772"/>
                  </a:lnTo>
                  <a:lnTo>
                    <a:pt x="298703" y="40386"/>
                  </a:lnTo>
                  <a:lnTo>
                    <a:pt x="25831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2">
              <a:extLst>
                <a:ext uri="{FF2B5EF4-FFF2-40B4-BE49-F238E27FC236}">
                  <a16:creationId xmlns:a16="http://schemas.microsoft.com/office/drawing/2014/main" id="{B9D66497-3353-A31E-CDC5-241730422A03}"/>
                </a:ext>
              </a:extLst>
            </p:cNvPr>
            <p:cNvSpPr/>
            <p:nvPr/>
          </p:nvSpPr>
          <p:spPr>
            <a:xfrm>
              <a:off x="6805421" y="309753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0" y="20193"/>
                  </a:moveTo>
                  <a:lnTo>
                    <a:pt x="258318" y="20193"/>
                  </a:lnTo>
                  <a:lnTo>
                    <a:pt x="258318" y="0"/>
                  </a:lnTo>
                  <a:lnTo>
                    <a:pt x="298703" y="40386"/>
                  </a:lnTo>
                  <a:lnTo>
                    <a:pt x="258318" y="80772"/>
                  </a:lnTo>
                  <a:lnTo>
                    <a:pt x="258318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3">
              <a:extLst>
                <a:ext uri="{FF2B5EF4-FFF2-40B4-BE49-F238E27FC236}">
                  <a16:creationId xmlns:a16="http://schemas.microsoft.com/office/drawing/2014/main" id="{443B86AF-7337-82FD-0553-B0C4D845A82A}"/>
                </a:ext>
              </a:extLst>
            </p:cNvPr>
            <p:cNvSpPr/>
            <p:nvPr/>
          </p:nvSpPr>
          <p:spPr>
            <a:xfrm>
              <a:off x="10231373" y="309753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258318" y="0"/>
                  </a:moveTo>
                  <a:lnTo>
                    <a:pt x="258318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8" y="60579"/>
                  </a:lnTo>
                  <a:lnTo>
                    <a:pt x="258318" y="80772"/>
                  </a:lnTo>
                  <a:lnTo>
                    <a:pt x="298703" y="40386"/>
                  </a:lnTo>
                  <a:lnTo>
                    <a:pt x="25831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4">
              <a:extLst>
                <a:ext uri="{FF2B5EF4-FFF2-40B4-BE49-F238E27FC236}">
                  <a16:creationId xmlns:a16="http://schemas.microsoft.com/office/drawing/2014/main" id="{EBAF3431-A29F-8790-DE31-52D24A160627}"/>
                </a:ext>
              </a:extLst>
            </p:cNvPr>
            <p:cNvSpPr/>
            <p:nvPr/>
          </p:nvSpPr>
          <p:spPr>
            <a:xfrm>
              <a:off x="10231373" y="309753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0" y="20193"/>
                  </a:moveTo>
                  <a:lnTo>
                    <a:pt x="258318" y="20193"/>
                  </a:lnTo>
                  <a:lnTo>
                    <a:pt x="258318" y="0"/>
                  </a:lnTo>
                  <a:lnTo>
                    <a:pt x="298703" y="40386"/>
                  </a:lnTo>
                  <a:lnTo>
                    <a:pt x="258318" y="80772"/>
                  </a:lnTo>
                  <a:lnTo>
                    <a:pt x="258318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5">
              <a:extLst>
                <a:ext uri="{FF2B5EF4-FFF2-40B4-BE49-F238E27FC236}">
                  <a16:creationId xmlns:a16="http://schemas.microsoft.com/office/drawing/2014/main" id="{47031B45-3943-6147-6E52-EB50A6DBC0ED}"/>
                </a:ext>
              </a:extLst>
            </p:cNvPr>
            <p:cNvSpPr/>
            <p:nvPr/>
          </p:nvSpPr>
          <p:spPr>
            <a:xfrm>
              <a:off x="8530589" y="310057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258317" y="0"/>
                  </a:moveTo>
                  <a:lnTo>
                    <a:pt x="258317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7" y="60579"/>
                  </a:lnTo>
                  <a:lnTo>
                    <a:pt x="258317" y="80772"/>
                  </a:lnTo>
                  <a:lnTo>
                    <a:pt x="298703" y="40386"/>
                  </a:lnTo>
                  <a:lnTo>
                    <a:pt x="258317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66">
              <a:extLst>
                <a:ext uri="{FF2B5EF4-FFF2-40B4-BE49-F238E27FC236}">
                  <a16:creationId xmlns:a16="http://schemas.microsoft.com/office/drawing/2014/main" id="{5DD27775-BDB9-59B4-90C9-8B1E93E45566}"/>
                </a:ext>
              </a:extLst>
            </p:cNvPr>
            <p:cNvSpPr/>
            <p:nvPr/>
          </p:nvSpPr>
          <p:spPr>
            <a:xfrm>
              <a:off x="8530589" y="310057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0" y="20193"/>
                  </a:moveTo>
                  <a:lnTo>
                    <a:pt x="258317" y="20193"/>
                  </a:lnTo>
                  <a:lnTo>
                    <a:pt x="258317" y="0"/>
                  </a:lnTo>
                  <a:lnTo>
                    <a:pt x="298703" y="40386"/>
                  </a:lnTo>
                  <a:lnTo>
                    <a:pt x="258317" y="80772"/>
                  </a:lnTo>
                  <a:lnTo>
                    <a:pt x="258317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67">
              <a:extLst>
                <a:ext uri="{FF2B5EF4-FFF2-40B4-BE49-F238E27FC236}">
                  <a16:creationId xmlns:a16="http://schemas.microsoft.com/office/drawing/2014/main" id="{771B388E-A552-C379-CB25-332412B634F5}"/>
                </a:ext>
              </a:extLst>
            </p:cNvPr>
            <p:cNvSpPr/>
            <p:nvPr/>
          </p:nvSpPr>
          <p:spPr>
            <a:xfrm>
              <a:off x="8530589" y="423595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>
                  <a:moveTo>
                    <a:pt x="40385" y="0"/>
                  </a:moveTo>
                  <a:lnTo>
                    <a:pt x="0" y="40386"/>
                  </a:lnTo>
                  <a:lnTo>
                    <a:pt x="40385" y="80772"/>
                  </a:lnTo>
                  <a:lnTo>
                    <a:pt x="40385" y="60579"/>
                  </a:lnTo>
                  <a:lnTo>
                    <a:pt x="298703" y="60579"/>
                  </a:lnTo>
                  <a:lnTo>
                    <a:pt x="298703" y="20193"/>
                  </a:lnTo>
                  <a:lnTo>
                    <a:pt x="40385" y="20193"/>
                  </a:lnTo>
                  <a:lnTo>
                    <a:pt x="40385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68">
              <a:extLst>
                <a:ext uri="{FF2B5EF4-FFF2-40B4-BE49-F238E27FC236}">
                  <a16:creationId xmlns:a16="http://schemas.microsoft.com/office/drawing/2014/main" id="{DFDC9313-E4A5-CFE7-54B0-45EB275547EE}"/>
                </a:ext>
              </a:extLst>
            </p:cNvPr>
            <p:cNvSpPr/>
            <p:nvPr/>
          </p:nvSpPr>
          <p:spPr>
            <a:xfrm>
              <a:off x="8530589" y="423595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>
                  <a:moveTo>
                    <a:pt x="298703" y="60579"/>
                  </a:moveTo>
                  <a:lnTo>
                    <a:pt x="40385" y="60579"/>
                  </a:lnTo>
                  <a:lnTo>
                    <a:pt x="40385" y="80772"/>
                  </a:lnTo>
                  <a:lnTo>
                    <a:pt x="0" y="40386"/>
                  </a:lnTo>
                  <a:lnTo>
                    <a:pt x="40385" y="0"/>
                  </a:lnTo>
                  <a:lnTo>
                    <a:pt x="40385" y="20193"/>
                  </a:lnTo>
                  <a:lnTo>
                    <a:pt x="298703" y="20193"/>
                  </a:lnTo>
                  <a:lnTo>
                    <a:pt x="298703" y="60579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69">
              <a:extLst>
                <a:ext uri="{FF2B5EF4-FFF2-40B4-BE49-F238E27FC236}">
                  <a16:creationId xmlns:a16="http://schemas.microsoft.com/office/drawing/2014/main" id="{2FB098C0-20FF-0C35-7210-E62D71D0738A}"/>
                </a:ext>
              </a:extLst>
            </p:cNvPr>
            <p:cNvSpPr/>
            <p:nvPr/>
          </p:nvSpPr>
          <p:spPr>
            <a:xfrm>
              <a:off x="10231373" y="4207002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>
                  <a:moveTo>
                    <a:pt x="40385" y="0"/>
                  </a:moveTo>
                  <a:lnTo>
                    <a:pt x="0" y="40386"/>
                  </a:lnTo>
                  <a:lnTo>
                    <a:pt x="40385" y="80772"/>
                  </a:lnTo>
                  <a:lnTo>
                    <a:pt x="40385" y="60579"/>
                  </a:lnTo>
                  <a:lnTo>
                    <a:pt x="298703" y="60579"/>
                  </a:lnTo>
                  <a:lnTo>
                    <a:pt x="298703" y="20193"/>
                  </a:lnTo>
                  <a:lnTo>
                    <a:pt x="40385" y="20193"/>
                  </a:lnTo>
                  <a:lnTo>
                    <a:pt x="40385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70">
              <a:extLst>
                <a:ext uri="{FF2B5EF4-FFF2-40B4-BE49-F238E27FC236}">
                  <a16:creationId xmlns:a16="http://schemas.microsoft.com/office/drawing/2014/main" id="{965BDDA0-C159-D069-524C-6191CC5A9F5D}"/>
                </a:ext>
              </a:extLst>
            </p:cNvPr>
            <p:cNvSpPr/>
            <p:nvPr/>
          </p:nvSpPr>
          <p:spPr>
            <a:xfrm>
              <a:off x="10231373" y="4207002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>
                  <a:moveTo>
                    <a:pt x="298703" y="60579"/>
                  </a:moveTo>
                  <a:lnTo>
                    <a:pt x="40385" y="60579"/>
                  </a:lnTo>
                  <a:lnTo>
                    <a:pt x="40385" y="80772"/>
                  </a:lnTo>
                  <a:lnTo>
                    <a:pt x="0" y="40386"/>
                  </a:lnTo>
                  <a:lnTo>
                    <a:pt x="40385" y="0"/>
                  </a:lnTo>
                  <a:lnTo>
                    <a:pt x="40385" y="20193"/>
                  </a:lnTo>
                  <a:lnTo>
                    <a:pt x="298703" y="20193"/>
                  </a:lnTo>
                  <a:lnTo>
                    <a:pt x="298703" y="60579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71">
              <a:extLst>
                <a:ext uri="{FF2B5EF4-FFF2-40B4-BE49-F238E27FC236}">
                  <a16:creationId xmlns:a16="http://schemas.microsoft.com/office/drawing/2014/main" id="{F742CBAD-5B11-3505-05D4-01F169241E7C}"/>
                </a:ext>
              </a:extLst>
            </p:cNvPr>
            <p:cNvSpPr/>
            <p:nvPr/>
          </p:nvSpPr>
          <p:spPr>
            <a:xfrm>
              <a:off x="5107686" y="427405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79">
                  <a:moveTo>
                    <a:pt x="40386" y="0"/>
                  </a:moveTo>
                  <a:lnTo>
                    <a:pt x="0" y="40386"/>
                  </a:lnTo>
                  <a:lnTo>
                    <a:pt x="40386" y="80772"/>
                  </a:lnTo>
                  <a:lnTo>
                    <a:pt x="40386" y="60579"/>
                  </a:lnTo>
                  <a:lnTo>
                    <a:pt x="298703" y="60579"/>
                  </a:lnTo>
                  <a:lnTo>
                    <a:pt x="298703" y="20193"/>
                  </a:lnTo>
                  <a:lnTo>
                    <a:pt x="40386" y="20193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72">
              <a:extLst>
                <a:ext uri="{FF2B5EF4-FFF2-40B4-BE49-F238E27FC236}">
                  <a16:creationId xmlns:a16="http://schemas.microsoft.com/office/drawing/2014/main" id="{BE214686-148D-8C90-059E-2BA5F709068E}"/>
                </a:ext>
              </a:extLst>
            </p:cNvPr>
            <p:cNvSpPr/>
            <p:nvPr/>
          </p:nvSpPr>
          <p:spPr>
            <a:xfrm>
              <a:off x="5107686" y="427405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79">
                  <a:moveTo>
                    <a:pt x="298703" y="60579"/>
                  </a:moveTo>
                  <a:lnTo>
                    <a:pt x="40386" y="60579"/>
                  </a:lnTo>
                  <a:lnTo>
                    <a:pt x="40386" y="80772"/>
                  </a:lnTo>
                  <a:lnTo>
                    <a:pt x="0" y="40386"/>
                  </a:lnTo>
                  <a:lnTo>
                    <a:pt x="40386" y="0"/>
                  </a:lnTo>
                  <a:lnTo>
                    <a:pt x="40386" y="20193"/>
                  </a:lnTo>
                  <a:lnTo>
                    <a:pt x="298703" y="20193"/>
                  </a:lnTo>
                  <a:lnTo>
                    <a:pt x="298703" y="60579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73">
              <a:extLst>
                <a:ext uri="{FF2B5EF4-FFF2-40B4-BE49-F238E27FC236}">
                  <a16:creationId xmlns:a16="http://schemas.microsoft.com/office/drawing/2014/main" id="{9FC16C57-2243-8F7A-AE4A-387C8B56411C}"/>
                </a:ext>
              </a:extLst>
            </p:cNvPr>
            <p:cNvSpPr/>
            <p:nvPr/>
          </p:nvSpPr>
          <p:spPr>
            <a:xfrm>
              <a:off x="6857238" y="4292346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>
                  <a:moveTo>
                    <a:pt x="40385" y="0"/>
                  </a:moveTo>
                  <a:lnTo>
                    <a:pt x="0" y="40385"/>
                  </a:lnTo>
                  <a:lnTo>
                    <a:pt x="40385" y="80771"/>
                  </a:lnTo>
                  <a:lnTo>
                    <a:pt x="40385" y="60578"/>
                  </a:lnTo>
                  <a:lnTo>
                    <a:pt x="298703" y="60578"/>
                  </a:lnTo>
                  <a:lnTo>
                    <a:pt x="298703" y="20192"/>
                  </a:lnTo>
                  <a:lnTo>
                    <a:pt x="40385" y="20192"/>
                  </a:lnTo>
                  <a:lnTo>
                    <a:pt x="40385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74">
              <a:extLst>
                <a:ext uri="{FF2B5EF4-FFF2-40B4-BE49-F238E27FC236}">
                  <a16:creationId xmlns:a16="http://schemas.microsoft.com/office/drawing/2014/main" id="{3761B612-068D-4973-6C91-9047C329E6C4}"/>
                </a:ext>
              </a:extLst>
            </p:cNvPr>
            <p:cNvSpPr/>
            <p:nvPr/>
          </p:nvSpPr>
          <p:spPr>
            <a:xfrm>
              <a:off x="6857238" y="4292346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>
                  <a:moveTo>
                    <a:pt x="298703" y="60578"/>
                  </a:moveTo>
                  <a:lnTo>
                    <a:pt x="40385" y="60578"/>
                  </a:lnTo>
                  <a:lnTo>
                    <a:pt x="40385" y="80771"/>
                  </a:lnTo>
                  <a:lnTo>
                    <a:pt x="0" y="40385"/>
                  </a:lnTo>
                  <a:lnTo>
                    <a:pt x="40385" y="0"/>
                  </a:lnTo>
                  <a:lnTo>
                    <a:pt x="40385" y="20192"/>
                  </a:lnTo>
                  <a:lnTo>
                    <a:pt x="298703" y="20192"/>
                  </a:lnTo>
                  <a:lnTo>
                    <a:pt x="298703" y="60578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75">
              <a:extLst>
                <a:ext uri="{FF2B5EF4-FFF2-40B4-BE49-F238E27FC236}">
                  <a16:creationId xmlns:a16="http://schemas.microsoft.com/office/drawing/2014/main" id="{541ABBC1-8D0B-E909-854B-D0682164354E}"/>
                </a:ext>
              </a:extLst>
            </p:cNvPr>
            <p:cNvSpPr/>
            <p:nvPr/>
          </p:nvSpPr>
          <p:spPr>
            <a:xfrm>
              <a:off x="4284725" y="4697730"/>
              <a:ext cx="81280" cy="299085"/>
            </a:xfrm>
            <a:custGeom>
              <a:avLst/>
              <a:gdLst/>
              <a:ahLst/>
              <a:cxnLst/>
              <a:rect l="l" t="t" r="r" b="b"/>
              <a:pathLst>
                <a:path w="81279" h="299085">
                  <a:moveTo>
                    <a:pt x="60578" y="0"/>
                  </a:moveTo>
                  <a:lnTo>
                    <a:pt x="20193" y="0"/>
                  </a:lnTo>
                  <a:lnTo>
                    <a:pt x="20193" y="258318"/>
                  </a:lnTo>
                  <a:lnTo>
                    <a:pt x="0" y="258318"/>
                  </a:lnTo>
                  <a:lnTo>
                    <a:pt x="40386" y="298704"/>
                  </a:lnTo>
                  <a:lnTo>
                    <a:pt x="80772" y="258318"/>
                  </a:lnTo>
                  <a:lnTo>
                    <a:pt x="60578" y="258318"/>
                  </a:lnTo>
                  <a:lnTo>
                    <a:pt x="6057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76">
              <a:extLst>
                <a:ext uri="{FF2B5EF4-FFF2-40B4-BE49-F238E27FC236}">
                  <a16:creationId xmlns:a16="http://schemas.microsoft.com/office/drawing/2014/main" id="{A7ACF663-3632-6B41-9E58-55A5CAFCEB68}"/>
                </a:ext>
              </a:extLst>
            </p:cNvPr>
            <p:cNvSpPr/>
            <p:nvPr/>
          </p:nvSpPr>
          <p:spPr>
            <a:xfrm>
              <a:off x="4284725" y="4697730"/>
              <a:ext cx="81280" cy="299085"/>
            </a:xfrm>
            <a:custGeom>
              <a:avLst/>
              <a:gdLst/>
              <a:ahLst/>
              <a:cxnLst/>
              <a:rect l="l" t="t" r="r" b="b"/>
              <a:pathLst>
                <a:path w="81279" h="299085">
                  <a:moveTo>
                    <a:pt x="60578" y="0"/>
                  </a:moveTo>
                  <a:lnTo>
                    <a:pt x="60578" y="258318"/>
                  </a:lnTo>
                  <a:lnTo>
                    <a:pt x="80772" y="258318"/>
                  </a:lnTo>
                  <a:lnTo>
                    <a:pt x="40386" y="298704"/>
                  </a:lnTo>
                  <a:lnTo>
                    <a:pt x="0" y="258318"/>
                  </a:lnTo>
                  <a:lnTo>
                    <a:pt x="20193" y="258318"/>
                  </a:lnTo>
                  <a:lnTo>
                    <a:pt x="20193" y="0"/>
                  </a:lnTo>
                  <a:lnTo>
                    <a:pt x="60578" y="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77">
              <a:extLst>
                <a:ext uri="{FF2B5EF4-FFF2-40B4-BE49-F238E27FC236}">
                  <a16:creationId xmlns:a16="http://schemas.microsoft.com/office/drawing/2014/main" id="{6D3E574D-B748-9C4C-07F9-DE0A2C41CA04}"/>
                </a:ext>
              </a:extLst>
            </p:cNvPr>
            <p:cNvSpPr/>
            <p:nvPr/>
          </p:nvSpPr>
          <p:spPr>
            <a:xfrm>
              <a:off x="11177777" y="3541014"/>
              <a:ext cx="81280" cy="299085"/>
            </a:xfrm>
            <a:custGeom>
              <a:avLst/>
              <a:gdLst/>
              <a:ahLst/>
              <a:cxnLst/>
              <a:rect l="l" t="t" r="r" b="b"/>
              <a:pathLst>
                <a:path w="81279" h="299085">
                  <a:moveTo>
                    <a:pt x="60578" y="0"/>
                  </a:moveTo>
                  <a:lnTo>
                    <a:pt x="20193" y="0"/>
                  </a:lnTo>
                  <a:lnTo>
                    <a:pt x="20193" y="258318"/>
                  </a:lnTo>
                  <a:lnTo>
                    <a:pt x="0" y="258318"/>
                  </a:lnTo>
                  <a:lnTo>
                    <a:pt x="40386" y="298704"/>
                  </a:lnTo>
                  <a:lnTo>
                    <a:pt x="80772" y="258318"/>
                  </a:lnTo>
                  <a:lnTo>
                    <a:pt x="60578" y="258318"/>
                  </a:lnTo>
                  <a:lnTo>
                    <a:pt x="6057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78">
              <a:extLst>
                <a:ext uri="{FF2B5EF4-FFF2-40B4-BE49-F238E27FC236}">
                  <a16:creationId xmlns:a16="http://schemas.microsoft.com/office/drawing/2014/main" id="{622D8898-EF92-D203-988B-DA535AAA9EA9}"/>
                </a:ext>
              </a:extLst>
            </p:cNvPr>
            <p:cNvSpPr/>
            <p:nvPr/>
          </p:nvSpPr>
          <p:spPr>
            <a:xfrm>
              <a:off x="11177777" y="3541014"/>
              <a:ext cx="81280" cy="299085"/>
            </a:xfrm>
            <a:custGeom>
              <a:avLst/>
              <a:gdLst/>
              <a:ahLst/>
              <a:cxnLst/>
              <a:rect l="l" t="t" r="r" b="b"/>
              <a:pathLst>
                <a:path w="81279" h="299085">
                  <a:moveTo>
                    <a:pt x="60578" y="0"/>
                  </a:moveTo>
                  <a:lnTo>
                    <a:pt x="60578" y="258318"/>
                  </a:lnTo>
                  <a:lnTo>
                    <a:pt x="80772" y="258318"/>
                  </a:lnTo>
                  <a:lnTo>
                    <a:pt x="40386" y="298704"/>
                  </a:lnTo>
                  <a:lnTo>
                    <a:pt x="0" y="258318"/>
                  </a:lnTo>
                  <a:lnTo>
                    <a:pt x="20193" y="258318"/>
                  </a:lnTo>
                  <a:lnTo>
                    <a:pt x="20193" y="0"/>
                  </a:lnTo>
                  <a:lnTo>
                    <a:pt x="60578" y="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5" name="object 79">
            <a:extLst>
              <a:ext uri="{FF2B5EF4-FFF2-40B4-BE49-F238E27FC236}">
                <a16:creationId xmlns:a16="http://schemas.microsoft.com/office/drawing/2014/main" id="{ECAD21DC-DE31-6DEB-6CC3-6A983F9DF339}"/>
              </a:ext>
            </a:extLst>
          </p:cNvPr>
          <p:cNvSpPr txBox="1"/>
          <p:nvPr/>
        </p:nvSpPr>
        <p:spPr>
          <a:xfrm>
            <a:off x="8568055" y="2269947"/>
            <a:ext cx="20002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ahoma"/>
                <a:cs typeface="Tahoma"/>
              </a:rPr>
              <a:t>Data</a:t>
            </a:r>
            <a:r>
              <a:rPr sz="1600" b="1" spc="-60" dirty="0">
                <a:latin typeface="Tahoma"/>
                <a:cs typeface="Tahoma"/>
              </a:rPr>
              <a:t> </a:t>
            </a:r>
            <a:r>
              <a:rPr sz="1600" b="1" spc="-90" dirty="0">
                <a:latin typeface="Tahoma"/>
                <a:cs typeface="Tahoma"/>
              </a:rPr>
              <a:t>Pre-</a:t>
            </a:r>
            <a:r>
              <a:rPr sz="1600" b="1" spc="-40" dirty="0">
                <a:latin typeface="Tahoma"/>
                <a:cs typeface="Tahoma"/>
              </a:rPr>
              <a:t>Processing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206" name="object 80">
            <a:extLst>
              <a:ext uri="{FF2B5EF4-FFF2-40B4-BE49-F238E27FC236}">
                <a16:creationId xmlns:a16="http://schemas.microsoft.com/office/drawing/2014/main" id="{57426DA9-B2B5-28F1-CE0E-A1C415472E8F}"/>
              </a:ext>
            </a:extLst>
          </p:cNvPr>
          <p:cNvGrpSpPr/>
          <p:nvPr/>
        </p:nvGrpSpPr>
        <p:grpSpPr>
          <a:xfrm>
            <a:off x="745616" y="3846957"/>
            <a:ext cx="2815590" cy="554355"/>
            <a:chOff x="745616" y="3846957"/>
            <a:chExt cx="2815590" cy="554355"/>
          </a:xfrm>
        </p:grpSpPr>
        <p:sp>
          <p:nvSpPr>
            <p:cNvPr id="207" name="object 81">
              <a:extLst>
                <a:ext uri="{FF2B5EF4-FFF2-40B4-BE49-F238E27FC236}">
                  <a16:creationId xmlns:a16="http://schemas.microsoft.com/office/drawing/2014/main" id="{B5B1B9BD-462B-46DD-E4CF-691E7810EBFE}"/>
                </a:ext>
              </a:extLst>
            </p:cNvPr>
            <p:cNvSpPr/>
            <p:nvPr/>
          </p:nvSpPr>
          <p:spPr>
            <a:xfrm>
              <a:off x="755141" y="3856482"/>
              <a:ext cx="2796540" cy="535305"/>
            </a:xfrm>
            <a:custGeom>
              <a:avLst/>
              <a:gdLst/>
              <a:ahLst/>
              <a:cxnLst/>
              <a:rect l="l" t="t" r="r" b="b"/>
              <a:pathLst>
                <a:path w="2796540" h="535304">
                  <a:moveTo>
                    <a:pt x="133730" y="0"/>
                  </a:moveTo>
                  <a:lnTo>
                    <a:pt x="0" y="133731"/>
                  </a:lnTo>
                  <a:lnTo>
                    <a:pt x="66865" y="133731"/>
                  </a:lnTo>
                  <a:lnTo>
                    <a:pt x="66865" y="300863"/>
                  </a:lnTo>
                  <a:lnTo>
                    <a:pt x="71619" y="348039"/>
                  </a:lnTo>
                  <a:lnTo>
                    <a:pt x="85256" y="391977"/>
                  </a:lnTo>
                  <a:lnTo>
                    <a:pt x="106832" y="431736"/>
                  </a:lnTo>
                  <a:lnTo>
                    <a:pt x="135408" y="466375"/>
                  </a:lnTo>
                  <a:lnTo>
                    <a:pt x="170043" y="494954"/>
                  </a:lnTo>
                  <a:lnTo>
                    <a:pt x="209795" y="516532"/>
                  </a:lnTo>
                  <a:lnTo>
                    <a:pt x="253724" y="530169"/>
                  </a:lnTo>
                  <a:lnTo>
                    <a:pt x="300888" y="534924"/>
                  </a:lnTo>
                  <a:lnTo>
                    <a:pt x="2796540" y="534924"/>
                  </a:lnTo>
                  <a:lnTo>
                    <a:pt x="2796540" y="401193"/>
                  </a:lnTo>
                  <a:lnTo>
                    <a:pt x="300888" y="401193"/>
                  </a:lnTo>
                  <a:lnTo>
                    <a:pt x="261852" y="393303"/>
                  </a:lnTo>
                  <a:lnTo>
                    <a:pt x="229973" y="371792"/>
                  </a:lnTo>
                  <a:lnTo>
                    <a:pt x="208478" y="339899"/>
                  </a:lnTo>
                  <a:lnTo>
                    <a:pt x="200596" y="300863"/>
                  </a:lnTo>
                  <a:lnTo>
                    <a:pt x="200596" y="133731"/>
                  </a:lnTo>
                  <a:lnTo>
                    <a:pt x="267461" y="133731"/>
                  </a:lnTo>
                  <a:lnTo>
                    <a:pt x="13373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82">
              <a:extLst>
                <a:ext uri="{FF2B5EF4-FFF2-40B4-BE49-F238E27FC236}">
                  <a16:creationId xmlns:a16="http://schemas.microsoft.com/office/drawing/2014/main" id="{F7655F55-A6C3-C2B4-260A-6DFB75F7BEA4}"/>
                </a:ext>
              </a:extLst>
            </p:cNvPr>
            <p:cNvSpPr/>
            <p:nvPr/>
          </p:nvSpPr>
          <p:spPr>
            <a:xfrm>
              <a:off x="755141" y="3856482"/>
              <a:ext cx="2796540" cy="535305"/>
            </a:xfrm>
            <a:custGeom>
              <a:avLst/>
              <a:gdLst/>
              <a:ahLst/>
              <a:cxnLst/>
              <a:rect l="l" t="t" r="r" b="b"/>
              <a:pathLst>
                <a:path w="2796540" h="535304">
                  <a:moveTo>
                    <a:pt x="2796540" y="534924"/>
                  </a:moveTo>
                  <a:lnTo>
                    <a:pt x="300888" y="534924"/>
                  </a:lnTo>
                  <a:lnTo>
                    <a:pt x="253724" y="530169"/>
                  </a:lnTo>
                  <a:lnTo>
                    <a:pt x="209795" y="516532"/>
                  </a:lnTo>
                  <a:lnTo>
                    <a:pt x="170043" y="494954"/>
                  </a:lnTo>
                  <a:lnTo>
                    <a:pt x="135408" y="466375"/>
                  </a:lnTo>
                  <a:lnTo>
                    <a:pt x="106832" y="431736"/>
                  </a:lnTo>
                  <a:lnTo>
                    <a:pt x="85256" y="391977"/>
                  </a:lnTo>
                  <a:lnTo>
                    <a:pt x="71619" y="348039"/>
                  </a:lnTo>
                  <a:lnTo>
                    <a:pt x="66865" y="300863"/>
                  </a:lnTo>
                  <a:lnTo>
                    <a:pt x="66865" y="133731"/>
                  </a:lnTo>
                  <a:lnTo>
                    <a:pt x="0" y="133731"/>
                  </a:lnTo>
                  <a:lnTo>
                    <a:pt x="133730" y="0"/>
                  </a:lnTo>
                  <a:lnTo>
                    <a:pt x="267461" y="133731"/>
                  </a:lnTo>
                  <a:lnTo>
                    <a:pt x="200596" y="133731"/>
                  </a:lnTo>
                  <a:lnTo>
                    <a:pt x="200596" y="300863"/>
                  </a:lnTo>
                  <a:lnTo>
                    <a:pt x="208478" y="339899"/>
                  </a:lnTo>
                  <a:lnTo>
                    <a:pt x="229973" y="371792"/>
                  </a:lnTo>
                  <a:lnTo>
                    <a:pt x="261852" y="393303"/>
                  </a:lnTo>
                  <a:lnTo>
                    <a:pt x="300888" y="401193"/>
                  </a:lnTo>
                  <a:lnTo>
                    <a:pt x="2796540" y="401193"/>
                  </a:lnTo>
                  <a:lnTo>
                    <a:pt x="2796540" y="534924"/>
                  </a:lnTo>
                  <a:close/>
                </a:path>
              </a:pathLst>
            </a:custGeom>
            <a:ln w="19049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4" name="object 83">
            <a:extLst>
              <a:ext uri="{FF2B5EF4-FFF2-40B4-BE49-F238E27FC236}">
                <a16:creationId xmlns:a16="http://schemas.microsoft.com/office/drawing/2014/main" id="{AB75E570-C1C2-77CF-FB8E-FC19BC4477E1}"/>
              </a:ext>
            </a:extLst>
          </p:cNvPr>
          <p:cNvSpPr txBox="1"/>
          <p:nvPr/>
        </p:nvSpPr>
        <p:spPr>
          <a:xfrm>
            <a:off x="348183" y="3580333"/>
            <a:ext cx="10769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Tahoma"/>
                <a:cs typeface="Tahoma"/>
              </a:rPr>
              <a:t>Real</a:t>
            </a:r>
            <a:r>
              <a:rPr sz="1600" b="1" spc="-100" dirty="0">
                <a:latin typeface="Tahoma"/>
                <a:cs typeface="Tahoma"/>
              </a:rPr>
              <a:t> </a:t>
            </a:r>
            <a:r>
              <a:rPr sz="1600" b="1" spc="-80" dirty="0">
                <a:latin typeface="Tahoma"/>
                <a:cs typeface="Tahoma"/>
              </a:rPr>
              <a:t>World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15" name="object 84">
            <a:extLst>
              <a:ext uri="{FF2B5EF4-FFF2-40B4-BE49-F238E27FC236}">
                <a16:creationId xmlns:a16="http://schemas.microsoft.com/office/drawing/2014/main" id="{255BCAD8-B5DA-919B-86AC-C1E9D8E08C2D}"/>
              </a:ext>
            </a:extLst>
          </p:cNvPr>
          <p:cNvSpPr/>
          <p:nvPr/>
        </p:nvSpPr>
        <p:spPr>
          <a:xfrm>
            <a:off x="3607308" y="5586984"/>
            <a:ext cx="1432560" cy="346075"/>
          </a:xfrm>
          <a:custGeom>
            <a:avLst/>
            <a:gdLst/>
            <a:ahLst/>
            <a:cxnLst/>
            <a:rect l="l" t="t" r="r" b="b"/>
            <a:pathLst>
              <a:path w="1432560" h="346075">
                <a:moveTo>
                  <a:pt x="1432559" y="0"/>
                </a:moveTo>
                <a:lnTo>
                  <a:pt x="1430287" y="67328"/>
                </a:lnTo>
                <a:lnTo>
                  <a:pt x="1424098" y="122310"/>
                </a:lnTo>
                <a:lnTo>
                  <a:pt x="1414932" y="159380"/>
                </a:lnTo>
                <a:lnTo>
                  <a:pt x="1403730" y="172973"/>
                </a:lnTo>
                <a:lnTo>
                  <a:pt x="745108" y="172973"/>
                </a:lnTo>
                <a:lnTo>
                  <a:pt x="733907" y="186567"/>
                </a:lnTo>
                <a:lnTo>
                  <a:pt x="724741" y="223637"/>
                </a:lnTo>
                <a:lnTo>
                  <a:pt x="718552" y="278619"/>
                </a:lnTo>
                <a:lnTo>
                  <a:pt x="716279" y="345947"/>
                </a:lnTo>
                <a:lnTo>
                  <a:pt x="714007" y="278619"/>
                </a:lnTo>
                <a:lnTo>
                  <a:pt x="707818" y="223637"/>
                </a:lnTo>
                <a:lnTo>
                  <a:pt x="698652" y="186567"/>
                </a:lnTo>
                <a:lnTo>
                  <a:pt x="687451" y="172973"/>
                </a:lnTo>
                <a:lnTo>
                  <a:pt x="28828" y="172973"/>
                </a:lnTo>
                <a:lnTo>
                  <a:pt x="17627" y="159380"/>
                </a:lnTo>
                <a:lnTo>
                  <a:pt x="8461" y="122310"/>
                </a:lnTo>
                <a:lnTo>
                  <a:pt x="2272" y="67328"/>
                </a:lnTo>
                <a:lnTo>
                  <a:pt x="0" y="0"/>
                </a:lnTo>
              </a:path>
            </a:pathLst>
          </a:custGeom>
          <a:ln w="9525">
            <a:solidFill>
              <a:srgbClr val="B311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85">
            <a:extLst>
              <a:ext uri="{FF2B5EF4-FFF2-40B4-BE49-F238E27FC236}">
                <a16:creationId xmlns:a16="http://schemas.microsoft.com/office/drawing/2014/main" id="{34D82879-74DF-1BB9-7BD7-135FC7F46565}"/>
              </a:ext>
            </a:extLst>
          </p:cNvPr>
          <p:cNvSpPr txBox="1"/>
          <p:nvPr/>
        </p:nvSpPr>
        <p:spPr>
          <a:xfrm>
            <a:off x="3366896" y="5964732"/>
            <a:ext cx="2051685" cy="8267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184150" algn="l"/>
              </a:tabLst>
            </a:pPr>
            <a:r>
              <a:rPr sz="1050" b="1" spc="-75" dirty="0">
                <a:latin typeface="Tahoma"/>
                <a:cs typeface="Tahoma"/>
              </a:rPr>
              <a:t>Low</a:t>
            </a:r>
            <a:r>
              <a:rPr sz="1050" b="1" spc="-15" dirty="0">
                <a:latin typeface="Tahoma"/>
                <a:cs typeface="Tahoma"/>
              </a:rPr>
              <a:t> </a:t>
            </a:r>
            <a:r>
              <a:rPr sz="1050" b="1" spc="-25" dirty="0">
                <a:latin typeface="Tahoma"/>
                <a:cs typeface="Tahoma"/>
              </a:rPr>
              <a:t>Level </a:t>
            </a:r>
            <a:r>
              <a:rPr sz="1050" b="1" spc="-30" dirty="0">
                <a:latin typeface="Tahoma"/>
                <a:cs typeface="Tahoma"/>
              </a:rPr>
              <a:t>Design </a:t>
            </a:r>
            <a:r>
              <a:rPr sz="1050" b="1" spc="-10" dirty="0">
                <a:latin typeface="Tahoma"/>
                <a:cs typeface="Tahoma"/>
              </a:rPr>
              <a:t>Document</a:t>
            </a:r>
            <a:endParaRPr sz="1050">
              <a:latin typeface="Tahoma"/>
              <a:cs typeface="Tahoma"/>
            </a:endParaRPr>
          </a:p>
          <a:p>
            <a:pPr marL="184150" indent="-171450">
              <a:lnSpc>
                <a:spcPct val="100000"/>
              </a:lnSpc>
              <a:buFont typeface="Wingdings"/>
              <a:buChar char=""/>
              <a:tabLst>
                <a:tab pos="184150" algn="l"/>
              </a:tabLst>
            </a:pPr>
            <a:r>
              <a:rPr sz="1050" b="1" spc="-50" dirty="0">
                <a:latin typeface="Tahoma"/>
                <a:cs typeface="Tahoma"/>
              </a:rPr>
              <a:t>High</a:t>
            </a:r>
            <a:r>
              <a:rPr sz="1050" b="1" spc="-30" dirty="0">
                <a:latin typeface="Tahoma"/>
                <a:cs typeface="Tahoma"/>
              </a:rPr>
              <a:t> </a:t>
            </a:r>
            <a:r>
              <a:rPr sz="1050" b="1" spc="-25" dirty="0">
                <a:latin typeface="Tahoma"/>
                <a:cs typeface="Tahoma"/>
              </a:rPr>
              <a:t>Level</a:t>
            </a:r>
            <a:r>
              <a:rPr sz="1050" b="1" spc="-20" dirty="0">
                <a:latin typeface="Tahoma"/>
                <a:cs typeface="Tahoma"/>
              </a:rPr>
              <a:t> </a:t>
            </a:r>
            <a:r>
              <a:rPr sz="1050" b="1" spc="-30" dirty="0">
                <a:latin typeface="Tahoma"/>
                <a:cs typeface="Tahoma"/>
              </a:rPr>
              <a:t>Design </a:t>
            </a:r>
            <a:r>
              <a:rPr sz="1050" b="1" spc="-10" dirty="0">
                <a:latin typeface="Tahoma"/>
                <a:cs typeface="Tahoma"/>
              </a:rPr>
              <a:t>Document</a:t>
            </a:r>
            <a:endParaRPr sz="1050">
              <a:latin typeface="Tahoma"/>
              <a:cs typeface="Tahoma"/>
            </a:endParaRPr>
          </a:p>
          <a:p>
            <a:pPr marL="184150" indent="-171450">
              <a:lnSpc>
                <a:spcPct val="100000"/>
              </a:lnSpc>
              <a:buFont typeface="Wingdings"/>
              <a:buChar char=""/>
              <a:tabLst>
                <a:tab pos="184150" algn="l"/>
              </a:tabLst>
            </a:pPr>
            <a:r>
              <a:rPr sz="1050" b="1" spc="-25" dirty="0">
                <a:latin typeface="Tahoma"/>
                <a:cs typeface="Tahoma"/>
              </a:rPr>
              <a:t>Architecture</a:t>
            </a:r>
            <a:r>
              <a:rPr sz="1050" b="1" spc="5" dirty="0">
                <a:latin typeface="Tahoma"/>
                <a:cs typeface="Tahoma"/>
              </a:rPr>
              <a:t> </a:t>
            </a:r>
            <a:r>
              <a:rPr sz="1050" b="1" spc="-10" dirty="0">
                <a:latin typeface="Tahoma"/>
                <a:cs typeface="Tahoma"/>
              </a:rPr>
              <a:t>Document</a:t>
            </a:r>
            <a:endParaRPr sz="1050">
              <a:latin typeface="Tahoma"/>
              <a:cs typeface="Tahoma"/>
            </a:endParaRPr>
          </a:p>
          <a:p>
            <a:pPr marL="184150" indent="-171450">
              <a:lnSpc>
                <a:spcPct val="100000"/>
              </a:lnSpc>
              <a:buFont typeface="Wingdings"/>
              <a:buChar char=""/>
              <a:tabLst>
                <a:tab pos="184150" algn="l"/>
              </a:tabLst>
            </a:pPr>
            <a:r>
              <a:rPr sz="1050" b="1" spc="-45" dirty="0">
                <a:latin typeface="Tahoma"/>
                <a:cs typeface="Tahoma"/>
              </a:rPr>
              <a:t>Wireframe</a:t>
            </a:r>
            <a:r>
              <a:rPr sz="1050" b="1" spc="-25" dirty="0">
                <a:latin typeface="Tahoma"/>
                <a:cs typeface="Tahoma"/>
              </a:rPr>
              <a:t> </a:t>
            </a:r>
            <a:r>
              <a:rPr sz="1050" b="1" spc="-10" dirty="0">
                <a:latin typeface="Tahoma"/>
                <a:cs typeface="Tahoma"/>
              </a:rPr>
              <a:t>Document</a:t>
            </a:r>
            <a:endParaRPr sz="1050">
              <a:latin typeface="Tahoma"/>
              <a:cs typeface="Tahoma"/>
            </a:endParaRPr>
          </a:p>
          <a:p>
            <a:pPr marL="184150" indent="-171450">
              <a:lnSpc>
                <a:spcPct val="100000"/>
              </a:lnSpc>
              <a:buFont typeface="Wingdings"/>
              <a:buChar char=""/>
              <a:tabLst>
                <a:tab pos="184150" algn="l"/>
              </a:tabLst>
            </a:pPr>
            <a:r>
              <a:rPr sz="1050" b="1" spc="-20" dirty="0">
                <a:latin typeface="Tahoma"/>
                <a:cs typeface="Tahoma"/>
              </a:rPr>
              <a:t>Detailed</a:t>
            </a:r>
            <a:r>
              <a:rPr sz="1050" b="1" spc="-25" dirty="0">
                <a:latin typeface="Tahoma"/>
                <a:cs typeface="Tahoma"/>
              </a:rPr>
              <a:t> </a:t>
            </a:r>
            <a:r>
              <a:rPr sz="1050" b="1" spc="-40" dirty="0">
                <a:latin typeface="Tahoma"/>
                <a:cs typeface="Tahoma"/>
              </a:rPr>
              <a:t>Project</a:t>
            </a:r>
            <a:r>
              <a:rPr sz="1050" b="1" spc="10" dirty="0">
                <a:latin typeface="Tahoma"/>
                <a:cs typeface="Tahoma"/>
              </a:rPr>
              <a:t> </a:t>
            </a:r>
            <a:r>
              <a:rPr sz="1050" b="1" spc="-10" dirty="0">
                <a:latin typeface="Tahoma"/>
                <a:cs typeface="Tahoma"/>
              </a:rPr>
              <a:t>Report</a:t>
            </a:r>
            <a:endParaRPr sz="1050">
              <a:latin typeface="Tahoma"/>
              <a:cs typeface="Tahoma"/>
            </a:endParaRPr>
          </a:p>
        </p:txBody>
      </p:sp>
      <p:pic>
        <p:nvPicPr>
          <p:cNvPr id="217" name="object 4">
            <a:extLst>
              <a:ext uri="{FF2B5EF4-FFF2-40B4-BE49-F238E27FC236}">
                <a16:creationId xmlns:a16="http://schemas.microsoft.com/office/drawing/2014/main" id="{701FC37F-9A67-96BE-CAC6-814361869EB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3672" y="2644139"/>
            <a:ext cx="905256" cy="905255"/>
          </a:xfrm>
          <a:prstGeom prst="rect">
            <a:avLst/>
          </a:prstGeom>
        </p:spPr>
      </p:pic>
      <p:sp>
        <p:nvSpPr>
          <p:cNvPr id="218" name="TextBox 217">
            <a:extLst>
              <a:ext uri="{FF2B5EF4-FFF2-40B4-BE49-F238E27FC236}">
                <a16:creationId xmlns:a16="http://schemas.microsoft.com/office/drawing/2014/main" id="{E7667CBF-3C27-82C6-FE2F-B9675561E22D}"/>
              </a:ext>
            </a:extLst>
          </p:cNvPr>
          <p:cNvSpPr txBox="1"/>
          <p:nvPr/>
        </p:nvSpPr>
        <p:spPr>
          <a:xfrm>
            <a:off x="1201897" y="823507"/>
            <a:ext cx="4003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50576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1338" y="334488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Dataset Information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FF2CCAB4-A841-6B4F-A59E-133F301CD691}"/>
              </a:ext>
            </a:extLst>
          </p:cNvPr>
          <p:cNvSpPr txBox="1"/>
          <p:nvPr/>
        </p:nvSpPr>
        <p:spPr>
          <a:xfrm>
            <a:off x="941338" y="2488565"/>
            <a:ext cx="7141209" cy="3867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ahoma"/>
                <a:cs typeface="Tahoma"/>
              </a:rPr>
              <a:t>age: </a:t>
            </a:r>
            <a:r>
              <a:rPr sz="1400" spc="-80" dirty="0">
                <a:latin typeface="Verdana"/>
                <a:cs typeface="Verdana"/>
              </a:rPr>
              <a:t>The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-65" dirty="0">
                <a:latin typeface="Verdana"/>
                <a:cs typeface="Verdana"/>
              </a:rPr>
              <a:t>person's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85" dirty="0">
                <a:latin typeface="Verdana"/>
                <a:cs typeface="Verdana"/>
              </a:rPr>
              <a:t>age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70" dirty="0">
                <a:latin typeface="Verdana"/>
                <a:cs typeface="Verdana"/>
              </a:rPr>
              <a:t>in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years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1400" b="1" spc="-65" dirty="0">
                <a:latin typeface="Tahoma"/>
                <a:cs typeface="Tahoma"/>
              </a:rPr>
              <a:t>sex: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spc="-85" dirty="0">
                <a:latin typeface="Verdana"/>
                <a:cs typeface="Verdana"/>
              </a:rPr>
              <a:t>The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70" dirty="0">
                <a:latin typeface="Verdana"/>
                <a:cs typeface="Verdana"/>
              </a:rPr>
              <a:t>person's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95" dirty="0">
                <a:latin typeface="Verdana"/>
                <a:cs typeface="Verdana"/>
              </a:rPr>
              <a:t>sex </a:t>
            </a:r>
            <a:r>
              <a:rPr sz="1400" spc="-135" dirty="0">
                <a:latin typeface="Verdana"/>
                <a:cs typeface="Verdana"/>
              </a:rPr>
              <a:t>(1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315" dirty="0">
                <a:latin typeface="Verdana"/>
                <a:cs typeface="Verdana"/>
              </a:rPr>
              <a:t>=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male,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25" dirty="0">
                <a:latin typeface="Verdana"/>
                <a:cs typeface="Verdana"/>
              </a:rPr>
              <a:t>0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-315" dirty="0">
                <a:latin typeface="Verdana"/>
                <a:cs typeface="Verdana"/>
              </a:rPr>
              <a:t>=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female)</a:t>
            </a:r>
            <a:endParaRPr sz="1400" dirty="0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spcBef>
                <a:spcPts val="1680"/>
              </a:spcBef>
            </a:pPr>
            <a:r>
              <a:rPr sz="1400" b="1" dirty="0">
                <a:latin typeface="Tahoma"/>
                <a:cs typeface="Tahoma"/>
              </a:rPr>
              <a:t>cp:</a:t>
            </a:r>
            <a:r>
              <a:rPr sz="1400" b="1" spc="25" dirty="0">
                <a:latin typeface="Tahoma"/>
                <a:cs typeface="Tahoma"/>
              </a:rPr>
              <a:t> </a:t>
            </a:r>
            <a:r>
              <a:rPr sz="1400" spc="-85" dirty="0">
                <a:latin typeface="Verdana"/>
                <a:cs typeface="Verdana"/>
              </a:rPr>
              <a:t>The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chest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pain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experienced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(Value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spc="-190" dirty="0">
                <a:latin typeface="Verdana"/>
                <a:cs typeface="Verdana"/>
              </a:rPr>
              <a:t>1: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typical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angina,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Value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spc="-190" dirty="0">
                <a:latin typeface="Verdana"/>
                <a:cs typeface="Verdana"/>
              </a:rPr>
              <a:t>2: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atypical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angina, </a:t>
            </a:r>
            <a:r>
              <a:rPr sz="1400" dirty="0">
                <a:latin typeface="Verdana"/>
                <a:cs typeface="Verdana"/>
              </a:rPr>
              <a:t>Value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185" dirty="0">
                <a:latin typeface="Verdana"/>
                <a:cs typeface="Verdana"/>
              </a:rPr>
              <a:t>3: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non-</a:t>
            </a:r>
            <a:r>
              <a:rPr sz="1400" spc="-10" dirty="0">
                <a:latin typeface="Verdana"/>
                <a:cs typeface="Verdana"/>
              </a:rPr>
              <a:t>anginal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pain,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Value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185" dirty="0">
                <a:latin typeface="Verdana"/>
                <a:cs typeface="Verdana"/>
              </a:rPr>
              <a:t>4: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asymptomatic)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1400" b="1" spc="-90" dirty="0">
                <a:latin typeface="Tahoma"/>
                <a:cs typeface="Tahoma"/>
              </a:rPr>
              <a:t>trestbps:</a:t>
            </a:r>
            <a:r>
              <a:rPr sz="1400" b="1" spc="30" dirty="0">
                <a:latin typeface="Tahoma"/>
                <a:cs typeface="Tahoma"/>
              </a:rPr>
              <a:t> </a:t>
            </a:r>
            <a:r>
              <a:rPr sz="1400" spc="-80" dirty="0">
                <a:latin typeface="Verdana"/>
                <a:cs typeface="Verdana"/>
              </a:rPr>
              <a:t>The</a:t>
            </a:r>
            <a:r>
              <a:rPr sz="1400" spc="-65" dirty="0">
                <a:latin typeface="Verdana"/>
                <a:cs typeface="Verdana"/>
              </a:rPr>
              <a:t> person's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-75" dirty="0">
                <a:latin typeface="Verdana"/>
                <a:cs typeface="Verdana"/>
              </a:rPr>
              <a:t>resting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blood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75" dirty="0">
                <a:latin typeface="Verdana"/>
                <a:cs typeface="Verdana"/>
              </a:rPr>
              <a:t>pressure</a:t>
            </a:r>
            <a:r>
              <a:rPr sz="1400" spc="-65" dirty="0">
                <a:latin typeface="Verdana"/>
                <a:cs typeface="Verdana"/>
              </a:rPr>
              <a:t> </a:t>
            </a:r>
            <a:r>
              <a:rPr sz="1400" spc="-85" dirty="0">
                <a:latin typeface="Verdana"/>
                <a:cs typeface="Verdana"/>
              </a:rPr>
              <a:t>(mm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Hg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on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admission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to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the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hospital)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1400" b="1" spc="-10" dirty="0">
                <a:latin typeface="Tahoma"/>
                <a:cs typeface="Tahoma"/>
              </a:rPr>
              <a:t>chol:</a:t>
            </a:r>
            <a:r>
              <a:rPr sz="1400" b="1" dirty="0">
                <a:latin typeface="Tahoma"/>
                <a:cs typeface="Tahoma"/>
              </a:rPr>
              <a:t> </a:t>
            </a:r>
            <a:r>
              <a:rPr sz="1400" spc="-80" dirty="0">
                <a:latin typeface="Verdana"/>
                <a:cs typeface="Verdana"/>
              </a:rPr>
              <a:t>The</a:t>
            </a:r>
            <a:r>
              <a:rPr sz="1400" spc="-65" dirty="0">
                <a:latin typeface="Verdana"/>
                <a:cs typeface="Verdana"/>
              </a:rPr>
              <a:t> </a:t>
            </a:r>
            <a:r>
              <a:rPr sz="1400" spc="-70" dirty="0">
                <a:latin typeface="Verdana"/>
                <a:cs typeface="Verdana"/>
              </a:rPr>
              <a:t>person's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cholesterol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measurement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70" dirty="0">
                <a:latin typeface="Verdana"/>
                <a:cs typeface="Verdana"/>
              </a:rPr>
              <a:t>in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mg/dl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1400" b="1" spc="-95" dirty="0">
                <a:latin typeface="Tahoma"/>
                <a:cs typeface="Tahoma"/>
              </a:rPr>
              <a:t>fbs:</a:t>
            </a:r>
            <a:r>
              <a:rPr sz="1400" b="1" dirty="0">
                <a:latin typeface="Tahoma"/>
                <a:cs typeface="Tahoma"/>
              </a:rPr>
              <a:t> </a:t>
            </a:r>
            <a:r>
              <a:rPr sz="1400" spc="-85" dirty="0">
                <a:latin typeface="Verdana"/>
                <a:cs typeface="Verdana"/>
              </a:rPr>
              <a:t>The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70" dirty="0">
                <a:latin typeface="Verdana"/>
                <a:cs typeface="Verdana"/>
              </a:rPr>
              <a:t>person's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fasting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blood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sugar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229" dirty="0">
                <a:latin typeface="Verdana"/>
                <a:cs typeface="Verdana"/>
              </a:rPr>
              <a:t>(&gt;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spc="-125" dirty="0">
                <a:latin typeface="Verdana"/>
                <a:cs typeface="Verdana"/>
              </a:rPr>
              <a:t>120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mg/dl,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25" dirty="0">
                <a:latin typeface="Verdana"/>
                <a:cs typeface="Verdana"/>
              </a:rPr>
              <a:t>1</a:t>
            </a:r>
            <a:r>
              <a:rPr sz="1400" spc="-65" dirty="0">
                <a:latin typeface="Verdana"/>
                <a:cs typeface="Verdana"/>
              </a:rPr>
              <a:t> </a:t>
            </a:r>
            <a:r>
              <a:rPr sz="1400" spc="-315" dirty="0">
                <a:latin typeface="Verdana"/>
                <a:cs typeface="Verdana"/>
              </a:rPr>
              <a:t>=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100" dirty="0">
                <a:latin typeface="Verdana"/>
                <a:cs typeface="Verdana"/>
              </a:rPr>
              <a:t>true;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spc="-120" dirty="0">
                <a:latin typeface="Verdana"/>
                <a:cs typeface="Verdana"/>
              </a:rPr>
              <a:t>0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-315" dirty="0">
                <a:latin typeface="Verdana"/>
                <a:cs typeface="Verdana"/>
              </a:rPr>
              <a:t>=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false)</a:t>
            </a:r>
            <a:endParaRPr sz="1400" dirty="0">
              <a:latin typeface="Verdana"/>
              <a:cs typeface="Verdana"/>
            </a:endParaRPr>
          </a:p>
          <a:p>
            <a:pPr marL="749935" marR="241935" indent="-737870">
              <a:lnSpc>
                <a:spcPct val="100000"/>
              </a:lnSpc>
              <a:spcBef>
                <a:spcPts val="1680"/>
              </a:spcBef>
            </a:pPr>
            <a:r>
              <a:rPr sz="1400" b="1" spc="-30" dirty="0">
                <a:latin typeface="Tahoma"/>
                <a:cs typeface="Tahoma"/>
              </a:rPr>
              <a:t>restecg:</a:t>
            </a:r>
            <a:r>
              <a:rPr sz="1400" b="1" spc="35" dirty="0">
                <a:latin typeface="Tahoma"/>
                <a:cs typeface="Tahoma"/>
              </a:rPr>
              <a:t> </a:t>
            </a:r>
            <a:r>
              <a:rPr sz="1400" spc="-65" dirty="0">
                <a:latin typeface="Verdana"/>
                <a:cs typeface="Verdana"/>
              </a:rPr>
              <a:t>Resting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electrocardiographic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measurement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135" dirty="0">
                <a:latin typeface="Verdana"/>
                <a:cs typeface="Verdana"/>
              </a:rPr>
              <a:t>(0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spc="-315" dirty="0">
                <a:latin typeface="Verdana"/>
                <a:cs typeface="Verdana"/>
              </a:rPr>
              <a:t>=</a:t>
            </a:r>
            <a:r>
              <a:rPr sz="1400" spc="-65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normal,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125" dirty="0">
                <a:latin typeface="Verdana"/>
                <a:cs typeface="Verdana"/>
              </a:rPr>
              <a:t>1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spc="-315" dirty="0">
                <a:latin typeface="Verdana"/>
                <a:cs typeface="Verdana"/>
              </a:rPr>
              <a:t>=</a:t>
            </a:r>
            <a:r>
              <a:rPr sz="1400" spc="-6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having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240" dirty="0">
                <a:latin typeface="Verdana"/>
                <a:cs typeface="Verdana"/>
              </a:rPr>
              <a:t>ST-</a:t>
            </a:r>
            <a:r>
              <a:rPr sz="1400" spc="-320" dirty="0">
                <a:latin typeface="Verdana"/>
                <a:cs typeface="Verdana"/>
              </a:rPr>
              <a:t>T</a:t>
            </a:r>
            <a:r>
              <a:rPr sz="1400" dirty="0">
                <a:latin typeface="Verdana"/>
                <a:cs typeface="Verdana"/>
              </a:rPr>
              <a:t> wave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abnormality,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125" dirty="0">
                <a:latin typeface="Verdana"/>
                <a:cs typeface="Verdana"/>
              </a:rPr>
              <a:t>2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315" dirty="0">
                <a:latin typeface="Verdana"/>
                <a:cs typeface="Verdana"/>
              </a:rPr>
              <a:t>=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showing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probable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or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definite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left</a:t>
            </a:r>
            <a:r>
              <a:rPr sz="1400" spc="-6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ventricular </a:t>
            </a:r>
            <a:r>
              <a:rPr sz="1400" spc="-45" dirty="0">
                <a:latin typeface="Verdana"/>
                <a:cs typeface="Verdana"/>
              </a:rPr>
              <a:t>hypertrophy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by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spc="-110" dirty="0">
                <a:latin typeface="Verdana"/>
                <a:cs typeface="Verdana"/>
              </a:rPr>
              <a:t>Estes'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criteria)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1400" b="1" spc="-25" dirty="0">
                <a:latin typeface="Tahoma"/>
                <a:cs typeface="Tahoma"/>
              </a:rPr>
              <a:t>thalach:</a:t>
            </a:r>
            <a:r>
              <a:rPr sz="1400" b="1" spc="-5" dirty="0">
                <a:latin typeface="Tahoma"/>
                <a:cs typeface="Tahoma"/>
              </a:rPr>
              <a:t> </a:t>
            </a:r>
            <a:r>
              <a:rPr sz="1400" spc="-85" dirty="0">
                <a:latin typeface="Verdana"/>
                <a:cs typeface="Verdana"/>
              </a:rPr>
              <a:t>The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70" dirty="0">
                <a:latin typeface="Verdana"/>
                <a:cs typeface="Verdana"/>
              </a:rPr>
              <a:t>person's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maximum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heart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rate</a:t>
            </a:r>
            <a:r>
              <a:rPr sz="1400" spc="-6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achieved</a:t>
            </a:r>
            <a:endParaRPr sz="1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487670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1338" y="334488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Dataset Information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0FDC89F-210D-4BF0-2171-9E8A4A81DA9D}"/>
              </a:ext>
            </a:extLst>
          </p:cNvPr>
          <p:cNvSpPr txBox="1">
            <a:spLocks/>
          </p:cNvSpPr>
          <p:nvPr/>
        </p:nvSpPr>
        <p:spPr>
          <a:xfrm>
            <a:off x="941337" y="2455972"/>
            <a:ext cx="10493375" cy="3096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3335" rIns="0" bIns="0" rtlCol="0" anchor="t" anchorCtr="0">
            <a:spAutoFit/>
          </a:bodyPr>
          <a:lstStyle>
            <a:lvl1pPr marL="457200" lvl="0" indent="-228600" algn="l" defTabSz="4572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 3" charset="2"/>
              <a:buNone/>
              <a:defRPr sz="24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defTabSz="4572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 3" charset="2"/>
              <a:buChar char="•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4572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 3" charset="2"/>
              <a:buChar char="•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4572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 3" charset="2"/>
              <a:buChar char="•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4572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 3" charset="2"/>
              <a:buChar char="•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7150">
              <a:lnSpc>
                <a:spcPct val="100000"/>
              </a:lnSpc>
              <a:spcBef>
                <a:spcPts val="105"/>
              </a:spcBef>
            </a:pPr>
            <a:r>
              <a:rPr lang="en-US" sz="1400" spc="-1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exang</a:t>
            </a:r>
            <a:r>
              <a:rPr lang="en-US" sz="1400" spc="-1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:</a:t>
            </a:r>
            <a:r>
              <a:rPr lang="en-US" sz="14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lang="en-US" sz="1400" b="0" spc="-6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Exercise</a:t>
            </a:r>
            <a:r>
              <a:rPr lang="en-US" sz="1400" b="0" spc="-10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induced</a:t>
            </a:r>
            <a:r>
              <a:rPr lang="en-US" sz="1400" b="0" spc="-8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angina</a:t>
            </a:r>
            <a:r>
              <a:rPr lang="en-US" sz="1400" b="0" spc="-9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spc="-13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(1</a:t>
            </a:r>
            <a:r>
              <a:rPr lang="en-US" sz="1400" b="0" spc="-4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spc="-31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en-US" sz="1400" b="0" spc="-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spc="-12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yes;</a:t>
            </a:r>
            <a:r>
              <a:rPr lang="en-US" sz="1400" b="0" spc="-6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spc="-12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lang="en-US" sz="1400" b="0" spc="-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spc="-36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en-US" sz="1400" b="0" spc="-2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no)</a:t>
            </a:r>
          </a:p>
          <a:p>
            <a:pPr marL="12700" marR="125730">
              <a:lnSpc>
                <a:spcPct val="100000"/>
              </a:lnSpc>
              <a:spcBef>
                <a:spcPts val="1680"/>
              </a:spcBef>
            </a:pPr>
            <a:r>
              <a:rPr lang="en-US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oldpeak</a:t>
            </a: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:</a:t>
            </a:r>
            <a:r>
              <a:rPr lang="en-US" sz="1400" b="0" spc="3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lang="en-US" sz="1400" b="0" spc="-26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</a:t>
            </a:r>
            <a:r>
              <a:rPr lang="en-US" sz="1400" b="0" spc="-4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spc="-4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depression</a:t>
            </a:r>
            <a:r>
              <a:rPr lang="en-US" sz="1400" b="0" spc="-9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induced</a:t>
            </a:r>
            <a:r>
              <a:rPr lang="en-US" sz="1400" b="0" spc="-9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spc="-1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by</a:t>
            </a:r>
            <a:r>
              <a:rPr lang="en-US" sz="1400" b="0" spc="-6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spc="-1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exercise </a:t>
            </a:r>
            <a:r>
              <a:rPr lang="en-US" sz="1400" b="0" spc="-4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relative</a:t>
            </a:r>
            <a:r>
              <a:rPr lang="en-US" sz="1400" b="0" spc="-114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spc="-1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</a:t>
            </a:r>
            <a:r>
              <a:rPr lang="en-US" sz="1400" b="0" spc="-7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spc="-2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rest</a:t>
            </a:r>
          </a:p>
          <a:p>
            <a:pPr marL="12700" marR="253365">
              <a:lnSpc>
                <a:spcPct val="100000"/>
              </a:lnSpc>
              <a:spcBef>
                <a:spcPts val="1680"/>
              </a:spcBef>
            </a:pPr>
            <a:r>
              <a:rPr lang="en-US" sz="1400" spc="-3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slope:</a:t>
            </a:r>
            <a:r>
              <a:rPr lang="en-US" sz="14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lang="en-US" sz="1400" b="0" spc="-2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</a:t>
            </a:r>
            <a:r>
              <a:rPr lang="en-US" sz="1400" b="0" spc="-6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spc="-2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slope</a:t>
            </a:r>
            <a:r>
              <a:rPr lang="en-US" sz="1400" b="0" spc="-10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of</a:t>
            </a:r>
            <a:r>
              <a:rPr lang="en-US" sz="1400" b="0" spc="-9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spc="-2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</a:t>
            </a:r>
            <a:r>
              <a:rPr lang="en-US" sz="1400" b="0" spc="-7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peak</a:t>
            </a:r>
            <a:r>
              <a:rPr lang="en-US" sz="1400" b="0" spc="-9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spc="-3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exercise</a:t>
            </a:r>
            <a:r>
              <a:rPr lang="en-US" sz="1400" b="0" spc="-10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spc="-3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</a:t>
            </a:r>
            <a:r>
              <a:rPr lang="en-US" sz="1400" b="0" spc="-3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segment</a:t>
            </a:r>
            <a:r>
              <a:rPr lang="en-US" sz="1400" b="0" spc="-9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spc="-2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(Value</a:t>
            </a:r>
            <a:r>
              <a:rPr lang="en-US" sz="1400" b="0" spc="-6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spc="-19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1:</a:t>
            </a:r>
            <a:r>
              <a:rPr lang="en-US" sz="1400" b="0" spc="-5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spc="-4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upsloping,</a:t>
            </a:r>
            <a:r>
              <a:rPr lang="en-US" sz="1400" b="0" spc="-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Value</a:t>
            </a:r>
            <a:r>
              <a:rPr lang="en-US" sz="1400" b="0" spc="-6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spc="-18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2:</a:t>
            </a:r>
            <a:r>
              <a:rPr lang="en-US" sz="1400" b="0" spc="-7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spc="-2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flat,</a:t>
            </a:r>
          </a:p>
          <a:p>
            <a:pPr marL="602615">
              <a:lnSpc>
                <a:spcPct val="100000"/>
              </a:lnSpc>
            </a:pPr>
            <a:r>
              <a:rPr lang="en-US" sz="14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Value</a:t>
            </a:r>
            <a:r>
              <a:rPr lang="en-US" sz="1400" b="0" spc="-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spc="-18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3:</a:t>
            </a:r>
            <a:r>
              <a:rPr lang="en-US" sz="1400" b="0" spc="-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down</a:t>
            </a:r>
            <a:r>
              <a:rPr lang="en-US" sz="1400" b="0" spc="-6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spc="-1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sloping)</a:t>
            </a: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ca:</a:t>
            </a:r>
            <a:r>
              <a:rPr lang="en-US" sz="1400" spc="3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lang="en-US" sz="1400" b="0" spc="-8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</a:t>
            </a:r>
            <a:r>
              <a:rPr lang="en-US" sz="1400" b="0" spc="-6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spc="-3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number</a:t>
            </a:r>
            <a:r>
              <a:rPr lang="en-US" sz="1400" b="0" spc="-6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of</a:t>
            </a:r>
            <a:r>
              <a:rPr lang="en-US" sz="1400" b="0" spc="-6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spc="-6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major</a:t>
            </a:r>
            <a:r>
              <a:rPr lang="en-US" sz="1400" b="0" spc="-7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spc="-9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vessels</a:t>
            </a:r>
            <a:r>
              <a:rPr lang="en-US" sz="1400" b="0" spc="-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spc="-14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(0-</a:t>
            </a:r>
            <a:r>
              <a:rPr lang="en-US" sz="1400" b="0" spc="-2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3)</a:t>
            </a:r>
          </a:p>
          <a:p>
            <a:pPr marL="12700" marR="5080">
              <a:lnSpc>
                <a:spcPct val="100000"/>
              </a:lnSpc>
              <a:spcBef>
                <a:spcPts val="1680"/>
              </a:spcBef>
            </a:pPr>
            <a:r>
              <a:rPr lang="en-US" sz="1400" spc="-75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thal</a:t>
            </a:r>
            <a:r>
              <a:rPr lang="en-US" sz="1400" spc="-7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:</a:t>
            </a:r>
            <a:r>
              <a:rPr lang="en-US" sz="1400" b="0" spc="6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lang="en-US" sz="1400" b="0" spc="6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1400" b="0" spc="-1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blood</a:t>
            </a:r>
            <a:r>
              <a:rPr lang="en-US" sz="1400" b="0" spc="-6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spc="-5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disorder</a:t>
            </a:r>
            <a:r>
              <a:rPr lang="en-US" sz="1400" b="0" spc="-3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called</a:t>
            </a:r>
            <a:r>
              <a:rPr lang="en-US" sz="1400" b="0" spc="-6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spc="-4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thalassemia</a:t>
            </a:r>
            <a:r>
              <a:rPr lang="en-US" sz="1400" b="0" spc="-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spc="-13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(3</a:t>
            </a:r>
            <a:r>
              <a:rPr lang="en-US" sz="1400" b="0" spc="-1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spc="-36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en-US" sz="1400" b="0" spc="-7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normal;</a:t>
            </a:r>
            <a:r>
              <a:rPr lang="en-US" sz="1400" b="0" spc="-13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spc="-12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</a:t>
            </a:r>
            <a:r>
              <a:rPr lang="en-US" sz="1400" b="0" spc="-8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spc="-31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en-US" sz="1400" b="0" spc="-8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spc="-4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fixed</a:t>
            </a:r>
            <a:r>
              <a:rPr lang="en-US" sz="1400" b="0" spc="-9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defect;</a:t>
            </a:r>
            <a:r>
              <a:rPr lang="en-US" sz="1400" b="0" spc="-10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spc="-12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  <a:r>
              <a:rPr lang="en-US" sz="1400" b="0" spc="-8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spc="-36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</a:p>
          <a:p>
            <a:pPr marL="455930">
              <a:lnSpc>
                <a:spcPct val="100000"/>
              </a:lnSpc>
            </a:pPr>
            <a:r>
              <a:rPr lang="en-US" sz="1400" b="0" spc="-4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reversable</a:t>
            </a:r>
            <a:r>
              <a:rPr lang="en-US" sz="1400" b="0" spc="-8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spc="-1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defect)</a:t>
            </a: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lang="en-US" sz="1400" spc="-6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num:</a:t>
            </a:r>
            <a:r>
              <a:rPr lang="en-US" sz="1400" spc="-2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lang="en-US" sz="1400" b="0" spc="-3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Heart</a:t>
            </a:r>
            <a:r>
              <a:rPr lang="en-US" sz="1400" b="0" spc="-9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spc="-3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disease</a:t>
            </a:r>
            <a:r>
              <a:rPr lang="en-US" sz="1400" b="0" spc="-10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spc="-13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(0</a:t>
            </a:r>
            <a:r>
              <a:rPr lang="en-US" sz="1400" b="0" spc="-8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spc="-31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en-US" sz="1400" b="0" spc="-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spc="-4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no,</a:t>
            </a:r>
            <a:r>
              <a:rPr lang="en-US" sz="1400" b="0" spc="-9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spc="-12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1400" b="0" spc="-9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spc="-31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en-US" sz="1400" b="0" spc="-9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spc="-2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yes)</a:t>
            </a:r>
          </a:p>
        </p:txBody>
      </p:sp>
    </p:spTree>
    <p:extLst>
      <p:ext uri="{BB962C8B-B14F-4D97-AF65-F5344CB8AC3E}">
        <p14:creationId xmlns:p14="http://schemas.microsoft.com/office/powerpoint/2010/main" val="2557431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1338" y="264589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Data Analysis using Python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6D4121-434C-2E3D-33A5-F68042A56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73" y="2666444"/>
            <a:ext cx="4015059" cy="401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01A39ED-664E-2ACB-0543-E667239FD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979" y="2461621"/>
            <a:ext cx="5495925" cy="425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575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1338" y="264589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Data Analysis using Python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BA0B1FA-1776-2525-6303-474AE7ED4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38" y="2528201"/>
            <a:ext cx="10598388" cy="392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742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740</TotalTime>
  <Words>882</Words>
  <Application>Microsoft Office PowerPoint</Application>
  <PresentationFormat>Widescreen</PresentationFormat>
  <Paragraphs>174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Poppins</vt:lpstr>
      <vt:lpstr>Wingdings 3</vt:lpstr>
      <vt:lpstr>Arial</vt:lpstr>
      <vt:lpstr>Calibri</vt:lpstr>
      <vt:lpstr>Century Gothic</vt:lpstr>
      <vt:lpstr>Tahoma</vt:lpstr>
      <vt:lpstr>Verdana</vt:lpstr>
      <vt:lpstr>Wingdings</vt:lpstr>
      <vt:lpstr>Ion Boardroom</vt:lpstr>
      <vt:lpstr>Heart Disease Diagnostic Analysis</vt:lpstr>
      <vt:lpstr>Project Detail</vt:lpstr>
      <vt:lpstr>Objective</vt:lpstr>
      <vt:lpstr>Problem Statement</vt:lpstr>
      <vt:lpstr>PowerPoint Presentation</vt:lpstr>
      <vt:lpstr>Dataset Information</vt:lpstr>
      <vt:lpstr>Dataset Information</vt:lpstr>
      <vt:lpstr>Data Analysis using Python</vt:lpstr>
      <vt:lpstr>Data Analysis using Python</vt:lpstr>
      <vt:lpstr>Data Analysis using Python</vt:lpstr>
      <vt:lpstr>Data Analysis using Python</vt:lpstr>
      <vt:lpstr>Data Analysis using Python</vt:lpstr>
      <vt:lpstr>Data Analysis using Python</vt:lpstr>
      <vt:lpstr>Data Analysis using Python</vt:lpstr>
      <vt:lpstr>Data Analysis using Python</vt:lpstr>
      <vt:lpstr>Tableau Dashboard</vt:lpstr>
      <vt:lpstr>PowerPoint Presentation</vt:lpstr>
      <vt:lpstr>PowerPoint Presentation</vt:lpstr>
      <vt:lpstr>Insights</vt:lpstr>
      <vt:lpstr>Insights</vt:lpstr>
      <vt:lpstr>Insights</vt:lpstr>
      <vt:lpstr>Insights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Data Analysis</dc:title>
  <dc:creator>NAVEEN SRINIVASAN</dc:creator>
  <cp:lastModifiedBy>Tarush Tanwar</cp:lastModifiedBy>
  <cp:revision>120</cp:revision>
  <dcterms:created xsi:type="dcterms:W3CDTF">2022-12-29T06:36:15Z</dcterms:created>
  <dcterms:modified xsi:type="dcterms:W3CDTF">2024-06-30T18:40:06Z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