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56" r:id="rId2"/>
    <p:sldId id="257" r:id="rId3"/>
    <p:sldId id="258" r:id="rId4"/>
    <p:sldId id="261" r:id="rId5"/>
    <p:sldId id="267"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ushee bhalla" initials="tb" lastIdx="1" clrIdx="0">
    <p:extLst>
      <p:ext uri="{19B8F6BF-5375-455C-9EA6-DF929625EA0E}">
        <p15:presenceInfo xmlns:p15="http://schemas.microsoft.com/office/powerpoint/2012/main" userId="ec42f025d408b8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1403" autoAdjust="0"/>
  </p:normalViewPr>
  <p:slideViewPr>
    <p:cSldViewPr snapToGrid="0">
      <p:cViewPr varScale="1">
        <p:scale>
          <a:sx n="78" d="100"/>
          <a:sy n="78" d="100"/>
        </p:scale>
        <p:origin x="85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77E319-7358-4336-BBE5-E9EC2816BEDE}"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2638304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7E319-7358-4336-BBE5-E9EC2816BED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287442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7E319-7358-4336-BBE5-E9EC2816BED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293962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77E319-7358-4336-BBE5-E9EC2816BEDE}"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291296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77E319-7358-4336-BBE5-E9EC2816BEDE}"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16950126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77E319-7358-4336-BBE5-E9EC2816BEDE}" type="datetimeFigureOut">
              <a:rPr lang="en-IN" smtClean="0"/>
              <a:t>11-06-2024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22878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77E319-7358-4336-BBE5-E9EC2816BEDE}"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76777-EBBF-47BC-A93A-89D1A5854B0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7294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77E319-7358-4336-BBE5-E9EC2816BEDE}"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270079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7E319-7358-4336-BBE5-E9EC2816BEDE}"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404522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77E319-7358-4336-BBE5-E9EC2816BEDE}" type="datetimeFigureOut">
              <a:rPr lang="en-IN" smtClean="0"/>
              <a:t>11-06-2024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200808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77E319-7358-4336-BBE5-E9EC2816BEDE}" type="datetimeFigureOut">
              <a:rPr lang="en-IN" smtClean="0"/>
              <a:t>11-06-2024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A676777-EBBF-47BC-A93A-89D1A5854B08}" type="slidenum">
              <a:rPr lang="en-IN" smtClean="0"/>
              <a:t>‹#›</a:t>
            </a:fld>
            <a:endParaRPr lang="en-IN"/>
          </a:p>
        </p:txBody>
      </p:sp>
    </p:spTree>
    <p:extLst>
      <p:ext uri="{BB962C8B-B14F-4D97-AF65-F5344CB8AC3E}">
        <p14:creationId xmlns:p14="http://schemas.microsoft.com/office/powerpoint/2010/main" val="54198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77E319-7358-4336-BBE5-E9EC2816BEDE}" type="datetimeFigureOut">
              <a:rPr lang="en-IN" smtClean="0"/>
              <a:t>11-06-2024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A676777-EBBF-47BC-A93A-89D1A5854B08}" type="slidenum">
              <a:rPr lang="en-IN" smtClean="0"/>
              <a:t>‹#›</a:t>
            </a:fld>
            <a:endParaRPr lang="en-IN"/>
          </a:p>
        </p:txBody>
      </p:sp>
    </p:spTree>
    <p:extLst>
      <p:ext uri="{BB962C8B-B14F-4D97-AF65-F5344CB8AC3E}">
        <p14:creationId xmlns:p14="http://schemas.microsoft.com/office/powerpoint/2010/main" val="1485652239"/>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CC1B-FF10-4680-2225-A2449FDAFA28}"/>
              </a:ext>
            </a:extLst>
          </p:cNvPr>
          <p:cNvSpPr>
            <a:spLocks noGrp="1"/>
          </p:cNvSpPr>
          <p:nvPr>
            <p:ph type="ctrTitle"/>
          </p:nvPr>
        </p:nvSpPr>
        <p:spPr>
          <a:xfrm>
            <a:off x="892710" y="1683258"/>
            <a:ext cx="3192544" cy="5174742"/>
          </a:xfrm>
        </p:spPr>
        <p:txBody>
          <a:bodyPr/>
          <a:lstStyle/>
          <a:p>
            <a:endParaRPr lang="en-IN" dirty="0"/>
          </a:p>
        </p:txBody>
      </p:sp>
      <p:sp>
        <p:nvSpPr>
          <p:cNvPr id="6" name="Rectangle 5">
            <a:extLst>
              <a:ext uri="{FF2B5EF4-FFF2-40B4-BE49-F238E27FC236}">
                <a16:creationId xmlns:a16="http://schemas.microsoft.com/office/drawing/2014/main" id="{6D92B3F6-76F1-4836-78B4-3DEE07D3C6C8}"/>
              </a:ext>
            </a:extLst>
          </p:cNvPr>
          <p:cNvSpPr/>
          <p:nvPr/>
        </p:nvSpPr>
        <p:spPr>
          <a:xfrm>
            <a:off x="7381461" y="0"/>
            <a:ext cx="5288059"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5400" b="1" i="1" dirty="0"/>
              <a:t>The Future of</a:t>
            </a:r>
          </a:p>
          <a:p>
            <a:pPr algn="ctr"/>
            <a:r>
              <a:rPr lang="en-IN" sz="5400" b="1" i="1" dirty="0"/>
              <a:t> Work</a:t>
            </a:r>
          </a:p>
        </p:txBody>
      </p:sp>
      <p:pic>
        <p:nvPicPr>
          <p:cNvPr id="10" name="Picture 9">
            <a:extLst>
              <a:ext uri="{FF2B5EF4-FFF2-40B4-BE49-F238E27FC236}">
                <a16:creationId xmlns:a16="http://schemas.microsoft.com/office/drawing/2014/main" id="{E937DBA8-13AB-9021-E607-57A9E86D417F}"/>
              </a:ext>
            </a:extLst>
          </p:cNvPr>
          <p:cNvPicPr>
            <a:picLocks noChangeAspect="1"/>
          </p:cNvPicPr>
          <p:nvPr/>
        </p:nvPicPr>
        <p:blipFill>
          <a:blip r:embed="rId2"/>
          <a:stretch>
            <a:fillRect/>
          </a:stretch>
        </p:blipFill>
        <p:spPr>
          <a:xfrm>
            <a:off x="0" y="0"/>
            <a:ext cx="7381461" cy="6858000"/>
          </a:xfrm>
          <a:prstGeom prst="rect">
            <a:avLst/>
          </a:prstGeom>
        </p:spPr>
      </p:pic>
    </p:spTree>
    <p:extLst>
      <p:ext uri="{BB962C8B-B14F-4D97-AF65-F5344CB8AC3E}">
        <p14:creationId xmlns:p14="http://schemas.microsoft.com/office/powerpoint/2010/main" val="961814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112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35B1-57FA-467D-5F1F-05D330278CC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1FF8051-BDA5-2768-5500-0C6B1659B051}"/>
              </a:ext>
            </a:extLst>
          </p:cNvPr>
          <p:cNvSpPr>
            <a:spLocks noGrp="1"/>
          </p:cNvSpPr>
          <p:nvPr>
            <p:ph idx="1"/>
          </p:nvPr>
        </p:nvSpPr>
        <p:spPr>
          <a:xfrm>
            <a:off x="2231135" y="2638044"/>
            <a:ext cx="8103489" cy="3915156"/>
          </a:xfrm>
        </p:spPr>
        <p:txBody>
          <a:bodyPr>
            <a:normAutofit/>
          </a:bodyPr>
          <a:lstStyle/>
          <a:p>
            <a:pPr marL="342900" indent="-342900">
              <a:buClrTx/>
              <a:buFont typeface="+mj-lt"/>
              <a:buAutoNum type="arabicPeriod"/>
            </a:pPr>
            <a:r>
              <a:rPr lang="en-IN" dirty="0"/>
              <a:t>Bersin, josh. “Understanding AI in HR: A Deep Dive Report” </a:t>
            </a:r>
          </a:p>
          <a:p>
            <a:pPr marL="342900" indent="-342900">
              <a:buClrTx/>
              <a:buFont typeface="+mj-lt"/>
              <a:buAutoNum type="arabicPeriod"/>
            </a:pPr>
            <a:r>
              <a:rPr lang="en-IN" dirty="0"/>
              <a:t>Peter </a:t>
            </a:r>
            <a:r>
              <a:rPr lang="en-IN" dirty="0" err="1"/>
              <a:t>Capelli</a:t>
            </a:r>
            <a:r>
              <a:rPr lang="en-IN" dirty="0"/>
              <a:t>, and </a:t>
            </a:r>
            <a:r>
              <a:rPr lang="en-IN" dirty="0" err="1"/>
              <a:t>Ranya</a:t>
            </a:r>
            <a:r>
              <a:rPr lang="en-IN" dirty="0"/>
              <a:t> Nehmeh, “HR’s New Role” Harvard Business Review. </a:t>
            </a:r>
          </a:p>
          <a:p>
            <a:pPr marL="342900" indent="-342900">
              <a:buClrTx/>
              <a:buFont typeface="+mj-lt"/>
              <a:buAutoNum type="arabicPeriod"/>
            </a:pPr>
            <a:r>
              <a:rPr lang="en-IN" dirty="0"/>
              <a:t>“Large, Creative AI models will Transform Lives and Labour markets”, The Economist. </a:t>
            </a:r>
          </a:p>
          <a:p>
            <a:pPr marL="342900" indent="-342900">
              <a:buClrTx/>
              <a:buFont typeface="+mj-lt"/>
              <a:buAutoNum type="arabicPeriod"/>
            </a:pPr>
            <a:r>
              <a:rPr lang="en-IN" dirty="0"/>
              <a:t>Lester, Paul B. Martin Seligman, and Ed Diener. “Top Performers Have a Superpower: Happiness”</a:t>
            </a:r>
          </a:p>
          <a:p>
            <a:pPr marL="342900" indent="-342900">
              <a:buClrTx/>
              <a:buFont typeface="+mj-lt"/>
              <a:buAutoNum type="arabicPeriod"/>
            </a:pPr>
            <a:r>
              <a:rPr lang="en-IN" dirty="0"/>
              <a:t>Emma Sheppard and </a:t>
            </a:r>
            <a:r>
              <a:rPr lang="en-IN" dirty="0" err="1"/>
              <a:t>Eanna</a:t>
            </a:r>
            <a:r>
              <a:rPr lang="en-IN" dirty="0"/>
              <a:t> Kelly “The Gen AI Office” </a:t>
            </a:r>
          </a:p>
          <a:p>
            <a:pPr marL="342900" indent="-342900">
              <a:buClrTx/>
              <a:buFont typeface="+mj-lt"/>
              <a:buAutoNum type="arabicPeriod"/>
            </a:pPr>
            <a:r>
              <a:rPr lang="en-IN" dirty="0"/>
              <a:t>“The Human side of Generative AI: creating a path of productivity”, by Aaron De Smet, Sandra Durth, Bryan Hancock, Marino </a:t>
            </a:r>
            <a:r>
              <a:rPr lang="en-IN" dirty="0" err="1"/>
              <a:t>Baldocchi</a:t>
            </a:r>
            <a:r>
              <a:rPr lang="en-IN" dirty="0"/>
              <a:t> and Angelika Reich.</a:t>
            </a:r>
          </a:p>
        </p:txBody>
      </p:sp>
    </p:spTree>
    <p:extLst>
      <p:ext uri="{BB962C8B-B14F-4D97-AF65-F5344CB8AC3E}">
        <p14:creationId xmlns:p14="http://schemas.microsoft.com/office/powerpoint/2010/main" val="3480714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9D1D-ED45-0F16-2B6B-FCF885C40EE9}"/>
              </a:ext>
            </a:extLst>
          </p:cNvPr>
          <p:cNvSpPr>
            <a:spLocks noGrp="1"/>
          </p:cNvSpPr>
          <p:nvPr>
            <p:ph type="ctrTitle"/>
          </p:nvPr>
        </p:nvSpPr>
        <p:spPr>
          <a:xfrm>
            <a:off x="1493557" y="196275"/>
            <a:ext cx="8527774" cy="1513681"/>
          </a:xfrm>
        </p:spPr>
        <p:txBody>
          <a:bodyPr>
            <a:normAutofit/>
          </a:bodyPr>
          <a:lstStyle/>
          <a:p>
            <a:r>
              <a:rPr lang="en-IN" dirty="0"/>
              <a:t>Harnessing AI for Workforce Excellence</a:t>
            </a:r>
          </a:p>
        </p:txBody>
      </p:sp>
      <p:sp>
        <p:nvSpPr>
          <p:cNvPr id="3" name="Subtitle 2">
            <a:extLst>
              <a:ext uri="{FF2B5EF4-FFF2-40B4-BE49-F238E27FC236}">
                <a16:creationId xmlns:a16="http://schemas.microsoft.com/office/drawing/2014/main" id="{EF09E111-A020-7217-F138-8334DCDDD5CA}"/>
              </a:ext>
            </a:extLst>
          </p:cNvPr>
          <p:cNvSpPr>
            <a:spLocks noGrp="1"/>
          </p:cNvSpPr>
          <p:nvPr>
            <p:ph type="subTitle" idx="1"/>
          </p:nvPr>
        </p:nvSpPr>
        <p:spPr>
          <a:xfrm>
            <a:off x="1016402" y="2428508"/>
            <a:ext cx="10159196" cy="3461015"/>
          </a:xfrm>
        </p:spPr>
        <p:txBody>
          <a:bodyPr>
            <a:normAutofit/>
          </a:bodyPr>
          <a:lstStyle/>
          <a:p>
            <a:pPr marL="342900" indent="-342900" algn="l">
              <a:buClrTx/>
              <a:buFont typeface="Wingdings" panose="05000000000000000000" pitchFamily="2" charset="2"/>
              <a:buChar char="v"/>
            </a:pPr>
            <a:r>
              <a:rPr lang="en-IN" dirty="0">
                <a:solidFill>
                  <a:schemeClr val="bg1">
                    <a:lumMod val="95000"/>
                    <a:lumOff val="5000"/>
                  </a:schemeClr>
                </a:solidFill>
              </a:rPr>
              <a:t>AI, is a game changer in the way people approach their work</a:t>
            </a:r>
          </a:p>
          <a:p>
            <a:pPr marL="342900" indent="-342900" algn="l">
              <a:buClrTx/>
              <a:buFont typeface="Wingdings" panose="05000000000000000000" pitchFamily="2" charset="2"/>
              <a:buChar char="v"/>
            </a:pPr>
            <a:r>
              <a:rPr lang="en-IN" dirty="0">
                <a:solidFill>
                  <a:schemeClr val="bg1"/>
                </a:solidFill>
              </a:rPr>
              <a:t>Greater extent of flexibility and promotes a positive trend of happiness index.</a:t>
            </a:r>
          </a:p>
          <a:p>
            <a:pPr marL="342900" indent="-342900" algn="l">
              <a:buClrTx/>
              <a:buFont typeface="Wingdings" panose="05000000000000000000" pitchFamily="2" charset="2"/>
              <a:buChar char="v"/>
            </a:pPr>
            <a:r>
              <a:rPr lang="en-IN" dirty="0">
                <a:solidFill>
                  <a:schemeClr val="bg1">
                    <a:lumMod val="95000"/>
                    <a:lumOff val="5000"/>
                  </a:schemeClr>
                </a:solidFill>
              </a:rPr>
              <a:t>We are evolving exponentially example  Emerging , First generation and Second generation etc.</a:t>
            </a:r>
            <a:endParaRPr lang="en-IN" dirty="0">
              <a:solidFill>
                <a:schemeClr val="bg1"/>
              </a:solidFill>
            </a:endParaRPr>
          </a:p>
          <a:p>
            <a:pPr marL="342900" indent="-342900" algn="l">
              <a:buClrTx/>
              <a:buFont typeface="Wingdings" panose="05000000000000000000" pitchFamily="2" charset="2"/>
              <a:buChar char="v"/>
            </a:pPr>
            <a:r>
              <a:rPr lang="en-IN" dirty="0">
                <a:solidFill>
                  <a:schemeClr val="bg1"/>
                </a:solidFill>
              </a:rPr>
              <a:t>Improve communication by 50%, and bump up intelligent quotations by 20%. </a:t>
            </a:r>
          </a:p>
          <a:p>
            <a:pPr marL="342900" indent="-342900" algn="l">
              <a:buClrTx/>
              <a:buFont typeface="Wingdings" panose="05000000000000000000" pitchFamily="2" charset="2"/>
              <a:buChar char="v"/>
            </a:pPr>
            <a:r>
              <a:rPr lang="en-IN" dirty="0">
                <a:solidFill>
                  <a:schemeClr val="bg1"/>
                </a:solidFill>
              </a:rPr>
              <a:t>Generative AI will automate up to 30% of business activities by 2030 and could also be a $1.3 trillion market by 2032. </a:t>
            </a:r>
          </a:p>
          <a:p>
            <a:pPr marL="342900" indent="-342900" algn="l">
              <a:buClrTx/>
              <a:buFont typeface="Wingdings" panose="05000000000000000000" pitchFamily="2" charset="2"/>
              <a:buChar char="v"/>
            </a:pPr>
            <a:r>
              <a:rPr lang="en-IN" dirty="0">
                <a:solidFill>
                  <a:schemeClr val="bg1"/>
                </a:solidFill>
              </a:rPr>
              <a:t>Our job duties will be more focused on instructing, reviewing, and supervising than executing. </a:t>
            </a:r>
          </a:p>
        </p:txBody>
      </p:sp>
    </p:spTree>
    <p:extLst>
      <p:ext uri="{BB962C8B-B14F-4D97-AF65-F5344CB8AC3E}">
        <p14:creationId xmlns:p14="http://schemas.microsoft.com/office/powerpoint/2010/main" val="2462546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6B52-BB9D-ABC2-CFF2-94BAA6842382}"/>
              </a:ext>
            </a:extLst>
          </p:cNvPr>
          <p:cNvSpPr>
            <a:spLocks noGrp="1"/>
          </p:cNvSpPr>
          <p:nvPr>
            <p:ph type="title"/>
          </p:nvPr>
        </p:nvSpPr>
        <p:spPr>
          <a:xfrm>
            <a:off x="1539158" y="618703"/>
            <a:ext cx="7729728" cy="1188720"/>
          </a:xfrm>
        </p:spPr>
        <p:txBody>
          <a:bodyPr/>
          <a:lstStyle/>
          <a:p>
            <a:r>
              <a:rPr lang="en-IN" b="1" i="1" dirty="0"/>
              <a:t>Key Challenges</a:t>
            </a:r>
          </a:p>
        </p:txBody>
      </p:sp>
      <p:sp>
        <p:nvSpPr>
          <p:cNvPr id="3" name="Content Placeholder 2">
            <a:extLst>
              <a:ext uri="{FF2B5EF4-FFF2-40B4-BE49-F238E27FC236}">
                <a16:creationId xmlns:a16="http://schemas.microsoft.com/office/drawing/2014/main" id="{20656C04-CAD4-88F1-2935-D752B6862EF5}"/>
              </a:ext>
            </a:extLst>
          </p:cNvPr>
          <p:cNvSpPr>
            <a:spLocks noGrp="1"/>
          </p:cNvSpPr>
          <p:nvPr>
            <p:ph idx="1"/>
          </p:nvPr>
        </p:nvSpPr>
        <p:spPr>
          <a:xfrm>
            <a:off x="914401" y="2026509"/>
            <a:ext cx="10157253" cy="3361038"/>
          </a:xfrm>
        </p:spPr>
        <p:txBody>
          <a:bodyPr>
            <a:normAutofit/>
          </a:bodyPr>
          <a:lstStyle/>
          <a:p>
            <a:pPr marL="0" indent="0">
              <a:buNone/>
            </a:pPr>
            <a:r>
              <a:rPr lang="en-IN" dirty="0"/>
              <a:t>➢ People might lose their jobs in certain sectors with AI automating repetitive tasks</a:t>
            </a:r>
          </a:p>
          <a:p>
            <a:pPr marL="0" indent="0">
              <a:buNone/>
            </a:pPr>
            <a:r>
              <a:rPr lang="en-IN" dirty="0"/>
              <a:t>➢ Evaluating the quality of work by reducing biasness.</a:t>
            </a:r>
          </a:p>
          <a:p>
            <a:pPr marL="0" indent="0">
              <a:buNone/>
            </a:pPr>
            <a:r>
              <a:rPr lang="en-IN" dirty="0"/>
              <a:t>➢ Social biases emerge when models become large, there is probability of untapped potential of LLMS, which may include harmful behaviours that might be dormant but can be unleashed.</a:t>
            </a:r>
          </a:p>
          <a:p>
            <a:pPr marL="0" indent="0">
              <a:buNone/>
            </a:pPr>
            <a:r>
              <a:rPr lang="en-IN" dirty="0"/>
              <a:t>➢ Lack of resources, such as capital and powerful hardware required for upcoming innovations and improvements. </a:t>
            </a:r>
          </a:p>
          <a:p>
            <a:pPr marL="0" indent="0">
              <a:buNone/>
            </a:pPr>
            <a:r>
              <a:rPr lang="en-IN" dirty="0"/>
              <a:t>➢ Data privacy of user and copyright infringement.</a:t>
            </a:r>
          </a:p>
          <a:p>
            <a:pPr marL="0" indent="0">
              <a:buNone/>
            </a:pPr>
            <a:r>
              <a:rPr lang="en-IN" dirty="0"/>
              <a:t>➢ Discontent among employee and employer’s relationships, due to limited human interaction.</a:t>
            </a:r>
          </a:p>
        </p:txBody>
      </p:sp>
    </p:spTree>
    <p:extLst>
      <p:ext uri="{BB962C8B-B14F-4D97-AF65-F5344CB8AC3E}">
        <p14:creationId xmlns:p14="http://schemas.microsoft.com/office/powerpoint/2010/main" val="7827139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E928-5071-4E7C-0D9F-341C9A022739}"/>
              </a:ext>
            </a:extLst>
          </p:cNvPr>
          <p:cNvSpPr>
            <a:spLocks noGrp="1"/>
          </p:cNvSpPr>
          <p:nvPr>
            <p:ph type="ctrTitle"/>
          </p:nvPr>
        </p:nvSpPr>
        <p:spPr>
          <a:xfrm>
            <a:off x="3465923" y="442602"/>
            <a:ext cx="4600279" cy="1084540"/>
          </a:xfrm>
        </p:spPr>
        <p:txBody>
          <a:bodyPr/>
          <a:lstStyle/>
          <a:p>
            <a:r>
              <a:rPr lang="en-IN" dirty="0"/>
              <a:t>Analysis</a:t>
            </a:r>
          </a:p>
        </p:txBody>
      </p:sp>
      <p:sp>
        <p:nvSpPr>
          <p:cNvPr id="3" name="Subtitle 2">
            <a:extLst>
              <a:ext uri="{FF2B5EF4-FFF2-40B4-BE49-F238E27FC236}">
                <a16:creationId xmlns:a16="http://schemas.microsoft.com/office/drawing/2014/main" id="{32030199-97A9-5236-C049-D64336534AC5}"/>
              </a:ext>
            </a:extLst>
          </p:cNvPr>
          <p:cNvSpPr>
            <a:spLocks noGrp="1"/>
          </p:cNvSpPr>
          <p:nvPr>
            <p:ph type="subTitle" idx="1"/>
          </p:nvPr>
        </p:nvSpPr>
        <p:spPr>
          <a:xfrm>
            <a:off x="1440375" y="2055043"/>
            <a:ext cx="9568205" cy="4360355"/>
          </a:xfrm>
        </p:spPr>
        <p:txBody>
          <a:bodyPr>
            <a:normAutofit/>
          </a:bodyPr>
          <a:lstStyle/>
          <a:p>
            <a:pPr marL="342900" indent="-342900" algn="l">
              <a:buClrTx/>
              <a:buFont typeface="Wingdings" panose="05000000000000000000" pitchFamily="2" charset="2"/>
              <a:buChar char="v"/>
            </a:pPr>
            <a:r>
              <a:rPr lang="en-IN" dirty="0">
                <a:solidFill>
                  <a:schemeClr val="bg1"/>
                </a:solidFill>
              </a:rPr>
              <a:t>Today’s labour market and work ethics are significantly transforming with the advancement of technology. </a:t>
            </a:r>
          </a:p>
          <a:p>
            <a:pPr marL="342900" indent="-342900" algn="l">
              <a:buClrTx/>
              <a:buFont typeface="Wingdings" panose="05000000000000000000" pitchFamily="2" charset="2"/>
              <a:buChar char="v"/>
            </a:pPr>
            <a:r>
              <a:rPr lang="en-IN" dirty="0">
                <a:solidFill>
                  <a:schemeClr val="bg1"/>
                </a:solidFill>
              </a:rPr>
              <a:t>We collaborate with high-tech systems, where we get AI assistance that gives us an edge to redirect our focus to more sensitive issues, and allows us to adapt a better strategic approach as well as draw our attention to meaningful work. </a:t>
            </a:r>
          </a:p>
          <a:p>
            <a:pPr marL="342900" indent="-342900" algn="l">
              <a:buClrTx/>
              <a:buFont typeface="Wingdings" panose="05000000000000000000" pitchFamily="2" charset="2"/>
              <a:buChar char="v"/>
            </a:pPr>
            <a:r>
              <a:rPr lang="en-IN" dirty="0">
                <a:solidFill>
                  <a:schemeClr val="bg1"/>
                </a:solidFill>
              </a:rPr>
              <a:t>Surveys and research depict that AI capability is far greater than that of humans; they use more sophisticated methods than humans.</a:t>
            </a:r>
          </a:p>
          <a:p>
            <a:pPr marL="342900" indent="-342900" algn="l">
              <a:buClrTx/>
              <a:buFont typeface="Wingdings" panose="05000000000000000000" pitchFamily="2" charset="2"/>
              <a:buChar char="v"/>
            </a:pPr>
            <a:r>
              <a:rPr lang="en-IN" dirty="0">
                <a:solidFill>
                  <a:schemeClr val="bg1"/>
                </a:solidFill>
              </a:rPr>
              <a:t>We are still at the stage of the human-dominated labour market where most of the repetitive tasks consume most of the administrative, managerial, and worker's time, which results in discontent within the organisation.</a:t>
            </a:r>
          </a:p>
          <a:p>
            <a:endParaRPr lang="en-IN" dirty="0"/>
          </a:p>
        </p:txBody>
      </p:sp>
    </p:spTree>
    <p:extLst>
      <p:ext uri="{BB962C8B-B14F-4D97-AF65-F5344CB8AC3E}">
        <p14:creationId xmlns:p14="http://schemas.microsoft.com/office/powerpoint/2010/main" val="2925402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0F9DBC-B96C-F8E6-0306-C71F13CEFF1A}"/>
              </a:ext>
            </a:extLst>
          </p:cNvPr>
          <p:cNvPicPr>
            <a:picLocks noChangeAspect="1"/>
          </p:cNvPicPr>
          <p:nvPr/>
        </p:nvPicPr>
        <p:blipFill>
          <a:blip r:embed="rId2"/>
          <a:stretch>
            <a:fillRect/>
          </a:stretch>
        </p:blipFill>
        <p:spPr>
          <a:xfrm>
            <a:off x="1" y="0"/>
            <a:ext cx="5722374" cy="3252247"/>
          </a:xfrm>
          <a:prstGeom prst="rect">
            <a:avLst/>
          </a:prstGeom>
        </p:spPr>
      </p:pic>
      <p:pic>
        <p:nvPicPr>
          <p:cNvPr id="9" name="Picture 8">
            <a:extLst>
              <a:ext uri="{FF2B5EF4-FFF2-40B4-BE49-F238E27FC236}">
                <a16:creationId xmlns:a16="http://schemas.microsoft.com/office/drawing/2014/main" id="{15A826A2-8FE8-9902-D251-C657CC863D3B}"/>
              </a:ext>
            </a:extLst>
          </p:cNvPr>
          <p:cNvPicPr>
            <a:picLocks noChangeAspect="1"/>
          </p:cNvPicPr>
          <p:nvPr/>
        </p:nvPicPr>
        <p:blipFill>
          <a:blip r:embed="rId3"/>
          <a:stretch>
            <a:fillRect/>
          </a:stretch>
        </p:blipFill>
        <p:spPr>
          <a:xfrm>
            <a:off x="1" y="3252247"/>
            <a:ext cx="5722374" cy="3605753"/>
          </a:xfrm>
          <a:prstGeom prst="rect">
            <a:avLst/>
          </a:prstGeom>
        </p:spPr>
      </p:pic>
      <p:pic>
        <p:nvPicPr>
          <p:cNvPr id="11" name="Picture 10">
            <a:extLst>
              <a:ext uri="{FF2B5EF4-FFF2-40B4-BE49-F238E27FC236}">
                <a16:creationId xmlns:a16="http://schemas.microsoft.com/office/drawing/2014/main" id="{9966C9EC-2641-1FD6-4E76-1D63E614F00D}"/>
              </a:ext>
            </a:extLst>
          </p:cNvPr>
          <p:cNvPicPr>
            <a:picLocks noChangeAspect="1"/>
          </p:cNvPicPr>
          <p:nvPr/>
        </p:nvPicPr>
        <p:blipFill>
          <a:blip r:embed="rId4"/>
          <a:stretch>
            <a:fillRect/>
          </a:stretch>
        </p:blipFill>
        <p:spPr>
          <a:xfrm>
            <a:off x="5653549" y="2704"/>
            <a:ext cx="6538452" cy="3249544"/>
          </a:xfrm>
          <a:prstGeom prst="rect">
            <a:avLst/>
          </a:prstGeom>
        </p:spPr>
      </p:pic>
      <p:pic>
        <p:nvPicPr>
          <p:cNvPr id="13" name="Picture 12">
            <a:extLst>
              <a:ext uri="{FF2B5EF4-FFF2-40B4-BE49-F238E27FC236}">
                <a16:creationId xmlns:a16="http://schemas.microsoft.com/office/drawing/2014/main" id="{80558F34-B3C3-6FD9-E88E-479236C9A5B4}"/>
              </a:ext>
            </a:extLst>
          </p:cNvPr>
          <p:cNvPicPr>
            <a:picLocks noChangeAspect="1"/>
          </p:cNvPicPr>
          <p:nvPr/>
        </p:nvPicPr>
        <p:blipFill>
          <a:blip r:embed="rId5"/>
          <a:stretch>
            <a:fillRect/>
          </a:stretch>
        </p:blipFill>
        <p:spPr>
          <a:xfrm>
            <a:off x="5722375" y="3252246"/>
            <a:ext cx="6263867" cy="3603050"/>
          </a:xfrm>
          <a:prstGeom prst="rect">
            <a:avLst/>
          </a:prstGeom>
        </p:spPr>
      </p:pic>
    </p:spTree>
    <p:extLst>
      <p:ext uri="{BB962C8B-B14F-4D97-AF65-F5344CB8AC3E}">
        <p14:creationId xmlns:p14="http://schemas.microsoft.com/office/powerpoint/2010/main" val="363425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E989C-3DB1-BC60-2A01-7467629794A0}"/>
              </a:ext>
            </a:extLst>
          </p:cNvPr>
          <p:cNvSpPr>
            <a:spLocks noGrp="1"/>
          </p:cNvSpPr>
          <p:nvPr>
            <p:ph idx="1"/>
          </p:nvPr>
        </p:nvSpPr>
        <p:spPr>
          <a:xfrm>
            <a:off x="1002889" y="540774"/>
            <a:ext cx="10481187" cy="6243484"/>
          </a:xfrm>
          <a:blipFill>
            <a:blip r:embed="rId2"/>
            <a:tile tx="0" ty="0" sx="100000" sy="100000" flip="none" algn="tl"/>
          </a:blipFill>
        </p:spPr>
        <p:txBody>
          <a:bodyPr numCol="1">
            <a:normAutofit/>
          </a:bodyPr>
          <a:lstStyle/>
          <a:p>
            <a:endParaRPr lang="en-IN" dirty="0">
              <a:solidFill>
                <a:schemeClr val="tx1"/>
              </a:solidFill>
            </a:endParaRPr>
          </a:p>
          <a:p>
            <a:pPr>
              <a:buClr>
                <a:schemeClr val="tx1"/>
              </a:buClr>
              <a:buFont typeface="Wingdings" panose="05000000000000000000" pitchFamily="2" charset="2"/>
              <a:buChar char="v"/>
            </a:pPr>
            <a:r>
              <a:rPr lang="en-IN" dirty="0">
                <a:solidFill>
                  <a:schemeClr val="tx1"/>
                </a:solidFill>
              </a:rPr>
              <a:t>The Advanced AI system recommends databases for relevant job application certification of candidates, fetches coding projects from Git hub, and uses performance ratings to integrate the data to make strong predictions. Generative AI has the expertise to discover new talents by examining adjacent skills that one has selected, which can be readily developed. </a:t>
            </a:r>
          </a:p>
          <a:p>
            <a:pPr>
              <a:buClr>
                <a:schemeClr val="tx1"/>
              </a:buClr>
              <a:buFont typeface="Wingdings" panose="05000000000000000000" pitchFamily="2" charset="2"/>
              <a:buChar char="v"/>
            </a:pPr>
            <a:r>
              <a:rPr lang="en-IN" dirty="0">
                <a:solidFill>
                  <a:schemeClr val="tx1"/>
                </a:solidFill>
              </a:rPr>
              <a:t>Each industry must approach AI in accordance with its own field requirements.</a:t>
            </a:r>
          </a:p>
          <a:p>
            <a:pPr>
              <a:buClr>
                <a:schemeClr val="tx1"/>
              </a:buClr>
              <a:buFont typeface="Wingdings" panose="05000000000000000000" pitchFamily="2" charset="2"/>
              <a:buChar char="v"/>
            </a:pPr>
            <a:r>
              <a:rPr lang="en-IN" dirty="0">
                <a:solidFill>
                  <a:schemeClr val="tx1"/>
                </a:solidFill>
              </a:rPr>
              <a:t>untapped potential risks that should be clearly addressed and taken into consideration. </a:t>
            </a:r>
          </a:p>
          <a:p>
            <a:pPr>
              <a:buClr>
                <a:schemeClr val="tx1"/>
              </a:buClr>
              <a:buFont typeface="Wingdings" panose="05000000000000000000" pitchFamily="2" charset="2"/>
              <a:buChar char="v"/>
            </a:pPr>
            <a:r>
              <a:rPr lang="en-IN" dirty="0">
                <a:solidFill>
                  <a:schemeClr val="tx1"/>
                </a:solidFill>
              </a:rPr>
              <a:t>Most of the companies that sell software to their vendors will then sell services, as powerful AI creations will be capable of performing complex projects from start to finish. </a:t>
            </a:r>
          </a:p>
          <a:p>
            <a:pPr>
              <a:buClr>
                <a:schemeClr val="tx1"/>
              </a:buClr>
              <a:buFont typeface="Wingdings" panose="05000000000000000000" pitchFamily="2" charset="2"/>
              <a:buChar char="v"/>
            </a:pPr>
            <a:r>
              <a:rPr lang="en-IN" dirty="0">
                <a:solidFill>
                  <a:schemeClr val="tx1"/>
                </a:solidFill>
              </a:rPr>
              <a:t>AI will also bridge the gap between onsite and remote workers by empowering them with seamless collaboration across different time zones and geographies.</a:t>
            </a:r>
            <a:endParaRPr lang="en-IN" dirty="0"/>
          </a:p>
        </p:txBody>
      </p:sp>
    </p:spTree>
    <p:extLst>
      <p:ext uri="{BB962C8B-B14F-4D97-AF65-F5344CB8AC3E}">
        <p14:creationId xmlns:p14="http://schemas.microsoft.com/office/powerpoint/2010/main" val="10885785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C9D8CB-C74B-AB38-B29A-8835097DF7EA}"/>
              </a:ext>
            </a:extLst>
          </p:cNvPr>
          <p:cNvSpPr>
            <a:spLocks noGrp="1"/>
          </p:cNvSpPr>
          <p:nvPr>
            <p:ph type="subTitle" idx="1"/>
          </p:nvPr>
        </p:nvSpPr>
        <p:spPr>
          <a:xfrm>
            <a:off x="553063" y="844960"/>
            <a:ext cx="11085873" cy="5624052"/>
          </a:xfrm>
          <a:blipFill>
            <a:blip r:embed="rId3"/>
            <a:tile tx="0" ty="0" sx="100000" sy="100000" flip="none" algn="tl"/>
          </a:blipFill>
        </p:spPr>
        <p:txBody>
          <a:bodyPr>
            <a:normAutofit/>
          </a:bodyPr>
          <a:lstStyle/>
          <a:p>
            <a:pPr marL="342900" indent="-342900" algn="l">
              <a:buClrTx/>
              <a:buFont typeface="Wingdings" panose="05000000000000000000" pitchFamily="2" charset="2"/>
              <a:buChar char="v"/>
            </a:pPr>
            <a:r>
              <a:rPr lang="en-IN" dirty="0">
                <a:solidFill>
                  <a:schemeClr val="bg1"/>
                </a:solidFill>
              </a:rPr>
              <a:t>Traditional, out-dated cost-cutting strategies, frequent layoffs, unfilled positions, and restructuring have resulted in disengagement and dissatisfaction among employees, costing businesses millions of dollars each year. </a:t>
            </a:r>
          </a:p>
          <a:p>
            <a:pPr marL="342900" indent="-342900" algn="l">
              <a:buClrTx/>
              <a:buFont typeface="Wingdings" panose="05000000000000000000" pitchFamily="2" charset="2"/>
              <a:buChar char="v"/>
            </a:pPr>
            <a:r>
              <a:rPr lang="en-IN" dirty="0">
                <a:solidFill>
                  <a:schemeClr val="bg1"/>
                </a:solidFill>
              </a:rPr>
              <a:t>Our Talent Trends research revealed that employees consistently desire flexibility and meaningful work.</a:t>
            </a:r>
          </a:p>
          <a:p>
            <a:pPr marL="342900" indent="-342900" algn="l">
              <a:buClrTx/>
              <a:buFont typeface="Wingdings" panose="05000000000000000000" pitchFamily="2" charset="2"/>
              <a:buChar char="v"/>
            </a:pPr>
            <a:r>
              <a:rPr lang="en-IN" dirty="0">
                <a:solidFill>
                  <a:schemeClr val="bg1"/>
                </a:solidFill>
              </a:rPr>
              <a:t>HR should establish standard metrics to measure employee stress and put more weight on emotional wellbeing, evaluate results and financial numbers, and communicate with the CEO to improve senior management decisions. </a:t>
            </a:r>
          </a:p>
          <a:p>
            <a:pPr marL="342900" indent="-342900" algn="l">
              <a:buClrTx/>
              <a:buFont typeface="Wingdings" panose="05000000000000000000" pitchFamily="2" charset="2"/>
              <a:buChar char="v"/>
            </a:pPr>
            <a:r>
              <a:rPr lang="en-IN" dirty="0">
                <a:solidFill>
                  <a:schemeClr val="bg1"/>
                </a:solidFill>
              </a:rPr>
              <a:t>We must lead by example; only a true confident leader can foster a healthy work environment and help employees reach their maximum potential, which also brings profit to this business. </a:t>
            </a:r>
          </a:p>
          <a:p>
            <a:pPr algn="l">
              <a:buClrTx/>
            </a:pPr>
            <a:endParaRPr lang="en-IN" dirty="0">
              <a:solidFill>
                <a:schemeClr val="bg1"/>
              </a:solidFill>
            </a:endParaRPr>
          </a:p>
          <a:p>
            <a:pPr>
              <a:buClrTx/>
            </a:pPr>
            <a:r>
              <a:rPr lang="en-IN" dirty="0">
                <a:solidFill>
                  <a:schemeClr val="bg1"/>
                </a:solidFill>
              </a:rPr>
              <a:t>   Happy employees bring prosperity to the business.</a:t>
            </a:r>
          </a:p>
        </p:txBody>
      </p:sp>
    </p:spTree>
    <p:extLst>
      <p:ext uri="{BB962C8B-B14F-4D97-AF65-F5344CB8AC3E}">
        <p14:creationId xmlns:p14="http://schemas.microsoft.com/office/powerpoint/2010/main" val="22423026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6649-6AAB-4690-2A3B-A16438558828}"/>
              </a:ext>
            </a:extLst>
          </p:cNvPr>
          <p:cNvSpPr>
            <a:spLocks noGrp="1"/>
          </p:cNvSpPr>
          <p:nvPr>
            <p:ph type="title"/>
          </p:nvPr>
        </p:nvSpPr>
        <p:spPr/>
        <p:txBody>
          <a:bodyPr/>
          <a:lstStyle/>
          <a:p>
            <a:r>
              <a:rPr lang="en-IN" dirty="0"/>
              <a:t>Proposed Recommendations </a:t>
            </a:r>
          </a:p>
        </p:txBody>
      </p:sp>
      <p:sp>
        <p:nvSpPr>
          <p:cNvPr id="3" name="Content Placeholder 2">
            <a:extLst>
              <a:ext uri="{FF2B5EF4-FFF2-40B4-BE49-F238E27FC236}">
                <a16:creationId xmlns:a16="http://schemas.microsoft.com/office/drawing/2014/main" id="{892C73C7-0D6B-AB96-1E10-B9A551149908}"/>
              </a:ext>
            </a:extLst>
          </p:cNvPr>
          <p:cNvSpPr>
            <a:spLocks noGrp="1"/>
          </p:cNvSpPr>
          <p:nvPr>
            <p:ph idx="1"/>
          </p:nvPr>
        </p:nvSpPr>
        <p:spPr/>
        <p:txBody>
          <a:bodyPr>
            <a:normAutofit fontScale="92500" lnSpcReduction="20000"/>
          </a:bodyPr>
          <a:lstStyle/>
          <a:p>
            <a:pPr marL="342900" indent="-342900">
              <a:buClrTx/>
              <a:buFont typeface="+mj-lt"/>
              <a:buAutoNum type="arabicPeriod"/>
            </a:pPr>
            <a:r>
              <a:rPr lang="en-IN" dirty="0"/>
              <a:t>Schedule training programme to reskill existing employees and open doors for more growth opportunities in various roles within organization.</a:t>
            </a:r>
          </a:p>
          <a:p>
            <a:pPr marL="342900" indent="-342900">
              <a:buClrTx/>
              <a:buFont typeface="+mj-lt"/>
              <a:buAutoNum type="arabicPeriod"/>
            </a:pPr>
            <a:r>
              <a:rPr lang="en-IN" dirty="0"/>
              <a:t>Second generation AI systems to be only built by people with Doctorate in philosophy having serious academic backgrounds with AI, mathematics or Computer science to remove bias. </a:t>
            </a:r>
          </a:p>
          <a:p>
            <a:pPr marL="342900" indent="-342900">
              <a:buClrTx/>
              <a:buFont typeface="+mj-lt"/>
              <a:buAutoNum type="arabicPeriod"/>
            </a:pPr>
            <a:r>
              <a:rPr lang="en-IN" dirty="0"/>
              <a:t>AI Engineers are working to overcome the issue of system requirements for future advancements. </a:t>
            </a:r>
          </a:p>
          <a:p>
            <a:pPr marL="342900" indent="-342900">
              <a:buClrTx/>
              <a:buFont typeface="+mj-lt"/>
              <a:buAutoNum type="arabicPeriod"/>
            </a:pPr>
            <a:r>
              <a:rPr lang="en-IN" dirty="0"/>
              <a:t>Adapt strict ethical AI guidelines that can ensure responsible and fair use of AI technologies. </a:t>
            </a:r>
          </a:p>
          <a:p>
            <a:pPr marL="342900" indent="-342900">
              <a:buClrTx/>
              <a:buFont typeface="+mj-lt"/>
              <a:buAutoNum type="arabicPeriod"/>
            </a:pPr>
            <a:r>
              <a:rPr lang="en-IN" dirty="0"/>
              <a:t>Adapt a human-centric approach, treating employees as first priority and taking care of their mental well-being.</a:t>
            </a:r>
          </a:p>
        </p:txBody>
      </p:sp>
    </p:spTree>
    <p:extLst>
      <p:ext uri="{BB962C8B-B14F-4D97-AF65-F5344CB8AC3E}">
        <p14:creationId xmlns:p14="http://schemas.microsoft.com/office/powerpoint/2010/main" val="20551423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3219-EFDA-6757-5106-C0875EAED252}"/>
              </a:ext>
            </a:extLst>
          </p:cNvPr>
          <p:cNvSpPr>
            <a:spLocks noGrp="1"/>
          </p:cNvSpPr>
          <p:nvPr>
            <p:ph type="title"/>
          </p:nvPr>
        </p:nvSpPr>
        <p:spPr>
          <a:xfrm>
            <a:off x="2658618" y="451225"/>
            <a:ext cx="6874764" cy="1188720"/>
          </a:xfrm>
        </p:spPr>
        <p:txBody>
          <a:bodyPr/>
          <a:lstStyle/>
          <a:p>
            <a:r>
              <a:rPr lang="en-IN" dirty="0"/>
              <a:t>Conclusions</a:t>
            </a:r>
          </a:p>
        </p:txBody>
      </p:sp>
      <p:sp>
        <p:nvSpPr>
          <p:cNvPr id="3" name="Content Placeholder 2">
            <a:extLst>
              <a:ext uri="{FF2B5EF4-FFF2-40B4-BE49-F238E27FC236}">
                <a16:creationId xmlns:a16="http://schemas.microsoft.com/office/drawing/2014/main" id="{06EE9EFC-93A3-3253-9804-C9B643EFC0F6}"/>
              </a:ext>
            </a:extLst>
          </p:cNvPr>
          <p:cNvSpPr>
            <a:spLocks noGrp="1"/>
          </p:cNvSpPr>
          <p:nvPr>
            <p:ph idx="1"/>
          </p:nvPr>
        </p:nvSpPr>
        <p:spPr>
          <a:xfrm>
            <a:off x="962025" y="2075664"/>
            <a:ext cx="10267949" cy="4667250"/>
          </a:xfrm>
        </p:spPr>
        <p:txBody>
          <a:bodyPr>
            <a:normAutofit/>
          </a:bodyPr>
          <a:lstStyle/>
          <a:p>
            <a:pPr>
              <a:buClr>
                <a:schemeClr val="tx1"/>
              </a:buClr>
              <a:buFont typeface="Wingdings" panose="05000000000000000000" pitchFamily="2" charset="2"/>
              <a:buChar char="Ø"/>
            </a:pPr>
            <a:r>
              <a:rPr lang="en-IN" dirty="0"/>
              <a:t>The future of work is a hybrid arrangement where humans will partner up with AI assistance, where there is even a possibility to have our own cloned work buddy working for us who would listen to the recorded meeting, jot down notes for you, send mails, texts, generally limiting human interaction. </a:t>
            </a:r>
          </a:p>
          <a:p>
            <a:pPr>
              <a:buClr>
                <a:schemeClr val="tx1"/>
              </a:buClr>
              <a:buFont typeface="Wingdings" panose="05000000000000000000" pitchFamily="2" charset="2"/>
              <a:buChar char="Ø"/>
            </a:pPr>
            <a:r>
              <a:rPr lang="en-IN" dirty="0"/>
              <a:t>To adopt a human-centric approach, where we can prioritise employees' emotional well-being</a:t>
            </a:r>
          </a:p>
          <a:p>
            <a:pPr>
              <a:buClr>
                <a:schemeClr val="tx1"/>
              </a:buClr>
              <a:buFont typeface="Wingdings" panose="05000000000000000000" pitchFamily="2" charset="2"/>
              <a:buChar char="Ø"/>
            </a:pPr>
            <a:r>
              <a:rPr lang="en-IN" dirty="0"/>
              <a:t>Technology skills such as basic coding will be the baseline for many jobs, but higher cognitive and social-emotional skills will be differentiators for creative collaborative work in the future. </a:t>
            </a:r>
          </a:p>
          <a:p>
            <a:pPr>
              <a:buClr>
                <a:schemeClr val="tx1"/>
              </a:buClr>
              <a:buFont typeface="Wingdings" panose="05000000000000000000" pitchFamily="2" charset="2"/>
              <a:buChar char="Ø"/>
            </a:pPr>
            <a:r>
              <a:rPr lang="en-IN" dirty="0"/>
              <a:t>The AI-driven labour market will have a great payoff if we take care of employees by giving them meaningful tasks, practicing gratitude journals, and scheduling comprehensive training for existing employees to keep them up-to-date with the latest technological advancements </a:t>
            </a:r>
          </a:p>
          <a:p>
            <a:pPr>
              <a:buClr>
                <a:schemeClr val="tx1"/>
              </a:buClr>
              <a:buFont typeface="Wingdings" panose="05000000000000000000" pitchFamily="2" charset="2"/>
              <a:buChar char="Ø"/>
            </a:pPr>
            <a:r>
              <a:rPr lang="en-IN" dirty="0"/>
              <a:t>It will also open growth opportunities for employees within the organisation for various roles. Executives that emphasise on the importance of human skills over a simple race for increased output are likely to earn employee’s loyalty and higher profitability over the long run. </a:t>
            </a:r>
          </a:p>
        </p:txBody>
      </p:sp>
    </p:spTree>
    <p:extLst>
      <p:ext uri="{BB962C8B-B14F-4D97-AF65-F5344CB8AC3E}">
        <p14:creationId xmlns:p14="http://schemas.microsoft.com/office/powerpoint/2010/main" val="1999533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7001132-695F-4DB0-A84F-569D37488CB3}">
  <we:reference id="wa200006067" version="1.0.0.5" store="en-US" storeType="OMEX"/>
  <we:alternateReferences>
    <we:reference id="WA200006067" version="1.0.0.5" store="WA200006067" storeType="OMEX"/>
  </we:alternateReferences>
  <we:properties/>
  <we:bindings/>
  <we:snapshot xmlns:r="http://schemas.openxmlformats.org/officeDocument/2006/relationships"/>
  <we:extLst>
    <a:ext xmlns:a="http://schemas.openxmlformats.org/drawingml/2006/main" uri="{0858819E-0033-43BF-8937-05EC82904868}">
      <we:backgroundApp state="1" runtimeId=""/>
    </a:ext>
  </we:extLst>
</we:webextension>
</file>

<file path=docProps/app.xml><?xml version="1.0" encoding="utf-8"?>
<Properties xmlns="http://schemas.openxmlformats.org/officeDocument/2006/extended-properties" xmlns:vt="http://schemas.openxmlformats.org/officeDocument/2006/docPropsVTypes">
  <Template>TM10001115[[fn=Parcel]]</Template>
  <TotalTime>836</TotalTime>
  <Words>984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Parcel</vt:lpstr>
      <vt:lpstr>PowerPoint Presentation</vt:lpstr>
      <vt:lpstr>Harnessing AI for Workforce Excellence</vt:lpstr>
      <vt:lpstr>Key Challenges</vt:lpstr>
      <vt:lpstr>Analysis</vt:lpstr>
      <vt:lpstr>PowerPoint Presentation</vt:lpstr>
      <vt:lpstr>PowerPoint Presentation</vt:lpstr>
      <vt:lpstr>PowerPoint Presentation</vt:lpstr>
      <vt:lpstr>Proposed Recommendations </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tarushee bhalla</dc:creator>
  <cp:lastModifiedBy>tarushee bhalla</cp:lastModifiedBy>
  <cp:revision>8</cp:revision>
  <dcterms:created xsi:type="dcterms:W3CDTF">2024-06-05T16:49:10Z</dcterms:created>
  <dcterms:modified xsi:type="dcterms:W3CDTF">2024-06-11T13:18:33Z</dcterms:modified>
</cp:coreProperties>
</file>