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72" r:id="rId4"/>
    <p:sldId id="257" r:id="rId5"/>
    <p:sldId id="273" r:id="rId6"/>
    <p:sldId id="274" r:id="rId7"/>
    <p:sldId id="275" r:id="rId8"/>
    <p:sldId id="276" r:id="rId9"/>
    <p:sldId id="277" r:id="rId10"/>
    <p:sldId id="278" r:id="rId11"/>
    <p:sldId id="279" r:id="rId12"/>
    <p:sldId id="258" r:id="rId13"/>
    <p:sldId id="259" r:id="rId14"/>
    <p:sldId id="28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98" d="100"/>
          <a:sy n="98" d="100"/>
        </p:scale>
        <p:origin x="364"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c55bde9e35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c55bde9e35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c55bde9e3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c55bde9e3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c55bde9e3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c55bde9e3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c55bde9e3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c55bde9e3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46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c55bde9e35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c55bde9e35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2" name="Google Shape;62;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Google Shape;67;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Google Shape;73;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Google Shape;80;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86" name="Google Shape;86;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89" name="Google Shape;89;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94" name="Google Shape;94;p2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1" name="Google Shape;101;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2"/>
        <p:cNvGrpSpPr/>
        <p:nvPr/>
      </p:nvGrpSpPr>
      <p:grpSpPr>
        <a:xfrm>
          <a:off x="0" y="0"/>
          <a:ext cx="0" cy="0"/>
          <a:chOff x="0" y="0"/>
          <a:chExt cx="0" cy="0"/>
        </a:xfrm>
      </p:grpSpPr>
      <p:sp>
        <p:nvSpPr>
          <p:cNvPr id="103" name="Google Shape;103;p23"/>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Google Shape;105;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rajivm@iitp.ac.i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p:nvPr/>
        </p:nvSpPr>
        <p:spPr>
          <a:xfrm>
            <a:off x="369775" y="685800"/>
            <a:ext cx="8725800" cy="1446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25"/>
          <p:cNvSpPr/>
          <p:nvPr/>
        </p:nvSpPr>
        <p:spPr>
          <a:xfrm>
            <a:off x="391700" y="705451"/>
            <a:ext cx="8455914" cy="1378458"/>
          </a:xfrm>
          <a:custGeom>
            <a:avLst/>
            <a:gdLst/>
            <a:ahLst/>
            <a:cxnLst/>
            <a:rect l="l" t="t" r="r" b="b"/>
            <a:pathLst>
              <a:path w="8229600" h="2057400" extrusionOk="0">
                <a:moveTo>
                  <a:pt x="7886700" y="0"/>
                </a:moveTo>
                <a:lnTo>
                  <a:pt x="342912" y="0"/>
                </a:lnTo>
                <a:lnTo>
                  <a:pt x="296382" y="3130"/>
                </a:lnTo>
                <a:lnTo>
                  <a:pt x="251753" y="12250"/>
                </a:lnTo>
                <a:lnTo>
                  <a:pt x="209436" y="26949"/>
                </a:lnTo>
                <a:lnTo>
                  <a:pt x="169839" y="46820"/>
                </a:lnTo>
                <a:lnTo>
                  <a:pt x="133370" y="71454"/>
                </a:lnTo>
                <a:lnTo>
                  <a:pt x="100437" y="100441"/>
                </a:lnTo>
                <a:lnTo>
                  <a:pt x="71451" y="133373"/>
                </a:lnTo>
                <a:lnTo>
                  <a:pt x="46818" y="169841"/>
                </a:lnTo>
                <a:lnTo>
                  <a:pt x="26948" y="209436"/>
                </a:lnTo>
                <a:lnTo>
                  <a:pt x="12249" y="251751"/>
                </a:lnTo>
                <a:lnTo>
                  <a:pt x="3130" y="296375"/>
                </a:lnTo>
                <a:lnTo>
                  <a:pt x="0" y="342900"/>
                </a:lnTo>
                <a:lnTo>
                  <a:pt x="0" y="1714500"/>
                </a:lnTo>
                <a:lnTo>
                  <a:pt x="3130" y="1761024"/>
                </a:lnTo>
                <a:lnTo>
                  <a:pt x="12249" y="1805648"/>
                </a:lnTo>
                <a:lnTo>
                  <a:pt x="26948" y="1847963"/>
                </a:lnTo>
                <a:lnTo>
                  <a:pt x="46818" y="1887558"/>
                </a:lnTo>
                <a:lnTo>
                  <a:pt x="71451" y="1924026"/>
                </a:lnTo>
                <a:lnTo>
                  <a:pt x="100437" y="1956958"/>
                </a:lnTo>
                <a:lnTo>
                  <a:pt x="133370" y="1985945"/>
                </a:lnTo>
                <a:lnTo>
                  <a:pt x="169839" y="2010579"/>
                </a:lnTo>
                <a:lnTo>
                  <a:pt x="209436" y="2030450"/>
                </a:lnTo>
                <a:lnTo>
                  <a:pt x="251753" y="2045149"/>
                </a:lnTo>
                <a:lnTo>
                  <a:pt x="296382" y="2054269"/>
                </a:lnTo>
                <a:lnTo>
                  <a:pt x="342912" y="2057400"/>
                </a:lnTo>
                <a:lnTo>
                  <a:pt x="7886700" y="2057400"/>
                </a:lnTo>
                <a:lnTo>
                  <a:pt x="7933224" y="2054269"/>
                </a:lnTo>
                <a:lnTo>
                  <a:pt x="7977848" y="2045149"/>
                </a:lnTo>
                <a:lnTo>
                  <a:pt x="8020163" y="2030450"/>
                </a:lnTo>
                <a:lnTo>
                  <a:pt x="8059758" y="2010579"/>
                </a:lnTo>
                <a:lnTo>
                  <a:pt x="8096226" y="1985945"/>
                </a:lnTo>
                <a:lnTo>
                  <a:pt x="8129158" y="1956958"/>
                </a:lnTo>
                <a:lnTo>
                  <a:pt x="8158145" y="1924026"/>
                </a:lnTo>
                <a:lnTo>
                  <a:pt x="8182779" y="1887558"/>
                </a:lnTo>
                <a:lnTo>
                  <a:pt x="8202650" y="1847963"/>
                </a:lnTo>
                <a:lnTo>
                  <a:pt x="8217349" y="1805648"/>
                </a:lnTo>
                <a:lnTo>
                  <a:pt x="8226469" y="1761024"/>
                </a:lnTo>
                <a:lnTo>
                  <a:pt x="8229600" y="1714500"/>
                </a:lnTo>
                <a:lnTo>
                  <a:pt x="8229600" y="342900"/>
                </a:lnTo>
                <a:lnTo>
                  <a:pt x="8226469" y="296375"/>
                </a:lnTo>
                <a:lnTo>
                  <a:pt x="8217349" y="251751"/>
                </a:lnTo>
                <a:lnTo>
                  <a:pt x="8202650" y="209436"/>
                </a:lnTo>
                <a:lnTo>
                  <a:pt x="8182779" y="169841"/>
                </a:lnTo>
                <a:lnTo>
                  <a:pt x="8158145" y="133373"/>
                </a:lnTo>
                <a:lnTo>
                  <a:pt x="8129158" y="100441"/>
                </a:lnTo>
                <a:lnTo>
                  <a:pt x="8096226" y="71454"/>
                </a:lnTo>
                <a:lnTo>
                  <a:pt x="8059758" y="46820"/>
                </a:lnTo>
                <a:lnTo>
                  <a:pt x="8020163" y="26949"/>
                </a:lnTo>
                <a:lnTo>
                  <a:pt x="7977848" y="12250"/>
                </a:lnTo>
                <a:lnTo>
                  <a:pt x="7933224" y="3130"/>
                </a:lnTo>
                <a:lnTo>
                  <a:pt x="7886700" y="0"/>
                </a:lnTo>
                <a:close/>
              </a:path>
            </a:pathLst>
          </a:custGeom>
          <a:solidFill>
            <a:srgbClr val="3333B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5"/>
          <p:cNvSpPr/>
          <p:nvPr/>
        </p:nvSpPr>
        <p:spPr>
          <a:xfrm>
            <a:off x="391700" y="705451"/>
            <a:ext cx="8455914" cy="1378458"/>
          </a:xfrm>
          <a:custGeom>
            <a:avLst/>
            <a:gdLst/>
            <a:ahLst/>
            <a:cxnLst/>
            <a:rect l="l" t="t" r="r" b="b"/>
            <a:pathLst>
              <a:path w="8229600" h="2057400" extrusionOk="0">
                <a:moveTo>
                  <a:pt x="0" y="342900"/>
                </a:moveTo>
                <a:lnTo>
                  <a:pt x="3130" y="296375"/>
                </a:lnTo>
                <a:lnTo>
                  <a:pt x="12249" y="251751"/>
                </a:lnTo>
                <a:lnTo>
                  <a:pt x="26948" y="209436"/>
                </a:lnTo>
                <a:lnTo>
                  <a:pt x="46818" y="169841"/>
                </a:lnTo>
                <a:lnTo>
                  <a:pt x="71451" y="133373"/>
                </a:lnTo>
                <a:lnTo>
                  <a:pt x="100437" y="100441"/>
                </a:lnTo>
                <a:lnTo>
                  <a:pt x="133370" y="71454"/>
                </a:lnTo>
                <a:lnTo>
                  <a:pt x="169839" y="46820"/>
                </a:lnTo>
                <a:lnTo>
                  <a:pt x="209436" y="26949"/>
                </a:lnTo>
                <a:lnTo>
                  <a:pt x="251753" y="12250"/>
                </a:lnTo>
                <a:lnTo>
                  <a:pt x="296382" y="3130"/>
                </a:lnTo>
                <a:lnTo>
                  <a:pt x="342912" y="0"/>
                </a:lnTo>
                <a:lnTo>
                  <a:pt x="7886700" y="0"/>
                </a:lnTo>
                <a:lnTo>
                  <a:pt x="7933224" y="3130"/>
                </a:lnTo>
                <a:lnTo>
                  <a:pt x="7977848" y="12250"/>
                </a:lnTo>
                <a:lnTo>
                  <a:pt x="8020163" y="26949"/>
                </a:lnTo>
                <a:lnTo>
                  <a:pt x="8059758" y="46820"/>
                </a:lnTo>
                <a:lnTo>
                  <a:pt x="8096226" y="71454"/>
                </a:lnTo>
                <a:lnTo>
                  <a:pt x="8129158" y="100441"/>
                </a:lnTo>
                <a:lnTo>
                  <a:pt x="8158145" y="133373"/>
                </a:lnTo>
                <a:lnTo>
                  <a:pt x="8182779" y="169841"/>
                </a:lnTo>
                <a:lnTo>
                  <a:pt x="8202650" y="209436"/>
                </a:lnTo>
                <a:lnTo>
                  <a:pt x="8217349" y="251751"/>
                </a:lnTo>
                <a:lnTo>
                  <a:pt x="8226469" y="296375"/>
                </a:lnTo>
                <a:lnTo>
                  <a:pt x="8229600" y="342900"/>
                </a:lnTo>
                <a:lnTo>
                  <a:pt x="8229600" y="1714500"/>
                </a:lnTo>
                <a:lnTo>
                  <a:pt x="8226469" y="1761024"/>
                </a:lnTo>
                <a:lnTo>
                  <a:pt x="8217349" y="1805648"/>
                </a:lnTo>
                <a:lnTo>
                  <a:pt x="8202650" y="1847963"/>
                </a:lnTo>
                <a:lnTo>
                  <a:pt x="8182779" y="1887558"/>
                </a:lnTo>
                <a:lnTo>
                  <a:pt x="8158145" y="1924026"/>
                </a:lnTo>
                <a:lnTo>
                  <a:pt x="8129158" y="1956958"/>
                </a:lnTo>
                <a:lnTo>
                  <a:pt x="8096226" y="1985945"/>
                </a:lnTo>
                <a:lnTo>
                  <a:pt x="8059758" y="2010579"/>
                </a:lnTo>
                <a:lnTo>
                  <a:pt x="8020163" y="2030450"/>
                </a:lnTo>
                <a:lnTo>
                  <a:pt x="7977848" y="2045149"/>
                </a:lnTo>
                <a:lnTo>
                  <a:pt x="7933224" y="2054269"/>
                </a:lnTo>
                <a:lnTo>
                  <a:pt x="7886700" y="2057400"/>
                </a:lnTo>
                <a:lnTo>
                  <a:pt x="342912" y="2057400"/>
                </a:lnTo>
                <a:lnTo>
                  <a:pt x="296382" y="2054269"/>
                </a:lnTo>
                <a:lnTo>
                  <a:pt x="251753" y="2045149"/>
                </a:lnTo>
                <a:lnTo>
                  <a:pt x="209436" y="2030450"/>
                </a:lnTo>
                <a:lnTo>
                  <a:pt x="169839" y="2010579"/>
                </a:lnTo>
                <a:lnTo>
                  <a:pt x="133370" y="1985945"/>
                </a:lnTo>
                <a:lnTo>
                  <a:pt x="100437" y="1956958"/>
                </a:lnTo>
                <a:lnTo>
                  <a:pt x="71451" y="1924026"/>
                </a:lnTo>
                <a:lnTo>
                  <a:pt x="46818" y="1887558"/>
                </a:lnTo>
                <a:lnTo>
                  <a:pt x="26948" y="1847963"/>
                </a:lnTo>
                <a:lnTo>
                  <a:pt x="12249" y="1805648"/>
                </a:lnTo>
                <a:lnTo>
                  <a:pt x="3130" y="1761024"/>
                </a:lnTo>
                <a:lnTo>
                  <a:pt x="0" y="1714500"/>
                </a:lnTo>
                <a:lnTo>
                  <a:pt x="0" y="342900"/>
                </a:lnTo>
                <a:close/>
              </a:path>
            </a:pathLst>
          </a:custGeom>
          <a:noFill/>
          <a:ln w="25400" cap="flat" cmpd="sng">
            <a:solidFill>
              <a:srgbClr val="3333B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5"/>
          <p:cNvSpPr txBox="1"/>
          <p:nvPr/>
        </p:nvSpPr>
        <p:spPr>
          <a:xfrm>
            <a:off x="694200" y="1089850"/>
            <a:ext cx="7755600" cy="890700"/>
          </a:xfrm>
          <a:prstGeom prst="rect">
            <a:avLst/>
          </a:prstGeom>
          <a:noFill/>
          <a:ln>
            <a:noFill/>
          </a:ln>
        </p:spPr>
        <p:txBody>
          <a:bodyPr spcFirstLastPara="1" wrap="square" lIns="0" tIns="13325" rIns="0" bIns="0" anchor="t" anchorCtr="0">
            <a:noAutofit/>
          </a:bodyPr>
          <a:lstStyle/>
          <a:p>
            <a:pPr marL="12700" marR="5080" lvl="0" indent="250190" algn="ctr" rtl="0">
              <a:spcBef>
                <a:spcPts val="0"/>
              </a:spcBef>
              <a:spcAft>
                <a:spcPts val="0"/>
              </a:spcAft>
              <a:buClr>
                <a:schemeClr val="dk1"/>
              </a:buClr>
              <a:buFont typeface="Arial"/>
              <a:buNone/>
            </a:pPr>
            <a:r>
              <a:rPr lang="en" sz="3600" b="1">
                <a:solidFill>
                  <a:schemeClr val="lt1"/>
                </a:solidFill>
                <a:latin typeface="Calibri"/>
                <a:ea typeface="Calibri"/>
                <a:cs typeface="Calibri"/>
                <a:sym typeface="Calibri"/>
              </a:rPr>
              <a:t>Foundation of Cloud IoT Edge ML</a:t>
            </a:r>
            <a:endParaRPr sz="3600" b="1">
              <a:solidFill>
                <a:schemeClr val="lt1"/>
              </a:solidFill>
              <a:latin typeface="Calibri"/>
              <a:ea typeface="Calibri"/>
              <a:cs typeface="Calibri"/>
              <a:sym typeface="Calibri"/>
            </a:endParaRPr>
          </a:p>
          <a:p>
            <a:pPr marL="12700" marR="5080" lvl="0" indent="250190" algn="ctr" rtl="0">
              <a:spcBef>
                <a:spcPts val="0"/>
              </a:spcBef>
              <a:spcAft>
                <a:spcPts val="0"/>
              </a:spcAft>
              <a:buNone/>
            </a:pPr>
            <a:endParaRPr sz="3600" b="1">
              <a:solidFill>
                <a:srgbClr val="FFFFFF"/>
              </a:solidFill>
              <a:latin typeface="Calibri"/>
              <a:ea typeface="Calibri"/>
              <a:cs typeface="Calibri"/>
              <a:sym typeface="Calibri"/>
            </a:endParaRPr>
          </a:p>
        </p:txBody>
      </p:sp>
      <p:sp>
        <p:nvSpPr>
          <p:cNvPr id="116" name="Google Shape;116;p25"/>
          <p:cNvSpPr/>
          <p:nvPr/>
        </p:nvSpPr>
        <p:spPr>
          <a:xfrm>
            <a:off x="6597826" y="4609971"/>
            <a:ext cx="413700" cy="387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5"/>
          <p:cNvSpPr txBox="1"/>
          <p:nvPr/>
        </p:nvSpPr>
        <p:spPr>
          <a:xfrm>
            <a:off x="5077523" y="3070161"/>
            <a:ext cx="3705600" cy="1708500"/>
          </a:xfrm>
          <a:prstGeom prst="rect">
            <a:avLst/>
          </a:prstGeom>
          <a:noFill/>
          <a:ln>
            <a:noFill/>
          </a:ln>
        </p:spPr>
        <p:txBody>
          <a:bodyPr spcFirstLastPara="1" wrap="square" lIns="0" tIns="73650" rIns="0" bIns="0" anchor="t" anchorCtr="0">
            <a:noAutofit/>
          </a:bodyPr>
          <a:lstStyle/>
          <a:p>
            <a:pPr marL="12700" marR="0" lvl="0" indent="0" algn="l" rtl="0">
              <a:lnSpc>
                <a:spcPct val="100000"/>
              </a:lnSpc>
              <a:spcBef>
                <a:spcPts val="0"/>
              </a:spcBef>
              <a:spcAft>
                <a:spcPts val="0"/>
              </a:spcAft>
              <a:buNone/>
            </a:pPr>
            <a:r>
              <a:rPr lang="en" sz="2000" b="1">
                <a:solidFill>
                  <a:srgbClr val="242494"/>
                </a:solidFill>
                <a:latin typeface="Arial Narrow"/>
                <a:ea typeface="Arial Narrow"/>
                <a:cs typeface="Arial Narrow"/>
                <a:sym typeface="Arial Narrow"/>
              </a:rPr>
              <a:t>Dr. Rajiv Misra</a:t>
            </a:r>
            <a:endParaRPr sz="2000">
              <a:solidFill>
                <a:srgbClr val="000000"/>
              </a:solidFill>
              <a:latin typeface="Arial Narrow"/>
              <a:ea typeface="Arial Narrow"/>
              <a:cs typeface="Arial Narrow"/>
              <a:sym typeface="Arial Narrow"/>
            </a:endParaRPr>
          </a:p>
          <a:p>
            <a:pPr marL="12700" marR="0" lvl="0" indent="0" algn="l" rtl="0">
              <a:lnSpc>
                <a:spcPct val="100000"/>
              </a:lnSpc>
              <a:spcBef>
                <a:spcPts val="480"/>
              </a:spcBef>
              <a:spcAft>
                <a:spcPts val="0"/>
              </a:spcAft>
              <a:buNone/>
            </a:pPr>
            <a:r>
              <a:rPr lang="en" sz="2000" b="1">
                <a:solidFill>
                  <a:srgbClr val="242494"/>
                </a:solidFill>
                <a:latin typeface="Arial Narrow"/>
                <a:ea typeface="Arial Narrow"/>
                <a:cs typeface="Arial Narrow"/>
                <a:sym typeface="Arial Narrow"/>
              </a:rPr>
              <a:t>Professor</a:t>
            </a:r>
            <a:r>
              <a:rPr lang="en" sz="2000">
                <a:solidFill>
                  <a:srgbClr val="000000"/>
                </a:solidFill>
                <a:latin typeface="Arial Narrow"/>
                <a:ea typeface="Arial Narrow"/>
                <a:cs typeface="Arial Narrow"/>
                <a:sym typeface="Arial Narrow"/>
              </a:rPr>
              <a:t>, </a:t>
            </a:r>
            <a:r>
              <a:rPr lang="en" sz="2000" b="1">
                <a:solidFill>
                  <a:srgbClr val="000000"/>
                </a:solidFill>
                <a:latin typeface="Arial Narrow"/>
                <a:ea typeface="Arial Narrow"/>
                <a:cs typeface="Arial Narrow"/>
                <a:sym typeface="Arial Narrow"/>
              </a:rPr>
              <a:t>Dept. of Computer Science &amp; Engg.  Indian Institute of Technology Patna  </a:t>
            </a:r>
            <a:r>
              <a:rPr lang="en" sz="2000" b="1" u="sng">
                <a:solidFill>
                  <a:srgbClr val="000000"/>
                </a:solidFill>
                <a:latin typeface="Arial Narrow"/>
                <a:ea typeface="Arial Narrow"/>
                <a:cs typeface="Arial Narrow"/>
                <a:sym typeface="Arial Narrow"/>
                <a:hlinkClick r:id="rId5">
                  <a:extLst>
                    <a:ext uri="{A12FA001-AC4F-418D-AE19-62706E023703}">
                      <ahyp:hlinkClr xmlns:ahyp="http://schemas.microsoft.com/office/drawing/2018/hyperlinkcolor" val="tx"/>
                    </a:ext>
                  </a:extLst>
                </a:hlinkClick>
              </a:rPr>
              <a:t>rajivm@iitp.ac.in</a:t>
            </a:r>
            <a:endParaRPr sz="2000">
              <a:solidFill>
                <a:srgbClr val="000000"/>
              </a:solidFill>
              <a:latin typeface="Arial Narrow"/>
              <a:ea typeface="Arial Narrow"/>
              <a:cs typeface="Arial Narrow"/>
              <a:sym typeface="Arial Narrow"/>
            </a:endParaRPr>
          </a:p>
        </p:txBody>
      </p:sp>
      <p:sp>
        <p:nvSpPr>
          <p:cNvPr id="118" name="Google Shape;118;p25"/>
          <p:cNvSpPr/>
          <p:nvPr/>
        </p:nvSpPr>
        <p:spPr>
          <a:xfrm>
            <a:off x="694193" y="3146349"/>
            <a:ext cx="1488300" cy="13770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F104-1BEC-4ECD-AE3D-9FBAE080A641}"/>
              </a:ext>
            </a:extLst>
          </p:cNvPr>
          <p:cNvSpPr>
            <a:spLocks noGrp="1"/>
          </p:cNvSpPr>
          <p:nvPr>
            <p:ph type="title"/>
          </p:nvPr>
        </p:nvSpPr>
        <p:spPr/>
        <p:txBody>
          <a:bodyPr>
            <a:normAutofit fontScale="90000"/>
          </a:bodyPr>
          <a:lstStyle/>
          <a:p>
            <a:r>
              <a:rPr lang="en-IN" dirty="0"/>
              <a:t>Cloud for AI-ML</a:t>
            </a:r>
          </a:p>
        </p:txBody>
      </p:sp>
      <p:sp>
        <p:nvSpPr>
          <p:cNvPr id="3" name="Text Placeholder 2">
            <a:extLst>
              <a:ext uri="{FF2B5EF4-FFF2-40B4-BE49-F238E27FC236}">
                <a16:creationId xmlns:a16="http://schemas.microsoft.com/office/drawing/2014/main" id="{35566A67-8C48-476E-A816-22D76C7F2D55}"/>
              </a:ext>
            </a:extLst>
          </p:cNvPr>
          <p:cNvSpPr>
            <a:spLocks noGrp="1"/>
          </p:cNvSpPr>
          <p:nvPr>
            <p:ph type="body" idx="1"/>
          </p:nvPr>
        </p:nvSpPr>
        <p:spPr>
          <a:xfrm>
            <a:off x="311700" y="946826"/>
            <a:ext cx="8520600" cy="4098587"/>
          </a:xfrm>
        </p:spPr>
        <p:txBody>
          <a:bodyPr>
            <a:normAutofit fontScale="77500" lnSpcReduction="20000"/>
          </a:bodyPr>
          <a:lstStyle/>
          <a:p>
            <a:r>
              <a:rPr lang="en-IN" dirty="0">
                <a:solidFill>
                  <a:schemeClr val="tx1"/>
                </a:solidFill>
              </a:rPr>
              <a:t>Today’s cloud has become the logical destination for training and running artificial intelligence and machine learning models.</a:t>
            </a:r>
          </a:p>
          <a:p>
            <a:r>
              <a:rPr lang="en-IN" dirty="0">
                <a:solidFill>
                  <a:schemeClr val="tx1"/>
                </a:solidFill>
              </a:rPr>
              <a:t>Due to accelerators like GPUs </a:t>
            </a:r>
            <a:r>
              <a:rPr lang="en-IN" dirty="0" err="1">
                <a:solidFill>
                  <a:schemeClr val="tx1"/>
                </a:solidFill>
              </a:rPr>
              <a:t>GPUs</a:t>
            </a:r>
            <a:r>
              <a:rPr lang="en-IN" dirty="0">
                <a:solidFill>
                  <a:schemeClr val="tx1"/>
                </a:solidFill>
              </a:rPr>
              <a:t> FPGAs it has become extremely cheap and also powerful to train very complex very sophisticated ML models and AI models </a:t>
            </a:r>
          </a:p>
          <a:p>
            <a:r>
              <a:rPr lang="en-IN" dirty="0">
                <a:solidFill>
                  <a:schemeClr val="tx1"/>
                </a:solidFill>
              </a:rPr>
              <a:t>But in most of the scenarios a model that is restrained in the cloud is going to be run in an offline environment.</a:t>
            </a:r>
          </a:p>
          <a:p>
            <a:r>
              <a:rPr lang="en-IN" dirty="0">
                <a:solidFill>
                  <a:schemeClr val="tx1"/>
                </a:solidFill>
              </a:rPr>
              <a:t>For example, you might have trained an artificial intelligence model that can identify the make and model of a car and automatically charge the tall fee for that vehicle when it passes through the toll gate now since the toll gates are on highways and freeways with very little connectivity and almost with no network access you need to run this model in offline scenario.</a:t>
            </a:r>
          </a:p>
          <a:p>
            <a:r>
              <a:rPr lang="en-IN" dirty="0">
                <a:solidFill>
                  <a:schemeClr val="tx1"/>
                </a:solidFill>
              </a:rPr>
              <a:t>So edge  computing became the boundary for running these cloud trained AI models but running in an offline mode within the edge so that is how we are basically looking at the evolution of cloud and on the waves of innovation. </a:t>
            </a:r>
          </a:p>
          <a:p>
            <a:r>
              <a:rPr lang="en-IN" dirty="0">
                <a:solidFill>
                  <a:schemeClr val="tx1"/>
                </a:solidFill>
              </a:rPr>
              <a:t>So cloud are distributed or rather decentralized platform for aggregating storing and processing data with high performance computing IOT brought in all the devices to the cloud with IOT data at edge made cloud decentralized by bringing compute closer to the data source and now it is AI that is actually driving the next wave where cloud is becoming the de facto platform for training the models and edge is becoming the de facto platform for running the models so one is called the training the other one is called inferencing.</a:t>
            </a:r>
          </a:p>
        </p:txBody>
      </p:sp>
    </p:spTree>
    <p:extLst>
      <p:ext uri="{BB962C8B-B14F-4D97-AF65-F5344CB8AC3E}">
        <p14:creationId xmlns:p14="http://schemas.microsoft.com/office/powerpoint/2010/main" val="180051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Limitations of </a:t>
            </a:r>
            <a:r>
              <a:rPr lang="en-IN" dirty="0"/>
              <a:t>current </a:t>
            </a:r>
            <a:r>
              <a:rPr lang="en" dirty="0"/>
              <a:t>cloud </a:t>
            </a:r>
            <a:r>
              <a:rPr lang="en-IN" dirty="0"/>
              <a:t>system</a:t>
            </a:r>
            <a:endParaRPr dirty="0"/>
          </a:p>
        </p:txBody>
      </p:sp>
      <p:sp>
        <p:nvSpPr>
          <p:cNvPr id="130" name="Google Shape;13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solidFill>
                  <a:schemeClr val="tx1"/>
                </a:solidFill>
              </a:rPr>
              <a:t>AI use cases need real-time responses from the devices they are monitoring.</a:t>
            </a:r>
            <a:endParaRPr dirty="0">
              <a:solidFill>
                <a:schemeClr val="tx1"/>
              </a:solidFill>
            </a:endParaRPr>
          </a:p>
          <a:p>
            <a:pPr marL="285750" indent="-285750">
              <a:spcBef>
                <a:spcPts val="1200"/>
              </a:spcBef>
            </a:pPr>
            <a:r>
              <a:rPr lang="en" dirty="0">
                <a:solidFill>
                  <a:schemeClr val="tx1"/>
                </a:solidFill>
              </a:rPr>
              <a:t>Cloud-based inference cannot provide this real-time response due to inherent issues with latency.</a:t>
            </a:r>
            <a:endParaRPr dirty="0">
              <a:solidFill>
                <a:schemeClr val="tx1"/>
              </a:solidFill>
            </a:endParaRPr>
          </a:p>
          <a:p>
            <a:pPr marL="285750" indent="-285750">
              <a:spcBef>
                <a:spcPts val="1200"/>
              </a:spcBef>
            </a:pPr>
            <a:r>
              <a:rPr lang="en" dirty="0">
                <a:solidFill>
                  <a:schemeClr val="tx1"/>
                </a:solidFill>
              </a:rPr>
              <a:t>If edge devices have connectivity issues or no internet connection it can not perform well.</a:t>
            </a:r>
            <a:endParaRPr dirty="0">
              <a:solidFill>
                <a:schemeClr val="tx1"/>
              </a:solidFill>
            </a:endParaRPr>
          </a:p>
          <a:p>
            <a:pPr marL="285750" indent="-285750">
              <a:spcBef>
                <a:spcPts val="1200"/>
              </a:spcBef>
              <a:spcAft>
                <a:spcPts val="1200"/>
              </a:spcAft>
            </a:pPr>
            <a:r>
              <a:rPr lang="en" dirty="0">
                <a:solidFill>
                  <a:schemeClr val="tx1"/>
                </a:solidFill>
              </a:rPr>
              <a:t>Sufficient bandwidth required to transfer the relevant amount of data in a proper time frame can also be an issue.</a:t>
            </a:r>
            <a:endParaRP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p:nvPr/>
        </p:nvSpPr>
        <p:spPr>
          <a:xfrm>
            <a:off x="1179134" y="26562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6" name="Google Shape;136;p28"/>
          <p:cNvSpPr txBox="1">
            <a:spLocks noGrp="1"/>
          </p:cNvSpPr>
          <p:nvPr>
            <p:ph type="body" idx="4294967295"/>
          </p:nvPr>
        </p:nvSpPr>
        <p:spPr>
          <a:xfrm>
            <a:off x="1179123" y="27937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Cloud</a:t>
            </a:r>
            <a:endParaRPr>
              <a:solidFill>
                <a:schemeClr val="lt1"/>
              </a:solidFill>
            </a:endParaRPr>
          </a:p>
        </p:txBody>
      </p:sp>
      <p:grpSp>
        <p:nvGrpSpPr>
          <p:cNvPr id="137" name="Google Shape;137;p28"/>
          <p:cNvGrpSpPr/>
          <p:nvPr/>
        </p:nvGrpSpPr>
        <p:grpSpPr>
          <a:xfrm>
            <a:off x="1751020" y="2067415"/>
            <a:ext cx="198900" cy="593656"/>
            <a:chOff x="777447" y="1610215"/>
            <a:chExt cx="198900" cy="593656"/>
          </a:xfrm>
        </p:grpSpPr>
        <p:cxnSp>
          <p:nvCxnSpPr>
            <p:cNvPr id="138" name="Google Shape;138;p28"/>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9" name="Google Shape;139;p28"/>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28"/>
          <p:cNvSpPr txBox="1">
            <a:spLocks noGrp="1"/>
          </p:cNvSpPr>
          <p:nvPr>
            <p:ph type="body" idx="4294967295"/>
          </p:nvPr>
        </p:nvSpPr>
        <p:spPr>
          <a:xfrm>
            <a:off x="481150" y="837350"/>
            <a:ext cx="2784300" cy="140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171A29"/>
                </a:solidFill>
              </a:rPr>
              <a:t>Virtual machines running in a remote data center or storage that was offered in a remote data center</a:t>
            </a:r>
            <a:endParaRPr sz="1600">
              <a:solidFill>
                <a:srgbClr val="171A29"/>
              </a:solidFill>
            </a:endParaRPr>
          </a:p>
        </p:txBody>
      </p:sp>
      <p:sp>
        <p:nvSpPr>
          <p:cNvPr id="141" name="Google Shape;141;p28"/>
          <p:cNvSpPr/>
          <p:nvPr/>
        </p:nvSpPr>
        <p:spPr>
          <a:xfrm>
            <a:off x="2655254" y="26562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2" name="Google Shape;142;p28"/>
          <p:cNvSpPr txBox="1">
            <a:spLocks noGrp="1"/>
          </p:cNvSpPr>
          <p:nvPr>
            <p:ph type="body" idx="4294967295"/>
          </p:nvPr>
        </p:nvSpPr>
        <p:spPr>
          <a:xfrm>
            <a:off x="2964517" y="27937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IoT</a:t>
            </a:r>
            <a:endParaRPr>
              <a:solidFill>
                <a:schemeClr val="lt1"/>
              </a:solidFill>
            </a:endParaRPr>
          </a:p>
        </p:txBody>
      </p:sp>
      <p:grpSp>
        <p:nvGrpSpPr>
          <p:cNvPr id="143" name="Google Shape;143;p28"/>
          <p:cNvGrpSpPr/>
          <p:nvPr/>
        </p:nvGrpSpPr>
        <p:grpSpPr>
          <a:xfrm>
            <a:off x="3104482" y="3396158"/>
            <a:ext cx="198900" cy="593656"/>
            <a:chOff x="2223534" y="2938958"/>
            <a:chExt cx="198900" cy="593656"/>
          </a:xfrm>
        </p:grpSpPr>
        <p:cxnSp>
          <p:nvCxnSpPr>
            <p:cNvPr id="144" name="Google Shape;144;p2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45" name="Google Shape;145;p28"/>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8"/>
          <p:cNvSpPr txBox="1">
            <a:spLocks noGrp="1"/>
          </p:cNvSpPr>
          <p:nvPr>
            <p:ph type="body" idx="4294967295"/>
          </p:nvPr>
        </p:nvSpPr>
        <p:spPr>
          <a:xfrm>
            <a:off x="1751025" y="3986325"/>
            <a:ext cx="30621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000000"/>
                </a:solidFill>
              </a:rPr>
              <a:t>VMs getting replaced by containers and workloads are moving towards containers</a:t>
            </a:r>
            <a:endParaRPr sz="1600">
              <a:solidFill>
                <a:srgbClr val="000000"/>
              </a:solidFill>
            </a:endParaRPr>
          </a:p>
        </p:txBody>
      </p:sp>
      <p:sp>
        <p:nvSpPr>
          <p:cNvPr id="147" name="Google Shape;147;p28"/>
          <p:cNvSpPr/>
          <p:nvPr/>
        </p:nvSpPr>
        <p:spPr>
          <a:xfrm>
            <a:off x="4310173" y="26562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8" name="Google Shape;148;p28"/>
          <p:cNvSpPr txBox="1">
            <a:spLocks noGrp="1"/>
          </p:cNvSpPr>
          <p:nvPr>
            <p:ph type="body" idx="4294967295"/>
          </p:nvPr>
        </p:nvSpPr>
        <p:spPr>
          <a:xfrm>
            <a:off x="4605955" y="27937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Edge</a:t>
            </a:r>
            <a:endParaRPr>
              <a:solidFill>
                <a:schemeClr val="lt1"/>
              </a:solidFill>
            </a:endParaRPr>
          </a:p>
        </p:txBody>
      </p:sp>
      <p:grpSp>
        <p:nvGrpSpPr>
          <p:cNvPr id="149" name="Google Shape;149;p28"/>
          <p:cNvGrpSpPr/>
          <p:nvPr/>
        </p:nvGrpSpPr>
        <p:grpSpPr>
          <a:xfrm>
            <a:off x="4896932" y="2067415"/>
            <a:ext cx="198900" cy="593656"/>
            <a:chOff x="3918084" y="1610215"/>
            <a:chExt cx="198900" cy="593656"/>
          </a:xfrm>
        </p:grpSpPr>
        <p:cxnSp>
          <p:nvCxnSpPr>
            <p:cNvPr id="150" name="Google Shape;150;p28"/>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1" name="Google Shape;151;p28"/>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8"/>
          <p:cNvSpPr txBox="1">
            <a:spLocks noGrp="1"/>
          </p:cNvSpPr>
          <p:nvPr>
            <p:ph type="body" idx="4294967295"/>
          </p:nvPr>
        </p:nvSpPr>
        <p:spPr>
          <a:xfrm>
            <a:off x="3837500" y="831900"/>
            <a:ext cx="26691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171A29"/>
                </a:solidFill>
              </a:rPr>
              <a:t>Data processed locally and compute comes much closer to the devices or the sources of data</a:t>
            </a:r>
            <a:endParaRPr sz="1600">
              <a:solidFill>
                <a:srgbClr val="171A29"/>
              </a:solidFill>
            </a:endParaRPr>
          </a:p>
        </p:txBody>
      </p:sp>
      <p:sp>
        <p:nvSpPr>
          <p:cNvPr id="153" name="Google Shape;153;p28"/>
          <p:cNvSpPr/>
          <p:nvPr/>
        </p:nvSpPr>
        <p:spPr>
          <a:xfrm>
            <a:off x="5965093" y="26562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4" name="Google Shape;154;p28"/>
          <p:cNvSpPr txBox="1">
            <a:spLocks noGrp="1"/>
          </p:cNvSpPr>
          <p:nvPr>
            <p:ph type="body" idx="4294967295"/>
          </p:nvPr>
        </p:nvSpPr>
        <p:spPr>
          <a:xfrm>
            <a:off x="6254899" y="27937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Edge ML</a:t>
            </a:r>
            <a:endParaRPr>
              <a:solidFill>
                <a:schemeClr val="lt1"/>
              </a:solidFill>
            </a:endParaRPr>
          </a:p>
        </p:txBody>
      </p:sp>
      <p:grpSp>
        <p:nvGrpSpPr>
          <p:cNvPr id="155" name="Google Shape;155;p28"/>
          <p:cNvGrpSpPr/>
          <p:nvPr/>
        </p:nvGrpSpPr>
        <p:grpSpPr>
          <a:xfrm>
            <a:off x="6811270" y="3396158"/>
            <a:ext cx="198900" cy="593656"/>
            <a:chOff x="5958946" y="2938958"/>
            <a:chExt cx="198900" cy="593656"/>
          </a:xfrm>
        </p:grpSpPr>
        <p:cxnSp>
          <p:nvCxnSpPr>
            <p:cNvPr id="156" name="Google Shape;156;p28"/>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7" name="Google Shape;157;p28"/>
            <p:cNvSpPr/>
            <p:nvPr/>
          </p:nvSpPr>
          <p:spPr>
            <a:xfrm rot="10800000" flipH="1">
              <a:off x="5958946"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8"/>
          <p:cNvSpPr txBox="1">
            <a:spLocks noGrp="1"/>
          </p:cNvSpPr>
          <p:nvPr>
            <p:ph type="body" idx="4294967295"/>
          </p:nvPr>
        </p:nvSpPr>
        <p:spPr>
          <a:xfrm>
            <a:off x="5965102" y="3986325"/>
            <a:ext cx="2242800" cy="9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rgbClr val="171A29"/>
                </a:solidFill>
              </a:rPr>
              <a:t>Training the models on edge also called inferencing</a:t>
            </a:r>
            <a:endParaRPr sz="1600">
              <a:solidFill>
                <a:srgbClr val="171A29"/>
              </a:solidFill>
            </a:endParaRPr>
          </a:p>
        </p:txBody>
      </p:sp>
      <p:sp>
        <p:nvSpPr>
          <p:cNvPr id="159" name="Google Shape;159;p28"/>
          <p:cNvSpPr txBox="1">
            <a:spLocks noGrp="1"/>
          </p:cNvSpPr>
          <p:nvPr>
            <p:ph type="title" idx="4294967295"/>
          </p:nvPr>
        </p:nvSpPr>
        <p:spPr>
          <a:xfrm>
            <a:off x="311700" y="161900"/>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solidFill>
                  <a:srgbClr val="000000"/>
                </a:solidFill>
              </a:rPr>
              <a:t>Evolution of Cloud</a:t>
            </a:r>
            <a:endParaRPr sz="31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Summary of this lecture</a:t>
            </a:r>
            <a:endParaRPr dirty="0"/>
          </a:p>
        </p:txBody>
      </p:sp>
      <p:sp>
        <p:nvSpPr>
          <p:cNvPr id="130" name="Google Shape;13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buClr>
                <a:schemeClr val="dk1"/>
              </a:buClr>
            </a:pPr>
            <a:r>
              <a:rPr lang="en-IN" dirty="0">
                <a:solidFill>
                  <a:schemeClr val="tx1"/>
                </a:solidFill>
              </a:rPr>
              <a:t>Today’s cloud is highly Centralized in Client-Server Architecture</a:t>
            </a:r>
            <a:endParaRPr lang="en-US" dirty="0">
              <a:solidFill>
                <a:schemeClr val="tx1"/>
              </a:solidFill>
            </a:endParaRPr>
          </a:p>
          <a:p>
            <a:pPr>
              <a:buClr>
                <a:schemeClr val="dk1"/>
              </a:buClr>
            </a:pPr>
            <a:r>
              <a:rPr lang="en-US" dirty="0">
                <a:solidFill>
                  <a:schemeClr val="tx1"/>
                </a:solidFill>
              </a:rPr>
              <a:t>Compute is going beyond VMs</a:t>
            </a:r>
          </a:p>
          <a:p>
            <a:pPr>
              <a:buClr>
                <a:schemeClr val="dk1"/>
              </a:buClr>
            </a:pPr>
            <a:r>
              <a:rPr lang="en-US" dirty="0">
                <a:solidFill>
                  <a:schemeClr val="tx1"/>
                </a:solidFill>
              </a:rPr>
              <a:t>Storage is complemented by CDN</a:t>
            </a:r>
          </a:p>
          <a:p>
            <a:pPr>
              <a:buClr>
                <a:schemeClr val="dk1"/>
              </a:buClr>
            </a:pPr>
            <a:r>
              <a:rPr lang="en-US" dirty="0">
                <a:solidFill>
                  <a:schemeClr val="tx1"/>
                </a:solidFill>
              </a:rPr>
              <a:t>Network stack is programmable</a:t>
            </a:r>
          </a:p>
          <a:p>
            <a:pPr>
              <a:buClr>
                <a:schemeClr val="dk1"/>
              </a:buClr>
            </a:pPr>
            <a:r>
              <a:rPr lang="en-IN" dirty="0">
                <a:solidFill>
                  <a:schemeClr val="tx1"/>
                </a:solidFill>
              </a:rPr>
              <a:t>Multiple waves of innovation in Cloud</a:t>
            </a:r>
          </a:p>
          <a:p>
            <a:pPr>
              <a:buClr>
                <a:schemeClr val="dk1"/>
              </a:buClr>
            </a:pPr>
            <a:r>
              <a:rPr lang="en-IN" dirty="0">
                <a:solidFill>
                  <a:schemeClr val="tx1"/>
                </a:solidFill>
              </a:rPr>
              <a:t>Challenges for IOT-Pass</a:t>
            </a:r>
          </a:p>
          <a:p>
            <a:pPr>
              <a:buClr>
                <a:schemeClr val="dk1"/>
              </a:buClr>
            </a:pPr>
            <a:r>
              <a:rPr lang="en" dirty="0">
                <a:solidFill>
                  <a:schemeClr val="tx1"/>
                </a:solidFill>
              </a:rPr>
              <a:t>Evolution of Cloud </a:t>
            </a:r>
            <a:r>
              <a:rPr lang="en-IN" dirty="0">
                <a:solidFill>
                  <a:schemeClr val="tx1"/>
                </a:solidFill>
              </a:rPr>
              <a:t>towards </a:t>
            </a:r>
            <a:r>
              <a:rPr lang="en-IN">
                <a:solidFill>
                  <a:schemeClr val="tx1"/>
                </a:solidFill>
              </a:rPr>
              <a:t>Edge Computing</a:t>
            </a:r>
            <a:endParaRPr lang="en-US" dirty="0">
              <a:solidFill>
                <a:schemeClr val="tx1"/>
              </a:solidFill>
            </a:endParaRPr>
          </a:p>
          <a:p>
            <a:pPr>
              <a:buClr>
                <a:schemeClr val="dk1"/>
              </a:buClr>
            </a:pPr>
            <a:endParaRPr lang="en-US" dirty="0">
              <a:solidFill>
                <a:schemeClr val="tx1"/>
              </a:solidFill>
            </a:endParaRPr>
          </a:p>
        </p:txBody>
      </p:sp>
    </p:spTree>
    <p:extLst>
      <p:ext uri="{BB962C8B-B14F-4D97-AF65-F5344CB8AC3E}">
        <p14:creationId xmlns:p14="http://schemas.microsoft.com/office/powerpoint/2010/main" val="375898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0"/>
          <p:cNvPicPr preferRelativeResize="0"/>
          <p:nvPr/>
        </p:nvPicPr>
        <p:blipFill>
          <a:blip r:embed="rId3">
            <a:alphaModFix/>
          </a:blip>
          <a:stretch>
            <a:fillRect/>
          </a:stretch>
        </p:blipFill>
        <p:spPr>
          <a:xfrm>
            <a:off x="1792175" y="933450"/>
            <a:ext cx="5829300" cy="32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686A-F592-42B4-B4D8-57CBC980EDC6}"/>
              </a:ext>
            </a:extLst>
          </p:cNvPr>
          <p:cNvSpPr>
            <a:spLocks noGrp="1"/>
          </p:cNvSpPr>
          <p:nvPr>
            <p:ph type="title"/>
          </p:nvPr>
        </p:nvSpPr>
        <p:spPr>
          <a:xfrm>
            <a:off x="357096" y="523088"/>
            <a:ext cx="8520600" cy="841800"/>
          </a:xfrm>
        </p:spPr>
        <p:txBody>
          <a:bodyPr>
            <a:normAutofit/>
          </a:bodyPr>
          <a:lstStyle/>
          <a:p>
            <a:r>
              <a:rPr lang="en-IN" sz="2000" dirty="0"/>
              <a:t>On completion of this Lecture you will get to know about the following:</a:t>
            </a:r>
          </a:p>
        </p:txBody>
      </p:sp>
      <p:sp>
        <p:nvSpPr>
          <p:cNvPr id="3" name="Google Shape;123;p26">
            <a:extLst>
              <a:ext uri="{FF2B5EF4-FFF2-40B4-BE49-F238E27FC236}">
                <a16:creationId xmlns:a16="http://schemas.microsoft.com/office/drawing/2014/main" id="{B38BC232-F1B3-43B6-9936-99B8F80163EF}"/>
              </a:ext>
            </a:extLst>
          </p:cNvPr>
          <p:cNvSpPr txBox="1">
            <a:spLocks/>
          </p:cNvSpPr>
          <p:nvPr/>
        </p:nvSpPr>
        <p:spPr>
          <a:xfrm>
            <a:off x="311700" y="1364888"/>
            <a:ext cx="8520600" cy="2174385"/>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buClr>
                <a:schemeClr val="dk1"/>
              </a:buClr>
              <a:buSzPts val="1800"/>
              <a:buFont typeface="Arial"/>
              <a:buChar char="●"/>
            </a:pPr>
            <a:r>
              <a:rPr lang="en-US" sz="1800" dirty="0">
                <a:solidFill>
                  <a:schemeClr val="dk1"/>
                </a:solidFill>
              </a:rPr>
              <a:t>Understanding of today’s cloud scenario</a:t>
            </a:r>
          </a:p>
          <a:p>
            <a:pPr marL="457200" indent="-342900">
              <a:buClr>
                <a:schemeClr val="dk1"/>
              </a:buClr>
              <a:buSzPts val="1800"/>
              <a:buFont typeface="Arial"/>
              <a:buChar char="●"/>
            </a:pPr>
            <a:endParaRPr lang="en-US" sz="1800" dirty="0">
              <a:solidFill>
                <a:schemeClr val="dk1"/>
              </a:solidFill>
            </a:endParaRPr>
          </a:p>
          <a:p>
            <a:pPr marL="457200" indent="-342900">
              <a:buClr>
                <a:schemeClr val="dk1"/>
              </a:buClr>
              <a:buSzPts val="1800"/>
              <a:buFont typeface="Arial"/>
              <a:buChar char="●"/>
            </a:pPr>
            <a:r>
              <a:rPr lang="en-US" sz="1800" dirty="0">
                <a:solidFill>
                  <a:schemeClr val="dk1"/>
                </a:solidFill>
              </a:rPr>
              <a:t>Different objectives of cloud</a:t>
            </a:r>
          </a:p>
          <a:p>
            <a:pPr marL="457200" indent="-342900">
              <a:buClr>
                <a:schemeClr val="dk1"/>
              </a:buClr>
              <a:buSzPts val="1800"/>
              <a:buFont typeface="Arial"/>
              <a:buChar char="●"/>
            </a:pPr>
            <a:endParaRPr lang="en-US" sz="1800" dirty="0">
              <a:solidFill>
                <a:schemeClr val="dk1"/>
              </a:solidFill>
            </a:endParaRPr>
          </a:p>
          <a:p>
            <a:pPr marL="457200" indent="-342900">
              <a:buClr>
                <a:schemeClr val="dk1"/>
              </a:buClr>
              <a:buSzPts val="1800"/>
              <a:buFont typeface="Arial"/>
              <a:buChar char="●"/>
            </a:pPr>
            <a:r>
              <a:rPr lang="en-US" sz="1800" dirty="0">
                <a:solidFill>
                  <a:schemeClr val="dk1"/>
                </a:solidFill>
              </a:rPr>
              <a:t>Current limitations of traditional cloud</a:t>
            </a:r>
          </a:p>
          <a:p>
            <a:pPr marL="457200" indent="-342900">
              <a:buClr>
                <a:schemeClr val="dk1"/>
              </a:buClr>
              <a:buSzPts val="1800"/>
              <a:buFont typeface="Arial"/>
              <a:buChar char="●"/>
            </a:pPr>
            <a:endParaRPr lang="en-US" sz="1800" dirty="0">
              <a:solidFill>
                <a:schemeClr val="dk1"/>
              </a:solidFill>
            </a:endParaRPr>
          </a:p>
          <a:p>
            <a:pPr marL="457200" indent="-342900">
              <a:buClr>
                <a:schemeClr val="dk1"/>
              </a:buClr>
              <a:buSzPts val="1800"/>
              <a:buFont typeface="Arial"/>
              <a:buChar char="●"/>
            </a:pPr>
            <a:r>
              <a:rPr lang="en-US" sz="1800" dirty="0">
                <a:solidFill>
                  <a:schemeClr val="dk1"/>
                </a:solidFill>
              </a:rPr>
              <a:t>Why there is a need of Edge Computing?</a:t>
            </a:r>
          </a:p>
        </p:txBody>
      </p:sp>
    </p:spTree>
    <p:extLst>
      <p:ext uri="{BB962C8B-B14F-4D97-AF65-F5344CB8AC3E}">
        <p14:creationId xmlns:p14="http://schemas.microsoft.com/office/powerpoint/2010/main" val="8738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Highly centralised set of resources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Compute is going beyond VMs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Storage is complemented by CDN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Network stack is programmable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Web and Software-as-a-Service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Infrastructure-as-a-Service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High-Availability cloud</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124" name="Google Shape;12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Current State of </a:t>
            </a:r>
            <a:r>
              <a:rPr lang="en-IN" dirty="0"/>
              <a:t>Today’s </a:t>
            </a:r>
            <a:r>
              <a:rPr lang="en" dirty="0"/>
              <a:t>Cloud</a:t>
            </a:r>
            <a:endParaRPr dirty="0"/>
          </a:p>
        </p:txBody>
      </p:sp>
      <p:pic>
        <p:nvPicPr>
          <p:cNvPr id="1028" name="Picture 4" descr="What Is a Data Center? - Cisco">
            <a:extLst>
              <a:ext uri="{FF2B5EF4-FFF2-40B4-BE49-F238E27FC236}">
                <a16:creationId xmlns:a16="http://schemas.microsoft.com/office/drawing/2014/main" id="{B20D6296-430E-41A2-AF9E-A112FBC29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739" y="973288"/>
            <a:ext cx="4174179" cy="3494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183-6F25-4E49-87BA-F88CD401F43F}"/>
              </a:ext>
            </a:extLst>
          </p:cNvPr>
          <p:cNvSpPr>
            <a:spLocks noGrp="1"/>
          </p:cNvSpPr>
          <p:nvPr>
            <p:ph type="title"/>
          </p:nvPr>
        </p:nvSpPr>
        <p:spPr/>
        <p:txBody>
          <a:bodyPr>
            <a:normAutofit fontScale="90000"/>
          </a:bodyPr>
          <a:lstStyle/>
          <a:p>
            <a:r>
              <a:rPr lang="en" dirty="0"/>
              <a:t>Current State of </a:t>
            </a:r>
            <a:r>
              <a:rPr lang="en-IN" dirty="0"/>
              <a:t>Today’s </a:t>
            </a:r>
            <a:r>
              <a:rPr lang="en" dirty="0"/>
              <a:t>Cloud: </a:t>
            </a:r>
            <a:r>
              <a:rPr lang="en-IN" dirty="0"/>
              <a:t>Highly Centralized in Client-Server Architecture</a:t>
            </a:r>
          </a:p>
        </p:txBody>
      </p:sp>
      <p:sp>
        <p:nvSpPr>
          <p:cNvPr id="3" name="Text Placeholder 2">
            <a:extLst>
              <a:ext uri="{FF2B5EF4-FFF2-40B4-BE49-F238E27FC236}">
                <a16:creationId xmlns:a16="http://schemas.microsoft.com/office/drawing/2014/main" id="{88831FB7-D3FD-4E64-A1F1-1612D4FA1DAB}"/>
              </a:ext>
            </a:extLst>
          </p:cNvPr>
          <p:cNvSpPr>
            <a:spLocks noGrp="1"/>
          </p:cNvSpPr>
          <p:nvPr>
            <p:ph type="body" idx="1"/>
          </p:nvPr>
        </p:nvSpPr>
        <p:spPr>
          <a:xfrm>
            <a:off x="311700" y="1342417"/>
            <a:ext cx="5382223" cy="3748392"/>
          </a:xfrm>
        </p:spPr>
        <p:txBody>
          <a:bodyPr>
            <a:normAutofit/>
          </a:bodyPr>
          <a:lstStyle/>
          <a:p>
            <a:r>
              <a:rPr lang="en-IN" dirty="0">
                <a:solidFill>
                  <a:schemeClr val="tx1"/>
                </a:solidFill>
              </a:rPr>
              <a:t>Cloud computing started as all about virtual machines that were running in a remote data </a:t>
            </a:r>
            <a:r>
              <a:rPr lang="en-IN" dirty="0" err="1">
                <a:solidFill>
                  <a:schemeClr val="tx1"/>
                </a:solidFill>
              </a:rPr>
              <a:t>center</a:t>
            </a:r>
            <a:r>
              <a:rPr lang="en-IN" dirty="0">
                <a:solidFill>
                  <a:schemeClr val="tx1"/>
                </a:solidFill>
              </a:rPr>
              <a:t> (or storage).</a:t>
            </a:r>
          </a:p>
          <a:p>
            <a:r>
              <a:rPr lang="en-IN" dirty="0">
                <a:solidFill>
                  <a:schemeClr val="tx1"/>
                </a:solidFill>
              </a:rPr>
              <a:t>Highly centralized architecture closely resembles 90s client-server computing.</a:t>
            </a:r>
          </a:p>
          <a:p>
            <a:r>
              <a:rPr lang="en-IN" dirty="0">
                <a:solidFill>
                  <a:schemeClr val="tx1"/>
                </a:solidFill>
              </a:rPr>
              <a:t>For example cloud (the remote data </a:t>
            </a:r>
            <a:r>
              <a:rPr lang="en-IN" dirty="0" err="1">
                <a:solidFill>
                  <a:schemeClr val="tx1"/>
                </a:solidFill>
              </a:rPr>
              <a:t>center</a:t>
            </a:r>
            <a:r>
              <a:rPr lang="en-IN" dirty="0">
                <a:solidFill>
                  <a:schemeClr val="tx1"/>
                </a:solidFill>
              </a:rPr>
              <a:t> or the remote infrastructure) exposed by Amazon, Microsoft, Google, IBM and others is the server and the machine from which you are connecting to it and consuming the cloud resources is the client.</a:t>
            </a:r>
          </a:p>
        </p:txBody>
      </p:sp>
      <p:pic>
        <p:nvPicPr>
          <p:cNvPr id="2052" name="Picture 4" descr="Architecture of proposed Client-Server Cloud network with limited number of client systems  ">
            <a:extLst>
              <a:ext uri="{FF2B5EF4-FFF2-40B4-BE49-F238E27FC236}">
                <a16:creationId xmlns:a16="http://schemas.microsoft.com/office/drawing/2014/main" id="{A1438238-6AC1-40A8-9B6E-D4BF39980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280" y="1342417"/>
            <a:ext cx="3605719" cy="289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8B9E-84D4-493B-9DB9-183923D82CEC}"/>
              </a:ext>
            </a:extLst>
          </p:cNvPr>
          <p:cNvSpPr>
            <a:spLocks noGrp="1"/>
          </p:cNvSpPr>
          <p:nvPr>
            <p:ph type="title"/>
          </p:nvPr>
        </p:nvSpPr>
        <p:spPr>
          <a:xfrm>
            <a:off x="311700" y="445025"/>
            <a:ext cx="8520600" cy="871452"/>
          </a:xfrm>
        </p:spPr>
        <p:txBody>
          <a:bodyPr>
            <a:normAutofit fontScale="90000"/>
          </a:bodyPr>
          <a:lstStyle/>
          <a:p>
            <a:r>
              <a:rPr lang="en" dirty="0"/>
              <a:t>Current State of </a:t>
            </a:r>
            <a:r>
              <a:rPr lang="en-IN" dirty="0"/>
              <a:t>Today’s </a:t>
            </a:r>
            <a:r>
              <a:rPr lang="en" dirty="0"/>
              <a:t>Cloud: </a:t>
            </a:r>
            <a:r>
              <a:rPr lang="en-US" dirty="0"/>
              <a:t>Compute is going beyond VMs</a:t>
            </a:r>
            <a:br>
              <a:rPr lang="en-US" dirty="0"/>
            </a:br>
            <a:endParaRPr lang="en-IN" dirty="0"/>
          </a:p>
        </p:txBody>
      </p:sp>
      <p:sp>
        <p:nvSpPr>
          <p:cNvPr id="3" name="Text Placeholder 2">
            <a:extLst>
              <a:ext uri="{FF2B5EF4-FFF2-40B4-BE49-F238E27FC236}">
                <a16:creationId xmlns:a16="http://schemas.microsoft.com/office/drawing/2014/main" id="{45BB970A-5018-4914-833E-2DE27F8FC6E1}"/>
              </a:ext>
            </a:extLst>
          </p:cNvPr>
          <p:cNvSpPr>
            <a:spLocks noGrp="1"/>
          </p:cNvSpPr>
          <p:nvPr>
            <p:ph type="body" idx="1"/>
          </p:nvPr>
        </p:nvSpPr>
        <p:spPr>
          <a:xfrm>
            <a:off x="311700" y="1230296"/>
            <a:ext cx="5531381" cy="3913204"/>
          </a:xfrm>
        </p:spPr>
        <p:txBody>
          <a:bodyPr>
            <a:normAutofit lnSpcReduction="10000"/>
          </a:bodyPr>
          <a:lstStyle/>
          <a:p>
            <a:r>
              <a:rPr lang="en-IN" dirty="0">
                <a:solidFill>
                  <a:schemeClr val="tx1"/>
                </a:solidFill>
              </a:rPr>
              <a:t>Although cloud resembles the 90s client-server computing but at the same time compute has gone beyond VMs the first generation of cloud was all about VM virtual machines.</a:t>
            </a:r>
          </a:p>
          <a:p>
            <a:r>
              <a:rPr lang="en-IN" dirty="0">
                <a:solidFill>
                  <a:schemeClr val="tx1"/>
                </a:solidFill>
              </a:rPr>
              <a:t>Where you could programmatically launch a VM and you could SSH into it and take control of  the Virtual Machine and install the software.</a:t>
            </a:r>
          </a:p>
          <a:p>
            <a:r>
              <a:rPr lang="en-IN" dirty="0">
                <a:solidFill>
                  <a:schemeClr val="tx1"/>
                </a:solidFill>
              </a:rPr>
              <a:t>But there is a dramatic shift in the compute where VMs are slowly getting replaced by containers.</a:t>
            </a:r>
          </a:p>
          <a:p>
            <a:r>
              <a:rPr lang="en-IN" dirty="0">
                <a:solidFill>
                  <a:schemeClr val="tx1"/>
                </a:solidFill>
              </a:rPr>
              <a:t>More and more workloads are moving towards containers.</a:t>
            </a:r>
          </a:p>
        </p:txBody>
      </p:sp>
      <p:pic>
        <p:nvPicPr>
          <p:cNvPr id="3074" name="Picture 2" descr="https://audviklabs.com/wp-content/uploads/2022/03/Virtualization.jpg">
            <a:extLst>
              <a:ext uri="{FF2B5EF4-FFF2-40B4-BE49-F238E27FC236}">
                <a16:creationId xmlns:a16="http://schemas.microsoft.com/office/drawing/2014/main" id="{F88B0642-FE35-4C09-B79D-E09DA55DD7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17" t="7564" r="7589" b="7203"/>
          <a:stretch/>
        </p:blipFill>
        <p:spPr bwMode="auto">
          <a:xfrm>
            <a:off x="5726349" y="1614791"/>
            <a:ext cx="3417650" cy="267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9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F3B5-10A4-4AFD-B940-3C8BC730C1A1}"/>
              </a:ext>
            </a:extLst>
          </p:cNvPr>
          <p:cNvSpPr>
            <a:spLocks noGrp="1"/>
          </p:cNvSpPr>
          <p:nvPr>
            <p:ph type="title"/>
          </p:nvPr>
        </p:nvSpPr>
        <p:spPr>
          <a:xfrm>
            <a:off x="311700" y="445025"/>
            <a:ext cx="8520600" cy="864966"/>
          </a:xfrm>
        </p:spPr>
        <p:txBody>
          <a:bodyPr>
            <a:normAutofit fontScale="90000"/>
          </a:bodyPr>
          <a:lstStyle/>
          <a:p>
            <a:r>
              <a:rPr lang="en" dirty="0"/>
              <a:t>Current State of </a:t>
            </a:r>
            <a:r>
              <a:rPr lang="en-IN" dirty="0"/>
              <a:t>Today’s </a:t>
            </a:r>
            <a:r>
              <a:rPr lang="en" dirty="0"/>
              <a:t>Cloud: </a:t>
            </a:r>
            <a:r>
              <a:rPr lang="en-US" dirty="0"/>
              <a:t>Storage is complemented by CDN</a:t>
            </a:r>
            <a:br>
              <a:rPr lang="en-US" dirty="0"/>
            </a:br>
            <a:endParaRPr lang="en-IN" dirty="0"/>
          </a:p>
        </p:txBody>
      </p:sp>
      <p:sp>
        <p:nvSpPr>
          <p:cNvPr id="3" name="Text Placeholder 2">
            <a:extLst>
              <a:ext uri="{FF2B5EF4-FFF2-40B4-BE49-F238E27FC236}">
                <a16:creationId xmlns:a16="http://schemas.microsoft.com/office/drawing/2014/main" id="{4A288C88-214A-4BEC-AAD8-FBBF2D4428E8}"/>
              </a:ext>
            </a:extLst>
          </p:cNvPr>
          <p:cNvSpPr>
            <a:spLocks noGrp="1"/>
          </p:cNvSpPr>
          <p:nvPr>
            <p:ph type="body" idx="1"/>
          </p:nvPr>
        </p:nvSpPr>
        <p:spPr>
          <a:xfrm>
            <a:off x="311700" y="1424849"/>
            <a:ext cx="5687023" cy="3828088"/>
          </a:xfrm>
        </p:spPr>
        <p:txBody>
          <a:bodyPr>
            <a:normAutofit lnSpcReduction="10000"/>
          </a:bodyPr>
          <a:lstStyle/>
          <a:p>
            <a:r>
              <a:rPr lang="en-IN" dirty="0">
                <a:solidFill>
                  <a:schemeClr val="tx1"/>
                </a:solidFill>
              </a:rPr>
              <a:t>Another important trend almost all the public cloud are in storage offerings.</a:t>
            </a:r>
          </a:p>
          <a:p>
            <a:r>
              <a:rPr lang="en-IN" dirty="0">
                <a:solidFill>
                  <a:schemeClr val="tx1"/>
                </a:solidFill>
              </a:rPr>
              <a:t>Object storage is complemented by a content delivery network today.</a:t>
            </a:r>
          </a:p>
          <a:p>
            <a:r>
              <a:rPr lang="en-IN" dirty="0">
                <a:solidFill>
                  <a:schemeClr val="tx1"/>
                </a:solidFill>
              </a:rPr>
              <a:t>Whenever you put an object in a bucket or a container of the public cloud storage you can click a check box to basically replicate and cache the data across multiple edge locations but this edge is not the edge that we are talking about this is the content delivery network where it caches the frequently accessed content in a set of pop or edge locations. </a:t>
            </a:r>
          </a:p>
        </p:txBody>
      </p:sp>
      <p:pic>
        <p:nvPicPr>
          <p:cNvPr id="4098" name="Picture 2" descr="Advantages of Cloud Storage">
            <a:extLst>
              <a:ext uri="{FF2B5EF4-FFF2-40B4-BE49-F238E27FC236}">
                <a16:creationId xmlns:a16="http://schemas.microsoft.com/office/drawing/2014/main" id="{B91EBEC3-C7B2-430E-B5A3-86D675C732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74" t="16517" r="16430" b="26493"/>
          <a:stretch/>
        </p:blipFill>
        <p:spPr bwMode="auto">
          <a:xfrm>
            <a:off x="5899434" y="1361873"/>
            <a:ext cx="3167952" cy="203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5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57A-82EA-4CA5-882C-896075C34BA0}"/>
              </a:ext>
            </a:extLst>
          </p:cNvPr>
          <p:cNvSpPr>
            <a:spLocks noGrp="1"/>
          </p:cNvSpPr>
          <p:nvPr>
            <p:ph type="title"/>
          </p:nvPr>
        </p:nvSpPr>
        <p:spPr>
          <a:xfrm>
            <a:off x="311700" y="445025"/>
            <a:ext cx="8520600" cy="707450"/>
          </a:xfrm>
        </p:spPr>
        <p:txBody>
          <a:bodyPr>
            <a:normAutofit fontScale="90000"/>
          </a:bodyPr>
          <a:lstStyle/>
          <a:p>
            <a:r>
              <a:rPr lang="en" dirty="0"/>
              <a:t>Current State of </a:t>
            </a:r>
            <a:r>
              <a:rPr lang="en-IN" dirty="0"/>
              <a:t>Today’s </a:t>
            </a:r>
            <a:r>
              <a:rPr lang="en" dirty="0"/>
              <a:t>Cloud: </a:t>
            </a:r>
            <a:r>
              <a:rPr lang="en-US" dirty="0"/>
              <a:t>Network stack is programmable</a:t>
            </a:r>
            <a:br>
              <a:rPr lang="en-US" dirty="0"/>
            </a:br>
            <a:endParaRPr lang="en-IN" dirty="0"/>
          </a:p>
        </p:txBody>
      </p:sp>
      <p:sp>
        <p:nvSpPr>
          <p:cNvPr id="3" name="Text Placeholder 2">
            <a:extLst>
              <a:ext uri="{FF2B5EF4-FFF2-40B4-BE49-F238E27FC236}">
                <a16:creationId xmlns:a16="http://schemas.microsoft.com/office/drawing/2014/main" id="{16879444-51FE-4EE8-AE0E-0C629F4E5E2B}"/>
              </a:ext>
            </a:extLst>
          </p:cNvPr>
          <p:cNvSpPr>
            <a:spLocks noGrp="1"/>
          </p:cNvSpPr>
          <p:nvPr>
            <p:ph type="body" idx="1"/>
          </p:nvPr>
        </p:nvSpPr>
        <p:spPr>
          <a:xfrm>
            <a:off x="311700" y="1282074"/>
            <a:ext cx="6205832" cy="3861425"/>
          </a:xfrm>
        </p:spPr>
        <p:txBody>
          <a:bodyPr>
            <a:normAutofit fontScale="85000" lnSpcReduction="20000"/>
          </a:bodyPr>
          <a:lstStyle/>
          <a:p>
            <a:r>
              <a:rPr lang="en-IN" dirty="0">
                <a:solidFill>
                  <a:schemeClr val="tx1"/>
                </a:solidFill>
              </a:rPr>
              <a:t>Finally network has become extremely programmable today.</a:t>
            </a:r>
          </a:p>
          <a:p>
            <a:r>
              <a:rPr lang="en-IN" dirty="0">
                <a:solidFill>
                  <a:schemeClr val="tx1"/>
                </a:solidFill>
              </a:rPr>
              <a:t>If you look at the hybrid cloud, multi-cloud scenarios and how network traffic is getting routed and how load balancers firewalls and a variety of network components are configured it is through </a:t>
            </a:r>
            <a:r>
              <a:rPr lang="en-IN" dirty="0" err="1">
                <a:solidFill>
                  <a:schemeClr val="tx1"/>
                </a:solidFill>
              </a:rPr>
              <a:t>api's</a:t>
            </a:r>
            <a:r>
              <a:rPr lang="en-IN" dirty="0">
                <a:solidFill>
                  <a:schemeClr val="tx1"/>
                </a:solidFill>
              </a:rPr>
              <a:t> and  programmability. </a:t>
            </a:r>
          </a:p>
          <a:p>
            <a:r>
              <a:rPr lang="en-IN" dirty="0">
                <a:solidFill>
                  <a:schemeClr val="tx1"/>
                </a:solidFill>
              </a:rPr>
              <a:t>The same capability of SDN is enabling hybrid scenarios particularly when we look at the combination of software-defined network with some of the emerging networking technologies.</a:t>
            </a:r>
          </a:p>
          <a:p>
            <a:r>
              <a:rPr lang="en-IN" dirty="0">
                <a:solidFill>
                  <a:schemeClr val="tx1"/>
                </a:solidFill>
              </a:rPr>
              <a:t>These mesh they are opening up additional avenues some of the very recent trends like Google’s Anthos, IBM cloud private and some of the other container based hybrid cloud platforms are heavily relying on the programmable Network stack and also a combination of SDN with service mesh.</a:t>
            </a:r>
          </a:p>
          <a:p>
            <a:r>
              <a:rPr lang="en-IN" dirty="0">
                <a:solidFill>
                  <a:schemeClr val="tx1"/>
                </a:solidFill>
              </a:rPr>
              <a:t>This is the current state of the cloud and these trends represent how the cloud is currently being consumed or how it is delivered to customers but cloud is going through a huge transformation. </a:t>
            </a:r>
          </a:p>
        </p:txBody>
      </p:sp>
      <p:pic>
        <p:nvPicPr>
          <p:cNvPr id="5122" name="Picture 2" descr="What is software-defined networking (SDN)? - YouTube">
            <a:extLst>
              <a:ext uri="{FF2B5EF4-FFF2-40B4-BE49-F238E27FC236}">
                <a16:creationId xmlns:a16="http://schemas.microsoft.com/office/drawing/2014/main" id="{E5BE277B-BEDA-4A8F-BD61-5F1DFE86E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754" t="26352" r="36451" b="15902"/>
          <a:stretch/>
        </p:blipFill>
        <p:spPr bwMode="auto">
          <a:xfrm>
            <a:off x="6517532" y="3141581"/>
            <a:ext cx="2509737" cy="1835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Center Solutions | Data Center Networking | Solutions | Broadcom">
            <a:extLst>
              <a:ext uri="{FF2B5EF4-FFF2-40B4-BE49-F238E27FC236}">
                <a16:creationId xmlns:a16="http://schemas.microsoft.com/office/drawing/2014/main" id="{E04E9074-C58E-40B9-A782-A1325AB85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661" y="1176698"/>
            <a:ext cx="2809480" cy="183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39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D83A-6679-4481-BEE4-A8F8F371DE77}"/>
              </a:ext>
            </a:extLst>
          </p:cNvPr>
          <p:cNvSpPr>
            <a:spLocks noGrp="1"/>
          </p:cNvSpPr>
          <p:nvPr>
            <p:ph type="title"/>
          </p:nvPr>
        </p:nvSpPr>
        <p:spPr/>
        <p:txBody>
          <a:bodyPr>
            <a:normAutofit fontScale="90000"/>
          </a:bodyPr>
          <a:lstStyle/>
          <a:p>
            <a:r>
              <a:rPr lang="en-IN" dirty="0"/>
              <a:t>Multiple waves of innovation in Cloud: Pass to IOT</a:t>
            </a:r>
          </a:p>
        </p:txBody>
      </p:sp>
      <p:sp>
        <p:nvSpPr>
          <p:cNvPr id="3" name="Text Placeholder 2">
            <a:extLst>
              <a:ext uri="{FF2B5EF4-FFF2-40B4-BE49-F238E27FC236}">
                <a16:creationId xmlns:a16="http://schemas.microsoft.com/office/drawing/2014/main" id="{6D385A3C-AC4B-469B-86F8-46980559AEA5}"/>
              </a:ext>
            </a:extLst>
          </p:cNvPr>
          <p:cNvSpPr>
            <a:spLocks noGrp="1"/>
          </p:cNvSpPr>
          <p:nvPr>
            <p:ph type="body" idx="1"/>
          </p:nvPr>
        </p:nvSpPr>
        <p:spPr>
          <a:xfrm>
            <a:off x="311700" y="1171929"/>
            <a:ext cx="8520600" cy="3665959"/>
          </a:xfrm>
        </p:spPr>
        <p:txBody>
          <a:bodyPr>
            <a:normAutofit lnSpcReduction="10000"/>
          </a:bodyPr>
          <a:lstStyle/>
          <a:p>
            <a:r>
              <a:rPr lang="en-IN" dirty="0">
                <a:solidFill>
                  <a:schemeClr val="tx1"/>
                </a:solidFill>
              </a:rPr>
              <a:t>Initially cloud was all about compute storage and network resources globally available highly centralized set of resources because cloud made compute and storage extremely cheap and affordable lot of industrial customers and enterprises started connecting devices to the cloud.</a:t>
            </a:r>
          </a:p>
          <a:p>
            <a:r>
              <a:rPr lang="en-IN" dirty="0">
                <a:solidFill>
                  <a:schemeClr val="tx1"/>
                </a:solidFill>
              </a:rPr>
              <a:t>The data that was not persisted or aggregated or acquired is now streamed to the cloud because it is extremely cheap to store data in the cloud.</a:t>
            </a:r>
          </a:p>
          <a:p>
            <a:r>
              <a:rPr lang="en-IN" dirty="0">
                <a:solidFill>
                  <a:schemeClr val="tx1"/>
                </a:solidFill>
              </a:rPr>
              <a:t>So a lot of companies and lot of industrial environments started to take advantage of the cloud by streaming the data coming from a variety of sensors and devices.</a:t>
            </a:r>
          </a:p>
          <a:p>
            <a:r>
              <a:rPr lang="en-IN" dirty="0">
                <a:solidFill>
                  <a:schemeClr val="tx1"/>
                </a:solidFill>
              </a:rPr>
              <a:t>Also use the cheaper compute power to process those data streams and make sense out of the raw data generated these sensors and devices and that was the next big shift in the cloud this was IOT pass.</a:t>
            </a:r>
          </a:p>
        </p:txBody>
      </p:sp>
    </p:spTree>
    <p:extLst>
      <p:ext uri="{BB962C8B-B14F-4D97-AF65-F5344CB8AC3E}">
        <p14:creationId xmlns:p14="http://schemas.microsoft.com/office/powerpoint/2010/main" val="114230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5893-1CAA-4FB8-94ED-BFB6E9F6DEF5}"/>
              </a:ext>
            </a:extLst>
          </p:cNvPr>
          <p:cNvSpPr>
            <a:spLocks noGrp="1"/>
          </p:cNvSpPr>
          <p:nvPr>
            <p:ph type="title"/>
          </p:nvPr>
        </p:nvSpPr>
        <p:spPr/>
        <p:txBody>
          <a:bodyPr>
            <a:normAutofit fontScale="90000"/>
          </a:bodyPr>
          <a:lstStyle/>
          <a:p>
            <a:r>
              <a:rPr lang="en-IN" dirty="0"/>
              <a:t>Challenges for IOT-Pass</a:t>
            </a:r>
          </a:p>
        </p:txBody>
      </p:sp>
      <p:sp>
        <p:nvSpPr>
          <p:cNvPr id="3" name="Text Placeholder 2">
            <a:extLst>
              <a:ext uri="{FF2B5EF4-FFF2-40B4-BE49-F238E27FC236}">
                <a16:creationId xmlns:a16="http://schemas.microsoft.com/office/drawing/2014/main" id="{82C0430E-16F5-4212-8704-85A6EBA66C9C}"/>
              </a:ext>
            </a:extLst>
          </p:cNvPr>
          <p:cNvSpPr>
            <a:spLocks noGrp="1"/>
          </p:cNvSpPr>
          <p:nvPr>
            <p:ph type="body" idx="1"/>
          </p:nvPr>
        </p:nvSpPr>
        <p:spPr/>
        <p:txBody>
          <a:bodyPr>
            <a:normAutofit fontScale="85000" lnSpcReduction="10000"/>
          </a:bodyPr>
          <a:lstStyle/>
          <a:p>
            <a:r>
              <a:rPr lang="en-IN" dirty="0">
                <a:solidFill>
                  <a:schemeClr val="tx1"/>
                </a:solidFill>
              </a:rPr>
              <a:t>If you look at azure IOT, Google Cloud IOT, AWS IOT core all of  them essentially give you a mechanism a platform to connect devices and store data and process it in the cloud but it was not sufficient or it was not enough to address a lot of scenarios while cloud enabled capabilities like Big Data and IOT.</a:t>
            </a:r>
          </a:p>
          <a:p>
            <a:r>
              <a:rPr lang="en-IN" dirty="0">
                <a:solidFill>
                  <a:schemeClr val="tx1"/>
                </a:solidFill>
              </a:rPr>
              <a:t>Lot of customers were not ready to move the data to the cloud  that is one challenge. </a:t>
            </a:r>
          </a:p>
          <a:p>
            <a:r>
              <a:rPr lang="en-IN" dirty="0">
                <a:solidFill>
                  <a:schemeClr val="tx1"/>
                </a:solidFill>
              </a:rPr>
              <a:t>The second one is the round trip from the devices to the cloud and back to the devices was too long and it was increasing the latency in a lot of mission-critical industrial IOT scenarios. </a:t>
            </a:r>
          </a:p>
          <a:p>
            <a:r>
              <a:rPr lang="en-IN" dirty="0">
                <a:solidFill>
                  <a:schemeClr val="tx1"/>
                </a:solidFill>
              </a:rPr>
              <a:t>Sending the data to the cloud and waiting for the cloud to process it and send the results back was just not feasible so there had to be a mechanism where data could be processed locally and compute comes much closer to the devices or the sources of data so that's how IOT led to edge computing and today almost every mainstream enterprise IOT platform has a complimentary edge offering and associated edge offering and more recently there has been a lot of focus on artificial intelligence.</a:t>
            </a:r>
          </a:p>
        </p:txBody>
      </p:sp>
    </p:spTree>
    <p:extLst>
      <p:ext uri="{BB962C8B-B14F-4D97-AF65-F5344CB8AC3E}">
        <p14:creationId xmlns:p14="http://schemas.microsoft.com/office/powerpoint/2010/main" val="1175289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1346</Words>
  <Application>Microsoft Office PowerPoint</Application>
  <PresentationFormat>On-screen Show (16:9)</PresentationFormat>
  <Paragraphs>77</Paragraphs>
  <Slides>14</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Calibri</vt:lpstr>
      <vt:lpstr>Roboto</vt:lpstr>
      <vt:lpstr>Simple Light</vt:lpstr>
      <vt:lpstr>Material</vt:lpstr>
      <vt:lpstr>PowerPoint Presentation</vt:lpstr>
      <vt:lpstr>On completion of this Lecture you will get to know about the following:</vt:lpstr>
      <vt:lpstr>Current State of Today’s Cloud</vt:lpstr>
      <vt:lpstr>Current State of Today’s Cloud: Highly Centralized in Client-Server Architecture</vt:lpstr>
      <vt:lpstr>Current State of Today’s Cloud: Compute is going beyond VMs </vt:lpstr>
      <vt:lpstr>Current State of Today’s Cloud: Storage is complemented by CDN </vt:lpstr>
      <vt:lpstr>Current State of Today’s Cloud: Network stack is programmable </vt:lpstr>
      <vt:lpstr>Multiple waves of innovation in Cloud: Pass to IOT</vt:lpstr>
      <vt:lpstr>Challenges for IOT-Pass</vt:lpstr>
      <vt:lpstr>Cloud for AI-ML</vt:lpstr>
      <vt:lpstr>Limitations of current cloud system</vt:lpstr>
      <vt:lpstr>Evolution of Cloud</vt:lpstr>
      <vt:lpstr>Summary of this lecture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 Mishra</dc:creator>
  <cp:lastModifiedBy> </cp:lastModifiedBy>
  <cp:revision>17</cp:revision>
  <dcterms:modified xsi:type="dcterms:W3CDTF">2023-01-11T08:42:38Z</dcterms:modified>
</cp:coreProperties>
</file>