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E123E-C4A2-45FD-AFF1-358AB318296E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A8CFA-1108-4E0A-AE0D-3B55687427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ibabacloud.com/product/io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CS568 Foundation of Cloud IOT Edge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Prof Rajiv </a:t>
            </a:r>
            <a:r>
              <a:rPr lang="en-IN" dirty="0" err="1" smtClean="0"/>
              <a:t>Misra</a:t>
            </a:r>
            <a:endParaRPr lang="en-IN" dirty="0" smtClean="0"/>
          </a:p>
          <a:p>
            <a:r>
              <a:rPr lang="en-IN" dirty="0" smtClean="0"/>
              <a:t>CSE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Edge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Most </a:t>
            </a:r>
            <a:r>
              <a:rPr lang="en-US" dirty="0"/>
              <a:t>companies store, manage, and analyze data on a centralized storage, typically in a public cloud or private cloud environment. However, traditional infrastructure and cloud computing are no longer able to meet the requirements for many real life applications. </a:t>
            </a:r>
            <a:r>
              <a:rPr lang="en-US" dirty="0" smtClean="0"/>
              <a:t>	</a:t>
            </a:r>
            <a:r>
              <a:rPr lang="en-US" sz="2900" dirty="0" smtClean="0"/>
              <a:t>For </a:t>
            </a:r>
            <a:r>
              <a:rPr lang="en-US" sz="2900" dirty="0"/>
              <a:t>example, in the case of </a:t>
            </a:r>
            <a:r>
              <a:rPr lang="en-US" sz="2900" b="1" dirty="0" err="1"/>
              <a:t>IoT</a:t>
            </a:r>
            <a:r>
              <a:rPr lang="en-US" sz="2900" dirty="0"/>
              <a:t> (Internet of Things) and </a:t>
            </a:r>
            <a:r>
              <a:rPr lang="en-US" sz="2900" b="1" dirty="0" err="1"/>
              <a:t>IoE</a:t>
            </a:r>
            <a:r>
              <a:rPr lang="en-US" sz="2900" dirty="0"/>
              <a:t> (Internet of </a:t>
            </a:r>
            <a:r>
              <a:rPr lang="en-US" sz="2900" dirty="0" smtClean="0"/>
              <a:t>Everything</a:t>
            </a:r>
            <a:r>
              <a:rPr lang="en-US" sz="2900" dirty="0"/>
              <a:t>), </a:t>
            </a:r>
            <a:r>
              <a:rPr lang="en-US" sz="2900" dirty="0" smtClean="0"/>
              <a:t>	a</a:t>
            </a:r>
            <a:r>
              <a:rPr lang="en-US" sz="2900" dirty="0"/>
              <a:t> </a:t>
            </a:r>
            <a:r>
              <a:rPr lang="en-US" sz="2900" b="1" dirty="0"/>
              <a:t>highly available network</a:t>
            </a:r>
            <a:r>
              <a:rPr lang="en-US" sz="2900" dirty="0"/>
              <a:t> with </a:t>
            </a:r>
            <a:r>
              <a:rPr lang="en-US" sz="2900" b="1" dirty="0"/>
              <a:t>minimal latency</a:t>
            </a:r>
            <a:r>
              <a:rPr lang="en-US" sz="2900" dirty="0"/>
              <a:t> is required to </a:t>
            </a:r>
            <a:r>
              <a:rPr lang="en-US" sz="2900" dirty="0" smtClean="0"/>
              <a:t>process </a:t>
            </a:r>
            <a:r>
              <a:rPr lang="en-US" sz="2900" dirty="0"/>
              <a:t>large amounts of </a:t>
            </a:r>
            <a:r>
              <a:rPr lang="en-US" sz="2900" dirty="0" smtClean="0"/>
              <a:t>	data </a:t>
            </a:r>
            <a:r>
              <a:rPr lang="en-US" sz="2900" dirty="0"/>
              <a:t>in real time, which is not possible on a traditional </a:t>
            </a:r>
            <a:r>
              <a:rPr lang="en-US" sz="2900" dirty="0" smtClean="0"/>
              <a:t>	IT </a:t>
            </a:r>
            <a:r>
              <a:rPr lang="en-US" sz="2900" dirty="0"/>
              <a:t>infrastructure. In this case, the </a:t>
            </a:r>
            <a:r>
              <a:rPr lang="en-US" sz="2900" dirty="0" smtClean="0"/>
              <a:t>	advantages </a:t>
            </a:r>
            <a:r>
              <a:rPr lang="en-US" sz="2900" dirty="0"/>
              <a:t>of edge computing becomes more </a:t>
            </a:r>
            <a:r>
              <a:rPr lang="en-US" sz="2900" dirty="0" smtClean="0"/>
              <a:t>obvious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Advantages of Edge Computing</a:t>
            </a:r>
          </a:p>
          <a:p>
            <a:r>
              <a:rPr lang="en-US" dirty="0"/>
              <a:t>In edge computing, data is processed close to the data accumulation source, so there is no longer the need to transfer data to the cloud or to an on-premises data center for processing and analysis. This approach will lessen the load on both network and servers.</a:t>
            </a:r>
          </a:p>
          <a:p>
            <a:r>
              <a:rPr lang="en-US" dirty="0"/>
              <a:t>Owing to its ability to process data in real time and its faster response time, edge computing is highly applicable in the field of </a:t>
            </a:r>
            <a:r>
              <a:rPr lang="en-US" dirty="0" err="1"/>
              <a:t>IoT</a:t>
            </a:r>
            <a:r>
              <a:rPr lang="en-US" dirty="0"/>
              <a:t>, particularly industrial </a:t>
            </a:r>
            <a:r>
              <a:rPr lang="en-US" dirty="0" err="1"/>
              <a:t>IoT</a:t>
            </a:r>
            <a:r>
              <a:rPr lang="en-US" dirty="0"/>
              <a:t> (</a:t>
            </a:r>
            <a:r>
              <a:rPr lang="en-US" dirty="0" err="1"/>
              <a:t>IIoT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 to accelerating </a:t>
            </a:r>
            <a:r>
              <a:rPr lang="en-US" b="1" dirty="0"/>
              <a:t>digital transformation</a:t>
            </a:r>
            <a:r>
              <a:rPr lang="en-US" dirty="0"/>
              <a:t> for industrial and manufacturing enterprises, edge computing technology allows for more innovations including artificial intelligence and machine learning.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Edge Computing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main difference between cloud computing and edge computing is </a:t>
            </a:r>
            <a:r>
              <a:rPr lang="en-US" b="1" dirty="0"/>
              <a:t>where</a:t>
            </a:r>
            <a:r>
              <a:rPr lang="en-US" dirty="0"/>
              <a:t> the data is being processed.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cloud computing, data is collected, processed, and analyzed at a </a:t>
            </a:r>
            <a:r>
              <a:rPr lang="en-US" b="1" dirty="0"/>
              <a:t>centralized location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edge computing is based on a </a:t>
            </a:r>
            <a:r>
              <a:rPr lang="en-US" b="1" dirty="0"/>
              <a:t>distributed computing</a:t>
            </a:r>
            <a:r>
              <a:rPr lang="en-US" dirty="0"/>
              <a:t> environment, in which data is collected, processed, and analyzed </a:t>
            </a:r>
            <a:r>
              <a:rPr lang="en-US" b="1" dirty="0"/>
              <a:t>locally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need to choose between cloud computing and edge computing for cloud solution, they don't "compete" with each other, they just complement each other and work together to provide a better performance on applications.</a:t>
            </a:r>
          </a:p>
          <a:p>
            <a:r>
              <a:rPr lang="en-US" dirty="0" err="1"/>
              <a:t>Alibaba</a:t>
            </a:r>
            <a:r>
              <a:rPr lang="en-US" dirty="0"/>
              <a:t> Cloud </a:t>
            </a:r>
            <a:r>
              <a:rPr lang="en-US" dirty="0" err="1">
                <a:hlinkClick r:id="rId2"/>
              </a:rPr>
              <a:t>IoT</a:t>
            </a:r>
            <a:r>
              <a:rPr lang="en-US" dirty="0">
                <a:hlinkClick r:id="rId2"/>
              </a:rPr>
              <a:t> platform</a:t>
            </a:r>
            <a:r>
              <a:rPr lang="en-US" dirty="0"/>
              <a:t> provides edge computing and other capacities to empower various </a:t>
            </a:r>
            <a:r>
              <a:rPr lang="en-US" dirty="0" err="1"/>
              <a:t>IoT</a:t>
            </a:r>
            <a:r>
              <a:rPr lang="en-US" dirty="0"/>
              <a:t> scenarios and industry developers.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Lecture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Theory Classes (2) Wed 2-3, Fri 2-3 ( R-408)</a:t>
            </a:r>
          </a:p>
          <a:p>
            <a:r>
              <a:rPr lang="en-IN" dirty="0" smtClean="0"/>
              <a:t>Lab Classes(2 hour) Thursday 9-11AM ( CSE)</a:t>
            </a:r>
          </a:p>
          <a:p>
            <a:pPr>
              <a:buNone/>
            </a:pPr>
            <a:r>
              <a:rPr lang="en-IN" dirty="0" smtClean="0"/>
              <a:t>   Evaluation (100)</a:t>
            </a:r>
            <a:endParaRPr lang="en-IN" dirty="0"/>
          </a:p>
          <a:p>
            <a:r>
              <a:rPr lang="en-IN" dirty="0" smtClean="0"/>
              <a:t>Mid </a:t>
            </a:r>
            <a:r>
              <a:rPr lang="en-IN" dirty="0" err="1" smtClean="0"/>
              <a:t>Sem</a:t>
            </a:r>
            <a:r>
              <a:rPr lang="en-IN" dirty="0" smtClean="0"/>
              <a:t>(2hr)                               : 25</a:t>
            </a:r>
          </a:p>
          <a:p>
            <a:r>
              <a:rPr lang="en-IN" dirty="0" smtClean="0"/>
              <a:t>End </a:t>
            </a:r>
            <a:r>
              <a:rPr lang="en-IN" dirty="0" err="1" smtClean="0"/>
              <a:t>Sem</a:t>
            </a:r>
            <a:r>
              <a:rPr lang="en-IN" dirty="0" smtClean="0"/>
              <a:t>(3hr)                                : 35</a:t>
            </a:r>
          </a:p>
          <a:p>
            <a:r>
              <a:rPr lang="en-IN" dirty="0" smtClean="0"/>
              <a:t>Practical(2hr weekly evaluation):40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35785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Module1</a:t>
            </a:r>
            <a:r>
              <a:rPr lang="en-US" dirty="0"/>
              <a:t>: Cloud Overview.  Internet of Things and the Cloud </a:t>
            </a:r>
            <a:r>
              <a:rPr lang="en-US" dirty="0" err="1"/>
              <a:t>IoT</a:t>
            </a:r>
            <a:r>
              <a:rPr lang="en-US" dirty="0"/>
              <a:t> Edge</a:t>
            </a:r>
          </a:p>
          <a:p>
            <a:r>
              <a:rPr lang="en-US" dirty="0"/>
              <a:t>Introduction to Cloud, Internet of Things (</a:t>
            </a:r>
            <a:r>
              <a:rPr lang="en-US" dirty="0" err="1"/>
              <a:t>IoT</a:t>
            </a:r>
            <a:r>
              <a:rPr lang="en-US" dirty="0"/>
              <a:t>), and Edge Computing Paradigms.</a:t>
            </a:r>
          </a:p>
          <a:p>
            <a:r>
              <a:rPr lang="en-US" dirty="0"/>
              <a:t>Public Cloud based </a:t>
            </a:r>
            <a:r>
              <a:rPr lang="en-US" dirty="0" err="1"/>
              <a:t>IoT</a:t>
            </a:r>
            <a:r>
              <a:rPr lang="en-US" dirty="0"/>
              <a:t> model: Sensors, Cloud </a:t>
            </a:r>
            <a:r>
              <a:rPr lang="en-US" dirty="0" err="1"/>
              <a:t>IoT</a:t>
            </a:r>
            <a:r>
              <a:rPr lang="en-US" dirty="0"/>
              <a:t> Edge roles, Cloud Intelligent Edge and </a:t>
            </a:r>
            <a:r>
              <a:rPr lang="en-US" dirty="0" err="1"/>
              <a:t>IoT</a:t>
            </a:r>
            <a:r>
              <a:rPr lang="en-US" dirty="0"/>
              <a:t> Hub, u-services model, data center file system and database infrastructures, big-data analytics infrastructures.</a:t>
            </a:r>
          </a:p>
          <a:p>
            <a:r>
              <a:rPr lang="en-US" dirty="0"/>
              <a:t>Case study: Prominent Cloud Provider’s IOT Model</a:t>
            </a:r>
          </a:p>
          <a:p>
            <a:r>
              <a:rPr lang="en-US" b="1" dirty="0"/>
              <a:t>Module2: </a:t>
            </a:r>
            <a:r>
              <a:rPr lang="en-US" dirty="0" err="1"/>
              <a:t>IoT</a:t>
            </a:r>
            <a:r>
              <a:rPr lang="en-US" dirty="0"/>
              <a:t> sensor registration.  Risk of sensor inaccuracy</a:t>
            </a:r>
          </a:p>
          <a:p>
            <a:r>
              <a:rPr lang="en-US" dirty="0"/>
              <a:t>The Cloud based </a:t>
            </a:r>
            <a:r>
              <a:rPr lang="en-US" dirty="0" err="1"/>
              <a:t>IoT</a:t>
            </a:r>
            <a:r>
              <a:rPr lang="en-US" dirty="0"/>
              <a:t> solutions and the concept of a secure sensor with a managed life-cycle.  Sensor properties.  Fault-tolerance.  The model of fault-tolerance for </a:t>
            </a:r>
            <a:r>
              <a:rPr lang="en-US" dirty="0" err="1"/>
              <a:t>IoT</a:t>
            </a:r>
            <a:r>
              <a:rPr lang="en-US" dirty="0"/>
              <a:t> devices.  Cloud IOT Application Programming. </a:t>
            </a:r>
          </a:p>
          <a:p>
            <a:r>
              <a:rPr lang="en-US" b="1" dirty="0"/>
              <a:t>Module 3: </a:t>
            </a:r>
            <a:r>
              <a:rPr lang="en-US" dirty="0"/>
              <a:t>Pool model for </a:t>
            </a:r>
            <a:r>
              <a:rPr lang="en-US" dirty="0" err="1"/>
              <a:t>Microservices</a:t>
            </a:r>
            <a:endParaRPr lang="en-US" dirty="0"/>
          </a:p>
          <a:p>
            <a:r>
              <a:rPr lang="en-US" dirty="0"/>
              <a:t>Introduction to containers, </a:t>
            </a:r>
            <a:r>
              <a:rPr lang="en-US" dirty="0" err="1"/>
              <a:t>Docker</a:t>
            </a:r>
            <a:r>
              <a:rPr lang="en-US" dirty="0"/>
              <a:t>, container images, container orchestration.</a:t>
            </a:r>
          </a:p>
          <a:p>
            <a:r>
              <a:rPr lang="en-US" dirty="0"/>
              <a:t>Introduction to </a:t>
            </a:r>
            <a:r>
              <a:rPr lang="en-US" dirty="0" err="1"/>
              <a:t>Kubernetes</a:t>
            </a:r>
            <a:r>
              <a:rPr lang="en-US" dirty="0"/>
              <a:t> architecture, </a:t>
            </a:r>
            <a:r>
              <a:rPr lang="en-US" dirty="0" err="1"/>
              <a:t>Kubernetes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 err="1" smtClean="0"/>
              <a:t>kubectl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Virtualization using a hypervisor such as </a:t>
            </a:r>
            <a:r>
              <a:rPr lang="en-US" dirty="0" err="1" smtClean="0"/>
              <a:t>Xen</a:t>
            </a:r>
            <a:r>
              <a:rPr lang="en-US" dirty="0" smtClean="0"/>
              <a:t> versus container virtualization using </a:t>
            </a:r>
            <a:r>
              <a:rPr lang="en-US" dirty="0" err="1" smtClean="0"/>
              <a:t>Kubernetes</a:t>
            </a:r>
            <a:r>
              <a:rPr lang="en-US" dirty="0" smtClean="0"/>
              <a:t> with help from an OS like </a:t>
            </a:r>
            <a:r>
              <a:rPr lang="en-US" dirty="0" err="1" smtClean="0"/>
              <a:t>Mesos</a:t>
            </a:r>
            <a:r>
              <a:rPr lang="en-US" dirty="0" smtClean="0"/>
              <a:t>. Managed </a:t>
            </a:r>
            <a:r>
              <a:rPr lang="en-US" dirty="0" err="1" smtClean="0"/>
              <a:t>microservices</a:t>
            </a:r>
            <a:r>
              <a:rPr lang="en-US" dirty="0" smtClean="0"/>
              <a:t>, elastic pools, stateless programming.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Module </a:t>
            </a:r>
            <a:r>
              <a:rPr lang="en-US" b="1" dirty="0"/>
              <a:t>4: </a:t>
            </a:r>
            <a:r>
              <a:rPr lang="en-US" dirty="0"/>
              <a:t>Time and Causality - Actual Clocks, Logical Clocks, </a:t>
            </a:r>
            <a:r>
              <a:rPr lang="en-US" dirty="0" err="1"/>
              <a:t>Timestamped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Data</a:t>
            </a:r>
          </a:p>
          <a:p>
            <a:r>
              <a:rPr lang="en-US" dirty="0" err="1"/>
              <a:t>Timestamped</a:t>
            </a:r>
            <a:r>
              <a:rPr lang="en-US" dirty="0"/>
              <a:t> data.  Clocks and clock synchronization.  Causal ordering and causal clocks.  Snapshots and consistent cuts. Indexing into DHT data. Temporal computing, </a:t>
            </a:r>
          </a:p>
          <a:p>
            <a:r>
              <a:rPr lang="en-US" b="1" dirty="0"/>
              <a:t>Module 5: </a:t>
            </a:r>
            <a:r>
              <a:rPr lang="en-US" dirty="0"/>
              <a:t>Integrating Machine Learning and Analytics at the IOT-Edge </a:t>
            </a:r>
          </a:p>
          <a:p>
            <a:r>
              <a:rPr lang="en-US" dirty="0"/>
              <a:t>Integrate machine learning and analytics into Edge Computing to perform decision-making, self-healing, and self-learning, using </a:t>
            </a:r>
            <a:r>
              <a:rPr lang="en-US" dirty="0" err="1"/>
              <a:t>Tensorflow</a:t>
            </a:r>
            <a:r>
              <a:rPr lang="en-US" dirty="0"/>
              <a:t> on Raspberry Pi.</a:t>
            </a:r>
          </a:p>
          <a:p>
            <a:r>
              <a:rPr lang="en-US" dirty="0"/>
              <a:t>Introduction to Machine Learning Services at Public Cloud Use Cases for Edge Machine Learning and Deep Learning: Real-time Stream Analytics, Applications for Drone, Immersive Technologies AR/VR, Self-driving cars etc</a:t>
            </a:r>
          </a:p>
          <a:p>
            <a:r>
              <a:rPr lang="en-US" b="1" dirty="0"/>
              <a:t> *Laboratory assignments will be based on theory classes.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primary objective of this course is to introduce the processing of </a:t>
            </a:r>
            <a:r>
              <a:rPr lang="en-US" dirty="0" err="1"/>
              <a:t>IoT</a:t>
            </a:r>
            <a:r>
              <a:rPr lang="en-US" dirty="0"/>
              <a:t> data with machine learning, specifically on the edge.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we touch many aspects of a general machine learning workflow, concepts of time and ordering in distributed system and cloud native computing.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 err="1"/>
              <a:t>IoT</a:t>
            </a:r>
            <a:r>
              <a:rPr lang="en-US" dirty="0"/>
              <a:t> applications can take advantage of the intelligent cloud and the intelligent edge using the concepts of training a machine learning model with data collected from </a:t>
            </a:r>
            <a:r>
              <a:rPr lang="en-US" dirty="0" err="1"/>
              <a:t>IoT</a:t>
            </a:r>
            <a:r>
              <a:rPr lang="en-US" dirty="0"/>
              <a:t> devices in the cloud, deploying that model to </a:t>
            </a:r>
            <a:r>
              <a:rPr lang="en-US" dirty="0" err="1"/>
              <a:t>IoT</a:t>
            </a:r>
            <a:r>
              <a:rPr lang="en-US" dirty="0"/>
              <a:t> Edge, and maintaining and refining the model periodically.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858312" cy="482919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), cloud computing, machine learning, and fog computing challenged traditional computing models, resulting in convergence in emergent computing paradigms known as Edge Computing. 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/>
              <a:t>Computing has taken shapes from cloud to edge.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course was created with the goal of providing a thorough grasp of the convergence of technologies (</a:t>
            </a:r>
            <a:r>
              <a:rPr lang="en-US" dirty="0" err="1"/>
              <a:t>IoT</a:t>
            </a:r>
            <a:r>
              <a:rPr lang="en-US" dirty="0"/>
              <a:t>, ML, and Cloud) for various new computing paradigms of Edge Computing using popular services such as Microsoft Azure IOT Hub and Amazon Web Services IOT </a:t>
            </a:r>
            <a:r>
              <a:rPr lang="en-US" dirty="0" err="1"/>
              <a:t>Greengrass</a:t>
            </a:r>
            <a:r>
              <a:rPr lang="en-US" dirty="0"/>
              <a:t>.</a:t>
            </a:r>
          </a:p>
          <a:p>
            <a:r>
              <a:rPr lang="en-US" dirty="0"/>
              <a:t>The key principles, combined with laboratory </a:t>
            </a:r>
            <a:r>
              <a:rPr lang="en-US" dirty="0" smtClean="0"/>
              <a:t>practice, </a:t>
            </a:r>
            <a:r>
              <a:rPr lang="en-US" dirty="0"/>
              <a:t>provide a thorough understanding of "Intelligence at the </a:t>
            </a:r>
            <a:r>
              <a:rPr lang="en-US" dirty="0" err="1"/>
              <a:t>IoT</a:t>
            </a:r>
            <a:r>
              <a:rPr lang="en-US" dirty="0"/>
              <a:t> Edge," which underpins Cloud-</a:t>
            </a:r>
            <a:r>
              <a:rPr lang="en-US" dirty="0" err="1"/>
              <a:t>IoT</a:t>
            </a:r>
            <a:r>
              <a:rPr lang="en-US" dirty="0"/>
              <a:t>-Edge challenges, applications, systems, and methodologies that underpin Emerging Internet of Things (</a:t>
            </a:r>
            <a:r>
              <a:rPr lang="en-US" dirty="0" err="1"/>
              <a:t>IoT</a:t>
            </a:r>
            <a:r>
              <a:rPr lang="en-US" dirty="0"/>
              <a:t>) with Edge computing applications such as augmented reality, self-driving cars, and others that are time-sensitive and computation-intensive, requiring real-time processing of vast amounts of data generated by widely dispersed en masse sensors.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286808" cy="59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7"/>
            <a:ext cx="8643998" cy="564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Computing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643050"/>
            <a:ext cx="6306089" cy="355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2844" y="1643050"/>
            <a:ext cx="3357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computing is a </a:t>
            </a:r>
            <a:r>
              <a:rPr lang="en-US" b="1" dirty="0"/>
              <a:t>distributed computing</a:t>
            </a:r>
            <a:r>
              <a:rPr lang="en-US" dirty="0"/>
              <a:t> concept that integrates </a:t>
            </a:r>
            <a:r>
              <a:rPr lang="en-US" b="1" dirty="0"/>
              <a:t>intelligence</a:t>
            </a:r>
            <a:r>
              <a:rPr lang="en-US" dirty="0"/>
              <a:t> to </a:t>
            </a:r>
            <a:r>
              <a:rPr lang="en-US" b="1" dirty="0"/>
              <a:t>edge devices</a:t>
            </a:r>
            <a:r>
              <a:rPr lang="en-US" dirty="0"/>
              <a:t>, also called </a:t>
            </a:r>
            <a:r>
              <a:rPr lang="en-US" b="1" dirty="0"/>
              <a:t>edge nodes</a:t>
            </a:r>
            <a:r>
              <a:rPr lang="en-US" dirty="0"/>
              <a:t>, allowing data to be </a:t>
            </a:r>
            <a:r>
              <a:rPr lang="en-US" b="1" dirty="0"/>
              <a:t>processed</a:t>
            </a:r>
            <a:r>
              <a:rPr lang="en-US" dirty="0"/>
              <a:t> and </a:t>
            </a:r>
            <a:r>
              <a:rPr lang="en-US" b="1" dirty="0"/>
              <a:t>analyzed in real time</a:t>
            </a:r>
            <a:r>
              <a:rPr lang="en-US" dirty="0"/>
              <a:t> near the </a:t>
            </a:r>
            <a:r>
              <a:rPr lang="en-US" b="1" dirty="0"/>
              <a:t>data accumulation source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edge computing, data does not need to be uploaded directly to the cloud or to a centralized data processing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CS568 Foundation of Cloud IOT Edge ML</vt:lpstr>
      <vt:lpstr>Lecture Schedule</vt:lpstr>
      <vt:lpstr>Syllabus</vt:lpstr>
      <vt:lpstr>Slide 4</vt:lpstr>
      <vt:lpstr>Learning Objectives</vt:lpstr>
      <vt:lpstr>Course Description</vt:lpstr>
      <vt:lpstr>Slide 7</vt:lpstr>
      <vt:lpstr>Slide 8</vt:lpstr>
      <vt:lpstr>Edge Computing</vt:lpstr>
      <vt:lpstr>Why Use Edge Computing?</vt:lpstr>
      <vt:lpstr>Difference between Edge Computing and Cloud Computing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CS568 Foundation of Cloud IOT Edge ML</dc:title>
  <dc:creator>Dell</dc:creator>
  <cp:lastModifiedBy>Dell</cp:lastModifiedBy>
  <cp:revision>3</cp:revision>
  <dcterms:created xsi:type="dcterms:W3CDTF">2023-01-04T08:03:29Z</dcterms:created>
  <dcterms:modified xsi:type="dcterms:W3CDTF">2023-01-04T08:31:18Z</dcterms:modified>
</cp:coreProperties>
</file>