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8"/>
  </p:notesMasterIdLst>
  <p:handoutMasterIdLst>
    <p:handoutMasterId r:id="rId29"/>
  </p:handoutMasterIdLst>
  <p:sldIdLst>
    <p:sldId id="300" r:id="rId2"/>
    <p:sldId id="334" r:id="rId3"/>
    <p:sldId id="342" r:id="rId4"/>
    <p:sldId id="301" r:id="rId5"/>
    <p:sldId id="302" r:id="rId6"/>
    <p:sldId id="303" r:id="rId7"/>
    <p:sldId id="304" r:id="rId8"/>
    <p:sldId id="343" r:id="rId9"/>
    <p:sldId id="307" r:id="rId10"/>
    <p:sldId id="344" r:id="rId11"/>
    <p:sldId id="309" r:id="rId12"/>
    <p:sldId id="310" r:id="rId13"/>
    <p:sldId id="311" r:id="rId14"/>
    <p:sldId id="345" r:id="rId15"/>
    <p:sldId id="314" r:id="rId16"/>
    <p:sldId id="315" r:id="rId17"/>
    <p:sldId id="335" r:id="rId18"/>
    <p:sldId id="339" r:id="rId19"/>
    <p:sldId id="340" r:id="rId20"/>
    <p:sldId id="323" r:id="rId21"/>
    <p:sldId id="324" r:id="rId22"/>
    <p:sldId id="325" r:id="rId23"/>
    <p:sldId id="326" r:id="rId24"/>
    <p:sldId id="327" r:id="rId25"/>
    <p:sldId id="328" r:id="rId26"/>
    <p:sldId id="333" r:id="rId27"/>
  </p:sldIdLst>
  <p:sldSz cx="9144000" cy="6858000" type="screen4x3"/>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6595" autoAdjust="0"/>
  </p:normalViewPr>
  <p:slideViewPr>
    <p:cSldViewPr snapToGrid="0">
      <p:cViewPr varScale="1">
        <p:scale>
          <a:sx n="74" d="100"/>
          <a:sy n="74" d="100"/>
        </p:scale>
        <p:origin x="1044" y="36"/>
      </p:cViewPr>
      <p:guideLst>
        <p:guide pos="3840"/>
        <p:guide orient="horz" pos="2160"/>
        <p:guide pos="2880"/>
      </p:guideLst>
    </p:cSldViewPr>
  </p:slideViewPr>
  <p:notesTextViewPr>
    <p:cViewPr>
      <p:scale>
        <a:sx n="1" d="1"/>
        <a:sy n="1" d="1"/>
      </p:scale>
      <p:origin x="0" y="0"/>
    </p:cViewPr>
  </p:notesTextViewPr>
  <p:notesViewPr>
    <p:cSldViewPr snapToGrid="0">
      <p:cViewPr varScale="1">
        <p:scale>
          <a:sx n="64" d="100"/>
          <a:sy n="64" d="100"/>
        </p:scale>
        <p:origin x="196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pPr/>
              <a:t>2/8/2023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p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pPr/>
              <a:t>2/8/2023</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p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a:latin typeface="Times New Roman" pitchFamily="18" charset="0"/>
            </a:endParaRPr>
          </a:p>
        </p:txBody>
      </p:sp>
      <p:sp>
        <p:nvSpPr>
          <p:cNvPr id="19459" name="Slide Number Placeholder 3"/>
          <p:cNvSpPr>
            <a:spLocks noGrp="1"/>
          </p:cNvSpPr>
          <p:nvPr>
            <p:ph type="sldNum" sz="quarter" idx="5"/>
          </p:nvPr>
        </p:nvSpPr>
        <p:spPr>
          <a:noFill/>
        </p:spPr>
        <p:txBody>
          <a:bodyPr/>
          <a:lstStyle/>
          <a:p>
            <a:fld id="{3B25CC24-FAC1-4A66-8039-3D047D1FE142}" type="slidenum">
              <a:rPr lang="en-US"/>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a:ln/>
        </p:spPr>
      </p:sp>
      <p:sp>
        <p:nvSpPr>
          <p:cNvPr id="48130" name="Notes Placeholder 2"/>
          <p:cNvSpPr>
            <a:spLocks noGrp="1"/>
          </p:cNvSpPr>
          <p:nvPr>
            <p:ph type="body" idx="1"/>
          </p:nvPr>
        </p:nvSpPr>
        <p:spPr>
          <a:noFill/>
          <a:ln/>
        </p:spPr>
        <p:txBody>
          <a:bodyPr/>
          <a:lstStyle/>
          <a:p>
            <a:endParaRPr lang="en-US">
              <a:latin typeface="Times New Roman" pitchFamily="18" charset="0"/>
            </a:endParaRPr>
          </a:p>
        </p:txBody>
      </p:sp>
      <p:sp>
        <p:nvSpPr>
          <p:cNvPr id="48131" name="Slide Number Placeholder 3"/>
          <p:cNvSpPr>
            <a:spLocks noGrp="1"/>
          </p:cNvSpPr>
          <p:nvPr>
            <p:ph type="sldNum" sz="quarter" idx="5"/>
          </p:nvPr>
        </p:nvSpPr>
        <p:spPr>
          <a:noFill/>
        </p:spPr>
        <p:txBody>
          <a:bodyPr/>
          <a:lstStyle/>
          <a:p>
            <a:fld id="{0101D8C1-A660-44AA-B989-5C98B1A8ED84}" type="slidenum">
              <a:rPr lang="en-US"/>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a:ln/>
        </p:spPr>
      </p:sp>
      <p:sp>
        <p:nvSpPr>
          <p:cNvPr id="64514" name="Notes Placeholder 2"/>
          <p:cNvSpPr>
            <a:spLocks noGrp="1"/>
          </p:cNvSpPr>
          <p:nvPr>
            <p:ph type="body" idx="1"/>
          </p:nvPr>
        </p:nvSpPr>
        <p:spPr>
          <a:noFill/>
          <a:ln/>
        </p:spPr>
        <p:txBody>
          <a:bodyPr/>
          <a:lstStyle/>
          <a:p>
            <a:endParaRPr lang="en-US">
              <a:latin typeface="Times New Roman" pitchFamily="18" charset="0"/>
            </a:endParaRPr>
          </a:p>
        </p:txBody>
      </p:sp>
      <p:sp>
        <p:nvSpPr>
          <p:cNvPr id="64515" name="Slide Number Placeholder 3"/>
          <p:cNvSpPr>
            <a:spLocks noGrp="1"/>
          </p:cNvSpPr>
          <p:nvPr>
            <p:ph type="sldNum" sz="quarter" idx="5"/>
          </p:nvPr>
        </p:nvSpPr>
        <p:spPr>
          <a:noFill/>
        </p:spPr>
        <p:txBody>
          <a:bodyPr/>
          <a:lstStyle/>
          <a:p>
            <a:fld id="{AE5B78F3-DF98-4F46-85F0-35F645BAC508}" type="slidenum">
              <a:rPr lang="en-US"/>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a:ln/>
        </p:spPr>
      </p:sp>
      <p:sp>
        <p:nvSpPr>
          <p:cNvPr id="66562" name="Notes Placeholder 2"/>
          <p:cNvSpPr>
            <a:spLocks noGrp="1"/>
          </p:cNvSpPr>
          <p:nvPr>
            <p:ph type="body" idx="1"/>
          </p:nvPr>
        </p:nvSpPr>
        <p:spPr>
          <a:noFill/>
          <a:ln/>
        </p:spPr>
        <p:txBody>
          <a:bodyPr/>
          <a:lstStyle/>
          <a:p>
            <a:endParaRPr lang="en-US">
              <a:latin typeface="Times New Roman" pitchFamily="18" charset="0"/>
            </a:endParaRPr>
          </a:p>
        </p:txBody>
      </p:sp>
      <p:sp>
        <p:nvSpPr>
          <p:cNvPr id="66563" name="Slide Number Placeholder 3"/>
          <p:cNvSpPr>
            <a:spLocks noGrp="1"/>
          </p:cNvSpPr>
          <p:nvPr>
            <p:ph type="sldNum" sz="quarter" idx="5"/>
          </p:nvPr>
        </p:nvSpPr>
        <p:spPr>
          <a:noFill/>
        </p:spPr>
        <p:txBody>
          <a:bodyPr/>
          <a:lstStyle/>
          <a:p>
            <a:fld id="{D42C4383-D953-4930-98F5-33D0DFDF3A0C}" type="slidenum">
              <a:rPr lang="en-US"/>
              <a:pPr/>
              <a:t>21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a:ln/>
        </p:spPr>
      </p:sp>
      <p:sp>
        <p:nvSpPr>
          <p:cNvPr id="68610" name="Notes Placeholder 2"/>
          <p:cNvSpPr>
            <a:spLocks noGrp="1"/>
          </p:cNvSpPr>
          <p:nvPr>
            <p:ph type="body" idx="1"/>
          </p:nvPr>
        </p:nvSpPr>
        <p:spPr>
          <a:noFill/>
          <a:ln/>
        </p:spPr>
        <p:txBody>
          <a:bodyPr/>
          <a:lstStyle/>
          <a:p>
            <a:endParaRPr lang="en-US">
              <a:latin typeface="Times New Roman" pitchFamily="18" charset="0"/>
            </a:endParaRPr>
          </a:p>
        </p:txBody>
      </p:sp>
      <p:sp>
        <p:nvSpPr>
          <p:cNvPr id="68611" name="Slide Number Placeholder 3"/>
          <p:cNvSpPr>
            <a:spLocks noGrp="1"/>
          </p:cNvSpPr>
          <p:nvPr>
            <p:ph type="sldNum" sz="quarter" idx="5"/>
          </p:nvPr>
        </p:nvSpPr>
        <p:spPr>
          <a:noFill/>
        </p:spPr>
        <p:txBody>
          <a:bodyPr/>
          <a:lstStyle/>
          <a:p>
            <a:fld id="{BDFBDD75-3DED-4963-911A-D800F573E24C}" type="slidenum">
              <a:rPr lang="en-US"/>
              <a:pPr/>
              <a:t>22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a:ln/>
        </p:spPr>
      </p:sp>
      <p:sp>
        <p:nvSpPr>
          <p:cNvPr id="70658" name="Notes Placeholder 2"/>
          <p:cNvSpPr>
            <a:spLocks noGrp="1"/>
          </p:cNvSpPr>
          <p:nvPr>
            <p:ph type="body" idx="1"/>
          </p:nvPr>
        </p:nvSpPr>
        <p:spPr>
          <a:noFill/>
          <a:ln/>
        </p:spPr>
        <p:txBody>
          <a:bodyPr/>
          <a:lstStyle/>
          <a:p>
            <a:endParaRPr lang="en-US">
              <a:latin typeface="Times New Roman" pitchFamily="18" charset="0"/>
            </a:endParaRPr>
          </a:p>
        </p:txBody>
      </p:sp>
      <p:sp>
        <p:nvSpPr>
          <p:cNvPr id="70659" name="Slide Number Placeholder 3"/>
          <p:cNvSpPr>
            <a:spLocks noGrp="1"/>
          </p:cNvSpPr>
          <p:nvPr>
            <p:ph type="sldNum" sz="quarter" idx="5"/>
          </p:nvPr>
        </p:nvSpPr>
        <p:spPr>
          <a:noFill/>
        </p:spPr>
        <p:txBody>
          <a:bodyPr/>
          <a:lstStyle/>
          <a:p>
            <a:fld id="{F501FC2E-87A3-44E4-8727-777D817A939D}" type="slidenum">
              <a:rPr lang="en-US"/>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a:ln/>
        </p:spPr>
      </p:sp>
      <p:sp>
        <p:nvSpPr>
          <p:cNvPr id="21506" name="Notes Placeholder 2"/>
          <p:cNvSpPr>
            <a:spLocks noGrp="1"/>
          </p:cNvSpPr>
          <p:nvPr>
            <p:ph type="body" idx="1"/>
          </p:nvPr>
        </p:nvSpPr>
        <p:spPr>
          <a:noFill/>
          <a:ln/>
        </p:spPr>
        <p:txBody>
          <a:bodyPr/>
          <a:lstStyle/>
          <a:p>
            <a:endParaRPr lang="en-US">
              <a:latin typeface="Times New Roman" pitchFamily="18" charset="0"/>
            </a:endParaRPr>
          </a:p>
        </p:txBody>
      </p:sp>
      <p:sp>
        <p:nvSpPr>
          <p:cNvPr id="21507" name="Slide Number Placeholder 3"/>
          <p:cNvSpPr>
            <a:spLocks noGrp="1"/>
          </p:cNvSpPr>
          <p:nvPr>
            <p:ph type="sldNum" sz="quarter" idx="5"/>
          </p:nvPr>
        </p:nvSpPr>
        <p:spPr>
          <a:noFill/>
        </p:spPr>
        <p:txBody>
          <a:bodyPr/>
          <a:lstStyle/>
          <a:p>
            <a:fld id="{BC509B27-9BBD-4B9B-8AF6-2EEB17F0AF2E}" type="slidenum">
              <a:rPr lang="en-US"/>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p:spPr>
        <p:txBody>
          <a:bodyPr/>
          <a:lstStyle/>
          <a:p>
            <a:endParaRPr lang="en-US">
              <a:latin typeface="Times New Roman" pitchFamily="18" charset="0"/>
            </a:endParaRPr>
          </a:p>
        </p:txBody>
      </p:sp>
      <p:sp>
        <p:nvSpPr>
          <p:cNvPr id="23555" name="Slide Number Placeholder 3"/>
          <p:cNvSpPr>
            <a:spLocks noGrp="1"/>
          </p:cNvSpPr>
          <p:nvPr>
            <p:ph type="sldNum" sz="quarter" idx="5"/>
          </p:nvPr>
        </p:nvSpPr>
        <p:spPr>
          <a:noFill/>
        </p:spPr>
        <p:txBody>
          <a:bodyPr/>
          <a:lstStyle/>
          <a:p>
            <a:fld id="{883B1DC0-4432-4163-9BC6-BED1B1F79050}" type="slidenum">
              <a:rPr lang="en-US"/>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a:ln/>
        </p:spPr>
      </p:sp>
      <p:sp>
        <p:nvSpPr>
          <p:cNvPr id="25602" name="Notes Placeholder 2"/>
          <p:cNvSpPr>
            <a:spLocks noGrp="1"/>
          </p:cNvSpPr>
          <p:nvPr>
            <p:ph type="body" idx="1"/>
          </p:nvPr>
        </p:nvSpPr>
        <p:spPr>
          <a:noFill/>
          <a:ln/>
        </p:spPr>
        <p:txBody>
          <a:bodyPr/>
          <a:lstStyle/>
          <a:p>
            <a:endParaRPr lang="en-US">
              <a:latin typeface="Times New Roman" pitchFamily="18" charset="0"/>
            </a:endParaRPr>
          </a:p>
        </p:txBody>
      </p:sp>
      <p:sp>
        <p:nvSpPr>
          <p:cNvPr id="25603" name="Slide Number Placeholder 3"/>
          <p:cNvSpPr>
            <a:spLocks noGrp="1"/>
          </p:cNvSpPr>
          <p:nvPr>
            <p:ph type="sldNum" sz="quarter" idx="5"/>
          </p:nvPr>
        </p:nvSpPr>
        <p:spPr>
          <a:noFill/>
        </p:spPr>
        <p:txBody>
          <a:bodyPr/>
          <a:lstStyle/>
          <a:p>
            <a:fld id="{BA59D22C-35F1-47BF-8868-645D82B68726}" type="slidenum">
              <a:rPr lang="en-US"/>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ln/>
        </p:spPr>
      </p:sp>
      <p:sp>
        <p:nvSpPr>
          <p:cNvPr id="31746" name="Notes Placeholder 2"/>
          <p:cNvSpPr>
            <a:spLocks noGrp="1"/>
          </p:cNvSpPr>
          <p:nvPr>
            <p:ph type="body" idx="1"/>
          </p:nvPr>
        </p:nvSpPr>
        <p:spPr>
          <a:noFill/>
          <a:ln/>
        </p:spPr>
        <p:txBody>
          <a:bodyPr/>
          <a:lstStyle/>
          <a:p>
            <a:endParaRPr lang="en-US">
              <a:latin typeface="Times New Roman" pitchFamily="18" charset="0"/>
            </a:endParaRPr>
          </a:p>
        </p:txBody>
      </p:sp>
      <p:sp>
        <p:nvSpPr>
          <p:cNvPr id="31747" name="Slide Number Placeholder 3"/>
          <p:cNvSpPr>
            <a:spLocks noGrp="1"/>
          </p:cNvSpPr>
          <p:nvPr>
            <p:ph type="sldNum" sz="quarter" idx="5"/>
          </p:nvPr>
        </p:nvSpPr>
        <p:spPr>
          <a:noFill/>
        </p:spPr>
        <p:txBody>
          <a:bodyPr/>
          <a:lstStyle/>
          <a:p>
            <a:fld id="{CCE5612B-F5F6-4C35-8CED-35C35DA69B7F}" type="slidenum">
              <a:rPr lang="en-US"/>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a:ln/>
        </p:spPr>
      </p:sp>
      <p:sp>
        <p:nvSpPr>
          <p:cNvPr id="35842" name="Notes Placeholder 2"/>
          <p:cNvSpPr>
            <a:spLocks noGrp="1"/>
          </p:cNvSpPr>
          <p:nvPr>
            <p:ph type="body" idx="1"/>
          </p:nvPr>
        </p:nvSpPr>
        <p:spPr>
          <a:noFill/>
          <a:ln/>
        </p:spPr>
        <p:txBody>
          <a:bodyPr/>
          <a:lstStyle/>
          <a:p>
            <a:endParaRPr lang="en-US">
              <a:latin typeface="Times New Roman" pitchFamily="18" charset="0"/>
            </a:endParaRPr>
          </a:p>
        </p:txBody>
      </p:sp>
      <p:sp>
        <p:nvSpPr>
          <p:cNvPr id="35843" name="Slide Number Placeholder 3"/>
          <p:cNvSpPr>
            <a:spLocks noGrp="1"/>
          </p:cNvSpPr>
          <p:nvPr>
            <p:ph type="sldNum" sz="quarter" idx="5"/>
          </p:nvPr>
        </p:nvSpPr>
        <p:spPr>
          <a:noFill/>
        </p:spPr>
        <p:txBody>
          <a:bodyPr/>
          <a:lstStyle/>
          <a:p>
            <a:fld id="{DEAC807B-38B1-41AA-98FE-A19EE1D7A805}" type="slidenum">
              <a:rPr lang="en-US"/>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a:ln/>
        </p:spPr>
      </p:sp>
      <p:sp>
        <p:nvSpPr>
          <p:cNvPr id="37890" name="Notes Placeholder 2"/>
          <p:cNvSpPr>
            <a:spLocks noGrp="1"/>
          </p:cNvSpPr>
          <p:nvPr>
            <p:ph type="body" idx="1"/>
          </p:nvPr>
        </p:nvSpPr>
        <p:spPr>
          <a:noFill/>
          <a:ln/>
        </p:spPr>
        <p:txBody>
          <a:bodyPr/>
          <a:lstStyle/>
          <a:p>
            <a:endParaRPr lang="en-US">
              <a:latin typeface="Times New Roman" pitchFamily="18" charset="0"/>
            </a:endParaRPr>
          </a:p>
        </p:txBody>
      </p:sp>
      <p:sp>
        <p:nvSpPr>
          <p:cNvPr id="37891" name="Slide Number Placeholder 3"/>
          <p:cNvSpPr>
            <a:spLocks noGrp="1"/>
          </p:cNvSpPr>
          <p:nvPr>
            <p:ph type="sldNum" sz="quarter" idx="5"/>
          </p:nvPr>
        </p:nvSpPr>
        <p:spPr>
          <a:noFill/>
        </p:spPr>
        <p:txBody>
          <a:bodyPr/>
          <a:lstStyle/>
          <a:p>
            <a:fld id="{E0EC6DE6-EA34-459B-B143-C0B6EEE32571}" type="slidenum">
              <a:rPr lang="en-US"/>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a:ln/>
        </p:spPr>
      </p:sp>
      <p:sp>
        <p:nvSpPr>
          <p:cNvPr id="39938" name="Notes Placeholder 2"/>
          <p:cNvSpPr>
            <a:spLocks noGrp="1"/>
          </p:cNvSpPr>
          <p:nvPr>
            <p:ph type="body" idx="1"/>
          </p:nvPr>
        </p:nvSpPr>
        <p:spPr>
          <a:noFill/>
          <a:ln/>
        </p:spPr>
        <p:txBody>
          <a:bodyPr/>
          <a:lstStyle/>
          <a:p>
            <a:endParaRPr lang="en-US">
              <a:latin typeface="Times New Roman" pitchFamily="18" charset="0"/>
            </a:endParaRPr>
          </a:p>
        </p:txBody>
      </p:sp>
      <p:sp>
        <p:nvSpPr>
          <p:cNvPr id="39939" name="Slide Number Placeholder 3"/>
          <p:cNvSpPr>
            <a:spLocks noGrp="1"/>
          </p:cNvSpPr>
          <p:nvPr>
            <p:ph type="sldNum" sz="quarter" idx="5"/>
          </p:nvPr>
        </p:nvSpPr>
        <p:spPr>
          <a:noFill/>
        </p:spPr>
        <p:txBody>
          <a:bodyPr/>
          <a:lstStyle/>
          <a:p>
            <a:fld id="{D6F6C46D-D778-40B2-95DC-EEE5A46A83E0}" type="slidenum">
              <a:rPr lang="en-US"/>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a:ln/>
        </p:spPr>
      </p:sp>
      <p:sp>
        <p:nvSpPr>
          <p:cNvPr id="46082" name="Notes Placeholder 2"/>
          <p:cNvSpPr>
            <a:spLocks noGrp="1"/>
          </p:cNvSpPr>
          <p:nvPr>
            <p:ph type="body" idx="1"/>
          </p:nvPr>
        </p:nvSpPr>
        <p:spPr>
          <a:noFill/>
          <a:ln/>
        </p:spPr>
        <p:txBody>
          <a:bodyPr/>
          <a:lstStyle/>
          <a:p>
            <a:endParaRPr lang="en-US">
              <a:latin typeface="Times New Roman" pitchFamily="18" charset="0"/>
            </a:endParaRPr>
          </a:p>
        </p:txBody>
      </p:sp>
      <p:sp>
        <p:nvSpPr>
          <p:cNvPr id="46083" name="Slide Number Placeholder 3"/>
          <p:cNvSpPr>
            <a:spLocks noGrp="1"/>
          </p:cNvSpPr>
          <p:nvPr>
            <p:ph type="sldNum" sz="quarter" idx="5"/>
          </p:nvPr>
        </p:nvSpPr>
        <p:spPr>
          <a:noFill/>
        </p:spPr>
        <p:txBody>
          <a:bodyPr/>
          <a:lstStyle/>
          <a:p>
            <a:fld id="{AA21B555-EA1A-45B6-99FE-9BBEA5FDA6CD}" type="slidenum">
              <a:rPr lang="en-US"/>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6" name="Rounded Rectangle 5"/>
          <p:cNvSpPr/>
          <p:nvPr/>
        </p:nvSpPr>
        <p:spPr>
          <a:xfrm>
            <a:off x="381000" y="1295400"/>
            <a:ext cx="82296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7" name="TextBox 6"/>
          <p:cNvSpPr txBox="1"/>
          <p:nvPr/>
        </p:nvSpPr>
        <p:spPr>
          <a:xfrm>
            <a:off x="1071567" y="6488115"/>
            <a:ext cx="3500437" cy="369887"/>
          </a:xfrm>
          <a:prstGeom prst="rect">
            <a:avLst/>
          </a:prstGeom>
          <a:noFill/>
        </p:spPr>
        <p:txBody>
          <a:bodyPr anchor="ctr"/>
          <a:lstStyle/>
          <a:p>
            <a:pPr algn="r" defTabSz="914400">
              <a:defRPr/>
            </a:pPr>
            <a:r>
              <a:rPr lang="en-US" sz="1200">
                <a:solidFill>
                  <a:prstClr val="white"/>
                </a:solidFill>
                <a:cs typeface="Arial" charset="0"/>
              </a:rPr>
              <a:t>Vu Pham</a:t>
            </a:r>
          </a:p>
        </p:txBody>
      </p:sp>
      <p:sp>
        <p:nvSpPr>
          <p:cNvPr id="2" name="Title 1"/>
          <p:cNvSpPr>
            <a:spLocks noGrp="1"/>
          </p:cNvSpPr>
          <p:nvPr>
            <p:ph type="ctrTitle"/>
          </p:nvPr>
        </p:nvSpPr>
        <p:spPr>
          <a:xfrm>
            <a:off x="609600" y="1447800"/>
            <a:ext cx="7772400" cy="838200"/>
          </a:xfrm>
        </p:spPr>
        <p:txBody>
          <a:bodyPr/>
          <a:lstStyle>
            <a:lvl1pPr>
              <a:defRPr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1219200" y="2667000"/>
            <a:ext cx="6400800" cy="53340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3"/>
          <p:cNvSpPr>
            <a:spLocks noGrp="1"/>
          </p:cNvSpPr>
          <p:nvPr>
            <p:ph type="dt" sz="half" idx="10"/>
          </p:nvPr>
        </p:nvSpPr>
        <p:spPr>
          <a:xfrm>
            <a:off x="4" y="6492876"/>
            <a:ext cx="1071563" cy="365125"/>
          </a:xfrm>
        </p:spPr>
        <p:txBody>
          <a:bodyPr/>
          <a:lstStyle>
            <a:lvl1pPr>
              <a:defRPr baseline="0" smtClean="0">
                <a:solidFill>
                  <a:schemeClr val="bg1"/>
                </a:solidFill>
              </a:defRPr>
            </a:lvl1pPr>
          </a:lstStyle>
          <a:p>
            <a:pPr>
              <a:defRPr/>
            </a:pPr>
            <a:endParaRPr lang="en-US">
              <a:solidFill>
                <a:prstClr val="white"/>
              </a:solidFill>
            </a:endParaRPr>
          </a:p>
        </p:txBody>
      </p:sp>
      <p:sp>
        <p:nvSpPr>
          <p:cNvPr id="9" name="Footer Placeholder 4"/>
          <p:cNvSpPr>
            <a:spLocks noGrp="1"/>
          </p:cNvSpPr>
          <p:nvPr>
            <p:ph type="ftr" sz="quarter" idx="11"/>
          </p:nvPr>
        </p:nvSpPr>
        <p:spPr>
          <a:xfrm>
            <a:off x="4572000" y="6492876"/>
            <a:ext cx="3429000" cy="365125"/>
          </a:xfrm>
        </p:spPr>
        <p:txBody>
          <a:bodyPr/>
          <a:lstStyle>
            <a:lvl1pPr algn="l">
              <a:defRPr baseline="0" smtClean="0">
                <a:solidFill>
                  <a:schemeClr val="bg1"/>
                </a:solidFill>
              </a:defRPr>
            </a:lvl1pPr>
          </a:lstStyle>
          <a:p>
            <a:pPr>
              <a:defRPr/>
            </a:pPr>
            <a:r>
              <a:rPr lang="en-US">
                <a:solidFill>
                  <a:prstClr val="white"/>
                </a:solidFill>
              </a:rPr>
              <a:t>Ch. 1.   Fundamental Concept</a:t>
            </a:r>
            <a:endParaRPr lang="en-US" dirty="0">
              <a:solidFill>
                <a:prstClr val="white"/>
              </a:solidFill>
            </a:endParaRPr>
          </a:p>
        </p:txBody>
      </p:sp>
      <p:sp>
        <p:nvSpPr>
          <p:cNvPr id="10" name="Slide Number Placeholder 5"/>
          <p:cNvSpPr>
            <a:spLocks noGrp="1"/>
          </p:cNvSpPr>
          <p:nvPr>
            <p:ph type="sldNum" sz="quarter" idx="12"/>
          </p:nvPr>
        </p:nvSpPr>
        <p:spPr>
          <a:xfrm>
            <a:off x="8001000" y="6492876"/>
            <a:ext cx="1143000" cy="365125"/>
          </a:xfrm>
        </p:spPr>
        <p:txBody>
          <a:bodyPr/>
          <a:lstStyle>
            <a:lvl1pPr>
              <a:defRPr baseline="0" smtClean="0">
                <a:solidFill>
                  <a:schemeClr val="bg1"/>
                </a:solidFill>
              </a:defRPr>
            </a:lvl1pPr>
          </a:lstStyle>
          <a:p>
            <a:pPr>
              <a:defRPr/>
            </a:pPr>
            <a:fld id="{C06CB4F1-E69D-4458-B775-B121381A0F56}" type="slidenum">
              <a:rPr lang="en-US">
                <a:solidFill>
                  <a:prstClr val="white"/>
                </a:solidFill>
              </a:rPr>
              <a:pPr>
                <a:defRPr/>
              </a:pPr>
              <a:t>‹#›</a:t>
            </a:fld>
            <a:endParaRPr lang="en-US">
              <a:solidFill>
                <a:prstClr val="white"/>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Ch. 1.   Fundamental Concept</a:t>
            </a:r>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Ch. 1.   Fundamental Concept</a:t>
            </a:r>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6" name="Rectangle 5"/>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7" name="TextBox 6"/>
          <p:cNvSpPr txBox="1"/>
          <p:nvPr/>
        </p:nvSpPr>
        <p:spPr>
          <a:xfrm>
            <a:off x="1071567" y="6488115"/>
            <a:ext cx="3500437" cy="369887"/>
          </a:xfrm>
          <a:prstGeom prst="rect">
            <a:avLst/>
          </a:prstGeom>
          <a:noFill/>
        </p:spPr>
        <p:txBody>
          <a:bodyPr anchor="ctr"/>
          <a:lstStyle/>
          <a:p>
            <a:pPr algn="r" defTabSz="914400">
              <a:defRPr/>
            </a:pPr>
            <a:r>
              <a:rPr lang="en-US" sz="1200">
                <a:solidFill>
                  <a:prstClr val="white"/>
                </a:solidFill>
                <a:cs typeface="Arial" charset="0"/>
              </a:rPr>
              <a:t>Vu Pham</a:t>
            </a:r>
          </a:p>
        </p:txBody>
      </p:sp>
      <p:sp>
        <p:nvSpPr>
          <p:cNvPr id="3" name="Content Placeholder 2"/>
          <p:cNvSpPr>
            <a:spLocks noGrp="1"/>
          </p:cNvSpPr>
          <p:nvPr>
            <p:ph idx="1"/>
          </p:nvPr>
        </p:nvSpPr>
        <p:spPr>
          <a:xfrm>
            <a:off x="304800" y="1066801"/>
            <a:ext cx="8382000" cy="5059363"/>
          </a:xfrm>
        </p:spPr>
        <p:txBody>
          <a:bodyPr/>
          <a:lstStyle>
            <a:lvl1pPr>
              <a:buSzPct val="60000"/>
              <a:buFontTx/>
              <a:buBlip>
                <a:blip r:embed="rId2"/>
              </a:buBlip>
              <a:defRPr/>
            </a:lvl1pPr>
            <a:lvl2pPr>
              <a:buSzPct val="60000"/>
              <a:buFontTx/>
              <a:buBlip>
                <a:blip r:embed="rId3"/>
              </a:buBlip>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a:t>Click to edit Master title style</a:t>
            </a:r>
            <a:endParaRPr lang="en-US" dirty="0"/>
          </a:p>
        </p:txBody>
      </p:sp>
      <p:sp>
        <p:nvSpPr>
          <p:cNvPr id="8" name="Date Placeholder 3"/>
          <p:cNvSpPr>
            <a:spLocks noGrp="1"/>
          </p:cNvSpPr>
          <p:nvPr>
            <p:ph type="dt" sz="half" idx="10"/>
          </p:nvPr>
        </p:nvSpPr>
        <p:spPr>
          <a:xfrm>
            <a:off x="4" y="6492876"/>
            <a:ext cx="1071563" cy="365125"/>
          </a:xfrm>
        </p:spPr>
        <p:txBody>
          <a:bodyPr/>
          <a:lstStyle>
            <a:lvl1pPr>
              <a:defRPr baseline="0" smtClean="0">
                <a:solidFill>
                  <a:schemeClr val="bg1"/>
                </a:solidFill>
              </a:defRPr>
            </a:lvl1pPr>
          </a:lstStyle>
          <a:p>
            <a:pPr>
              <a:defRPr/>
            </a:pPr>
            <a:endParaRPr lang="en-US">
              <a:solidFill>
                <a:prstClr val="white"/>
              </a:solidFill>
            </a:endParaRPr>
          </a:p>
        </p:txBody>
      </p:sp>
      <p:sp>
        <p:nvSpPr>
          <p:cNvPr id="9" name="Footer Placeholder 4"/>
          <p:cNvSpPr>
            <a:spLocks noGrp="1"/>
          </p:cNvSpPr>
          <p:nvPr>
            <p:ph type="ftr" sz="quarter" idx="11"/>
          </p:nvPr>
        </p:nvSpPr>
        <p:spPr>
          <a:xfrm>
            <a:off x="4572000" y="6492876"/>
            <a:ext cx="3505200" cy="365125"/>
          </a:xfrm>
        </p:spPr>
        <p:txBody>
          <a:bodyPr/>
          <a:lstStyle>
            <a:lvl1pPr algn="l">
              <a:defRPr baseline="0" smtClean="0">
                <a:solidFill>
                  <a:schemeClr val="bg1"/>
                </a:solidFill>
              </a:defRPr>
            </a:lvl1pPr>
          </a:lstStyle>
          <a:p>
            <a:pPr>
              <a:defRPr/>
            </a:pPr>
            <a:r>
              <a:rPr lang="en-US">
                <a:solidFill>
                  <a:prstClr val="white"/>
                </a:solidFill>
              </a:rPr>
              <a:t>Ch. 1.   Fundamental Concept</a:t>
            </a:r>
            <a:endParaRPr lang="en-US" dirty="0">
              <a:solidFill>
                <a:prstClr val="white"/>
              </a:solidFill>
            </a:endParaRPr>
          </a:p>
        </p:txBody>
      </p:sp>
      <p:sp>
        <p:nvSpPr>
          <p:cNvPr id="10" name="Slide Number Placeholder 5"/>
          <p:cNvSpPr>
            <a:spLocks noGrp="1"/>
          </p:cNvSpPr>
          <p:nvPr>
            <p:ph type="sldNum" sz="quarter" idx="12"/>
          </p:nvPr>
        </p:nvSpPr>
        <p:spPr>
          <a:xfrm>
            <a:off x="8077200" y="6492876"/>
            <a:ext cx="1066800" cy="365125"/>
          </a:xfrm>
        </p:spPr>
        <p:txBody>
          <a:bodyPr/>
          <a:lstStyle>
            <a:lvl1pPr>
              <a:defRPr baseline="0" smtClean="0">
                <a:solidFill>
                  <a:schemeClr val="bg1"/>
                </a:solidFill>
              </a:defRPr>
            </a:lvl1pPr>
          </a:lstStyle>
          <a:p>
            <a:pPr>
              <a:defRPr/>
            </a:pPr>
            <a:fld id="{5BC7FEBF-A170-470C-A369-F0D066FB58E5}" type="slidenum">
              <a:rPr lang="en-US">
                <a:solidFill>
                  <a:prstClr val="white"/>
                </a:solidFill>
              </a:rPr>
              <a:pPr>
                <a:defRPr/>
              </a:pPr>
              <a:t>‹#›</a:t>
            </a:fld>
            <a:endParaRPr lang="en-US">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Ch. 1.   Fundamental Concept</a:t>
            </a:r>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7" name="Rectangle 6"/>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8" name="TextBox 7"/>
          <p:cNvSpPr txBox="1"/>
          <p:nvPr/>
        </p:nvSpPr>
        <p:spPr>
          <a:xfrm>
            <a:off x="1071567" y="6488115"/>
            <a:ext cx="3500437" cy="369887"/>
          </a:xfrm>
          <a:prstGeom prst="rect">
            <a:avLst/>
          </a:prstGeom>
          <a:noFill/>
        </p:spPr>
        <p:txBody>
          <a:bodyPr anchor="ctr"/>
          <a:lstStyle/>
          <a:p>
            <a:pPr algn="r" defTabSz="914400">
              <a:defRPr/>
            </a:pPr>
            <a:r>
              <a:rPr lang="en-US" sz="1200">
                <a:solidFill>
                  <a:prstClr val="white"/>
                </a:solidFill>
                <a:cs typeface="Arial" charset="0"/>
              </a:rPr>
              <a:t>Vu Pham</a:t>
            </a:r>
          </a:p>
        </p:txBody>
      </p:sp>
      <p:sp>
        <p:nvSpPr>
          <p:cNvPr id="3" name="Content Placeholder 2"/>
          <p:cNvSpPr>
            <a:spLocks noGrp="1"/>
          </p:cNvSpPr>
          <p:nvPr>
            <p:ph sz="half" idx="1"/>
          </p:nvPr>
        </p:nvSpPr>
        <p:spPr>
          <a:xfrm>
            <a:off x="228600" y="1066801"/>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66801"/>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a:t>Click to edit Master title style</a:t>
            </a:r>
          </a:p>
        </p:txBody>
      </p:sp>
      <p:sp>
        <p:nvSpPr>
          <p:cNvPr id="9" name="Date Placeholder 4"/>
          <p:cNvSpPr>
            <a:spLocks noGrp="1"/>
          </p:cNvSpPr>
          <p:nvPr>
            <p:ph type="dt" sz="half" idx="10"/>
          </p:nvPr>
        </p:nvSpPr>
        <p:spPr>
          <a:xfrm>
            <a:off x="0" y="6492876"/>
            <a:ext cx="1066800" cy="365125"/>
          </a:xfrm>
        </p:spPr>
        <p:txBody>
          <a:bodyPr/>
          <a:lstStyle>
            <a:lvl1pPr>
              <a:defRPr baseline="0" smtClean="0">
                <a:solidFill>
                  <a:schemeClr val="bg1"/>
                </a:solidFill>
              </a:defRPr>
            </a:lvl1pPr>
          </a:lstStyle>
          <a:p>
            <a:pPr>
              <a:defRPr/>
            </a:pPr>
            <a:endParaRPr lang="en-US">
              <a:solidFill>
                <a:prstClr val="white"/>
              </a:solidFill>
            </a:endParaRPr>
          </a:p>
        </p:txBody>
      </p:sp>
      <p:sp>
        <p:nvSpPr>
          <p:cNvPr id="10" name="Footer Placeholder 5"/>
          <p:cNvSpPr>
            <a:spLocks noGrp="1"/>
          </p:cNvSpPr>
          <p:nvPr>
            <p:ph type="ftr" sz="quarter" idx="11"/>
          </p:nvPr>
        </p:nvSpPr>
        <p:spPr>
          <a:xfrm>
            <a:off x="4572000" y="6492876"/>
            <a:ext cx="3505200" cy="365125"/>
          </a:xfrm>
        </p:spPr>
        <p:txBody>
          <a:bodyPr/>
          <a:lstStyle>
            <a:lvl1pPr algn="l">
              <a:defRPr baseline="0" smtClean="0">
                <a:solidFill>
                  <a:schemeClr val="bg1"/>
                </a:solidFill>
              </a:defRPr>
            </a:lvl1pPr>
          </a:lstStyle>
          <a:p>
            <a:pPr>
              <a:defRPr/>
            </a:pPr>
            <a:r>
              <a:rPr lang="en-US">
                <a:solidFill>
                  <a:prstClr val="white"/>
                </a:solidFill>
              </a:rPr>
              <a:t>Ch. 1.   Fundamental Concept</a:t>
            </a:r>
          </a:p>
        </p:txBody>
      </p:sp>
      <p:sp>
        <p:nvSpPr>
          <p:cNvPr id="11" name="Slide Number Placeholder 6"/>
          <p:cNvSpPr>
            <a:spLocks noGrp="1"/>
          </p:cNvSpPr>
          <p:nvPr>
            <p:ph type="sldNum" sz="quarter" idx="12"/>
          </p:nvPr>
        </p:nvSpPr>
        <p:spPr>
          <a:xfrm>
            <a:off x="8077200" y="6492876"/>
            <a:ext cx="1066800" cy="365125"/>
          </a:xfrm>
        </p:spPr>
        <p:txBody>
          <a:bodyPr/>
          <a:lstStyle>
            <a:lvl1pPr>
              <a:defRPr baseline="0" smtClean="0">
                <a:solidFill>
                  <a:schemeClr val="bg1"/>
                </a:solidFill>
              </a:defRPr>
            </a:lvl1pPr>
          </a:lstStyle>
          <a:p>
            <a:pPr>
              <a:defRPr/>
            </a:pPr>
            <a:fld id="{CA58546F-1E4E-426D-9940-5EB4B4A7467C}" type="slidenum">
              <a:rPr lang="en-US">
                <a:solidFill>
                  <a:prstClr val="white"/>
                </a:solidFill>
              </a:rPr>
              <a:pPr>
                <a:defRPr/>
              </a:pPr>
              <a:t>‹#›</a:t>
            </a:fld>
            <a:endParaRPr lang="en-US">
              <a:solidFill>
                <a:prstClr val="white"/>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8" name="Rectangle 7"/>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9" name="Rectangle 8"/>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0" name="TextBox 9"/>
          <p:cNvSpPr txBox="1"/>
          <p:nvPr/>
        </p:nvSpPr>
        <p:spPr>
          <a:xfrm>
            <a:off x="1071567" y="6488115"/>
            <a:ext cx="3500437" cy="369887"/>
          </a:xfrm>
          <a:prstGeom prst="rect">
            <a:avLst/>
          </a:prstGeom>
          <a:noFill/>
        </p:spPr>
        <p:txBody>
          <a:bodyPr anchor="ctr"/>
          <a:lstStyle/>
          <a:p>
            <a:pPr algn="r" defTabSz="914400">
              <a:defRPr/>
            </a:pPr>
            <a:r>
              <a:rPr lang="en-US" sz="1200">
                <a:solidFill>
                  <a:prstClr val="white"/>
                </a:solidFill>
                <a:cs typeface="Arial" charset="0"/>
              </a:rPr>
              <a:t>Vu Pham</a:t>
            </a:r>
          </a:p>
        </p:txBody>
      </p:sp>
      <p:sp>
        <p:nvSpPr>
          <p:cNvPr id="3" name="Text Placeholder 2"/>
          <p:cNvSpPr>
            <a:spLocks noGrp="1"/>
          </p:cNvSpPr>
          <p:nvPr>
            <p:ph type="body" idx="1"/>
          </p:nvPr>
        </p:nvSpPr>
        <p:spPr>
          <a:xfrm>
            <a:off x="457200" y="990600"/>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76401"/>
            <a:ext cx="4040188"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9" y="990600"/>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1676401"/>
            <a:ext cx="4041775"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a:t>Click to edit Master title style</a:t>
            </a:r>
          </a:p>
        </p:txBody>
      </p:sp>
      <p:sp>
        <p:nvSpPr>
          <p:cNvPr id="11" name="Date Placeholder 6"/>
          <p:cNvSpPr>
            <a:spLocks noGrp="1"/>
          </p:cNvSpPr>
          <p:nvPr>
            <p:ph type="dt" sz="half" idx="10"/>
          </p:nvPr>
        </p:nvSpPr>
        <p:spPr>
          <a:xfrm>
            <a:off x="0" y="6492876"/>
            <a:ext cx="1066800" cy="365125"/>
          </a:xfrm>
        </p:spPr>
        <p:txBody>
          <a:bodyPr/>
          <a:lstStyle>
            <a:lvl1pPr>
              <a:defRPr baseline="0" smtClean="0">
                <a:solidFill>
                  <a:schemeClr val="bg1"/>
                </a:solidFill>
              </a:defRPr>
            </a:lvl1pPr>
          </a:lstStyle>
          <a:p>
            <a:pPr>
              <a:defRPr/>
            </a:pPr>
            <a:endParaRPr lang="en-US">
              <a:solidFill>
                <a:prstClr val="white"/>
              </a:solidFill>
            </a:endParaRPr>
          </a:p>
        </p:txBody>
      </p:sp>
      <p:sp>
        <p:nvSpPr>
          <p:cNvPr id="12" name="Footer Placeholder 7"/>
          <p:cNvSpPr>
            <a:spLocks noGrp="1"/>
          </p:cNvSpPr>
          <p:nvPr>
            <p:ph type="ftr" sz="quarter" idx="11"/>
          </p:nvPr>
        </p:nvSpPr>
        <p:spPr>
          <a:xfrm>
            <a:off x="4572000" y="6492876"/>
            <a:ext cx="3505200" cy="365125"/>
          </a:xfrm>
        </p:spPr>
        <p:txBody>
          <a:bodyPr/>
          <a:lstStyle>
            <a:lvl1pPr algn="l">
              <a:defRPr baseline="0" smtClean="0">
                <a:solidFill>
                  <a:schemeClr val="bg1"/>
                </a:solidFill>
              </a:defRPr>
            </a:lvl1pPr>
          </a:lstStyle>
          <a:p>
            <a:pPr>
              <a:defRPr/>
            </a:pPr>
            <a:r>
              <a:rPr lang="en-US">
                <a:solidFill>
                  <a:prstClr val="white"/>
                </a:solidFill>
              </a:rPr>
              <a:t>Ch. 1.   Fundamental Concept</a:t>
            </a:r>
          </a:p>
        </p:txBody>
      </p:sp>
      <p:sp>
        <p:nvSpPr>
          <p:cNvPr id="13" name="Slide Number Placeholder 8"/>
          <p:cNvSpPr>
            <a:spLocks noGrp="1"/>
          </p:cNvSpPr>
          <p:nvPr>
            <p:ph type="sldNum" sz="quarter" idx="12"/>
          </p:nvPr>
        </p:nvSpPr>
        <p:spPr>
          <a:xfrm>
            <a:off x="8077200" y="6492876"/>
            <a:ext cx="1066800" cy="365125"/>
          </a:xfrm>
        </p:spPr>
        <p:txBody>
          <a:bodyPr/>
          <a:lstStyle>
            <a:lvl1pPr>
              <a:defRPr baseline="0" smtClean="0">
                <a:solidFill>
                  <a:schemeClr val="bg1"/>
                </a:solidFill>
              </a:defRPr>
            </a:lvl1pPr>
          </a:lstStyle>
          <a:p>
            <a:pPr>
              <a:defRPr/>
            </a:pPr>
            <a:fld id="{4F25B14B-C98E-4C14-96E7-18DD3A29C179}" type="slidenum">
              <a:rPr lang="en-US">
                <a:solidFill>
                  <a:prstClr val="white"/>
                </a:solidFill>
              </a:rPr>
              <a:pPr>
                <a:defRPr/>
              </a:pPr>
              <a:t>‹#›</a:t>
            </a:fld>
            <a:endParaRPr lang="en-US">
              <a:solidFill>
                <a:prstClr val="white"/>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a:t>Click to edit Master title style</a:t>
            </a:r>
          </a:p>
        </p:txBody>
      </p:sp>
      <p:sp>
        <p:nvSpPr>
          <p:cNvPr id="12" name="Text Placeholder 10"/>
          <p:cNvSpPr>
            <a:spLocks noGrp="1"/>
          </p:cNvSpPr>
          <p:nvPr>
            <p:ph type="body" sz="quarter" idx="13"/>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p:txBody>
      </p:sp>
      <p:sp>
        <p:nvSpPr>
          <p:cNvPr id="7" name="Date Placeholder 6"/>
          <p:cNvSpPr>
            <a:spLocks noGrp="1"/>
          </p:cNvSpPr>
          <p:nvPr>
            <p:ph type="dt" sz="half" idx="14"/>
          </p:nvPr>
        </p:nvSpPr>
        <p:spPr>
          <a:xfrm>
            <a:off x="0" y="6492876"/>
            <a:ext cx="1066800" cy="365125"/>
          </a:xfrm>
        </p:spPr>
        <p:txBody>
          <a:bodyPr/>
          <a:lstStyle>
            <a:lvl1pPr>
              <a:defRPr baseline="0" smtClean="0">
                <a:solidFill>
                  <a:schemeClr val="bg1"/>
                </a:solidFill>
              </a:defRPr>
            </a:lvl1pPr>
          </a:lstStyle>
          <a:p>
            <a:pPr>
              <a:defRPr/>
            </a:pPr>
            <a:endParaRPr lang="en-US">
              <a:solidFill>
                <a:prstClr val="white"/>
              </a:solidFill>
            </a:endParaRPr>
          </a:p>
        </p:txBody>
      </p:sp>
      <p:sp>
        <p:nvSpPr>
          <p:cNvPr id="8" name="Footer Placeholder 7"/>
          <p:cNvSpPr>
            <a:spLocks noGrp="1"/>
          </p:cNvSpPr>
          <p:nvPr>
            <p:ph type="ftr" sz="quarter" idx="15"/>
          </p:nvPr>
        </p:nvSpPr>
        <p:spPr>
          <a:xfrm>
            <a:off x="4572000" y="6492876"/>
            <a:ext cx="3505200" cy="365125"/>
          </a:xfrm>
        </p:spPr>
        <p:txBody>
          <a:bodyPr/>
          <a:lstStyle>
            <a:lvl1pPr algn="l">
              <a:defRPr baseline="0" smtClean="0">
                <a:solidFill>
                  <a:schemeClr val="bg1"/>
                </a:solidFill>
              </a:defRPr>
            </a:lvl1pPr>
          </a:lstStyle>
          <a:p>
            <a:pPr>
              <a:defRPr/>
            </a:pPr>
            <a:r>
              <a:rPr lang="en-US">
                <a:solidFill>
                  <a:prstClr val="white"/>
                </a:solidFill>
              </a:rPr>
              <a:t>Ch. 1.   Fundamental Concept</a:t>
            </a:r>
          </a:p>
        </p:txBody>
      </p:sp>
      <p:sp>
        <p:nvSpPr>
          <p:cNvPr id="9" name="Slide Number Placeholder 8"/>
          <p:cNvSpPr>
            <a:spLocks noGrp="1"/>
          </p:cNvSpPr>
          <p:nvPr>
            <p:ph type="sldNum" sz="quarter" idx="16"/>
          </p:nvPr>
        </p:nvSpPr>
        <p:spPr>
          <a:xfrm>
            <a:off x="8077200" y="6492876"/>
            <a:ext cx="1066800" cy="365125"/>
          </a:xfrm>
        </p:spPr>
        <p:txBody>
          <a:bodyPr/>
          <a:lstStyle>
            <a:lvl1pPr>
              <a:defRPr baseline="0" smtClean="0">
                <a:solidFill>
                  <a:schemeClr val="bg1"/>
                </a:solidFill>
              </a:defRPr>
            </a:lvl1pPr>
          </a:lstStyle>
          <a:p>
            <a:pPr>
              <a:defRPr/>
            </a:pPr>
            <a:fld id="{0F8ABFDA-DAF0-4496-8136-3108F5781C52}" type="slidenum">
              <a:rPr lang="en-US">
                <a:solidFill>
                  <a:prstClr val="white"/>
                </a:solidFill>
              </a:rPr>
              <a:pPr>
                <a:defRPr/>
              </a:pPr>
              <a:t>‹#›</a:t>
            </a:fld>
            <a:endParaRPr lang="en-US">
              <a:solidFill>
                <a:prstClr val="white"/>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4" name="Rectangle 3"/>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0" name="Text Placeholder 10"/>
          <p:cNvSpPr>
            <a:spLocks noGrp="1"/>
          </p:cNvSpPr>
          <p:nvPr>
            <p:ph type="body" sz="quarter" idx="13"/>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p:txBody>
      </p:sp>
      <p:sp>
        <p:nvSpPr>
          <p:cNvPr id="5" name="Date Placeholder 6"/>
          <p:cNvSpPr>
            <a:spLocks noGrp="1"/>
          </p:cNvSpPr>
          <p:nvPr>
            <p:ph type="dt" sz="half" idx="14"/>
          </p:nvPr>
        </p:nvSpPr>
        <p:spPr>
          <a:xfrm>
            <a:off x="0" y="6492876"/>
            <a:ext cx="1066800" cy="365125"/>
          </a:xfrm>
        </p:spPr>
        <p:txBody>
          <a:bodyPr/>
          <a:lstStyle>
            <a:lvl1pPr>
              <a:defRPr baseline="0" smtClean="0">
                <a:solidFill>
                  <a:schemeClr val="bg1"/>
                </a:solidFill>
              </a:defRPr>
            </a:lvl1pPr>
          </a:lstStyle>
          <a:p>
            <a:pPr>
              <a:defRPr/>
            </a:pPr>
            <a:endParaRPr lang="en-US">
              <a:solidFill>
                <a:prstClr val="white"/>
              </a:solidFill>
            </a:endParaRPr>
          </a:p>
        </p:txBody>
      </p:sp>
      <p:sp>
        <p:nvSpPr>
          <p:cNvPr id="6" name="Footer Placeholder 7"/>
          <p:cNvSpPr>
            <a:spLocks noGrp="1"/>
          </p:cNvSpPr>
          <p:nvPr>
            <p:ph type="ftr" sz="quarter" idx="15"/>
          </p:nvPr>
        </p:nvSpPr>
        <p:spPr>
          <a:xfrm>
            <a:off x="4572000" y="6492876"/>
            <a:ext cx="3505200" cy="365125"/>
          </a:xfrm>
        </p:spPr>
        <p:txBody>
          <a:bodyPr/>
          <a:lstStyle>
            <a:lvl1pPr algn="l">
              <a:defRPr baseline="0" smtClean="0">
                <a:solidFill>
                  <a:schemeClr val="bg1"/>
                </a:solidFill>
              </a:defRPr>
            </a:lvl1pPr>
          </a:lstStyle>
          <a:p>
            <a:pPr>
              <a:defRPr/>
            </a:pPr>
            <a:r>
              <a:rPr lang="en-US">
                <a:solidFill>
                  <a:prstClr val="white"/>
                </a:solidFill>
              </a:rPr>
              <a:t>Ch. 1.   Fundamental Concept</a:t>
            </a:r>
          </a:p>
        </p:txBody>
      </p:sp>
      <p:sp>
        <p:nvSpPr>
          <p:cNvPr id="7" name="Slide Number Placeholder 8"/>
          <p:cNvSpPr>
            <a:spLocks noGrp="1"/>
          </p:cNvSpPr>
          <p:nvPr>
            <p:ph type="sldNum" sz="quarter" idx="16"/>
          </p:nvPr>
        </p:nvSpPr>
        <p:spPr>
          <a:xfrm>
            <a:off x="8077200" y="6492876"/>
            <a:ext cx="1066800" cy="365125"/>
          </a:xfrm>
        </p:spPr>
        <p:txBody>
          <a:bodyPr/>
          <a:lstStyle>
            <a:lvl1pPr>
              <a:defRPr baseline="0" smtClean="0">
                <a:solidFill>
                  <a:schemeClr val="bg1"/>
                </a:solidFill>
              </a:defRPr>
            </a:lvl1pPr>
          </a:lstStyle>
          <a:p>
            <a:pPr>
              <a:defRPr/>
            </a:pPr>
            <a:fld id="{E7C05FB1-C35B-4870-BC50-C1BF2D042AF7}" type="slidenum">
              <a:rPr lang="en-US">
                <a:solidFill>
                  <a:prstClr val="white"/>
                </a:solidFill>
              </a:rPr>
              <a:pPr>
                <a:defRPr/>
              </a:pPr>
              <a:t>‹#›</a:t>
            </a:fld>
            <a:endParaRPr lang="en-US">
              <a:solidFill>
                <a:prstClr val="white"/>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Ch. 1.   Fundamental Concept</a:t>
            </a:r>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Ch. 1.   Fundamental Concept</a:t>
            </a:r>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1"/>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defTabSz="914400">
              <a:defRPr/>
            </a:pPr>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defTabSz="914400">
              <a:defRPr/>
            </a:pPr>
            <a:r>
              <a:rPr lang="en-US">
                <a:solidFill>
                  <a:prstClr val="black">
                    <a:tint val="75000"/>
                  </a:prstClr>
                </a:solidFill>
              </a:rPr>
              <a:t>Ch. 1.   Fundamental Concept</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defTabSz="914400">
              <a:defRPr/>
            </a:pPr>
            <a:fld id="{6D6CB6DE-1033-4C2C-8280-139BC16F7CB4}" type="slidenum">
              <a:rPr lang="en-US">
                <a:solidFill>
                  <a:prstClr val="black">
                    <a:tint val="75000"/>
                  </a:prstClr>
                </a:solidFill>
              </a:rPr>
              <a:pPr defTabSz="914400">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1.jpe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7.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0.png"/><Relationship Id="rId9" Type="http://schemas.openxmlformats.org/officeDocument/2006/relationships/image" Target="../media/image26.png"/><Relationship Id="rId14"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4.png"/><Relationship Id="rId7" Type="http://schemas.openxmlformats.org/officeDocument/2006/relationships/image" Target="../media/image38.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e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a:xfrm>
            <a:off x="609600" y="1447800"/>
            <a:ext cx="7772400" cy="1621160"/>
          </a:xfrm>
        </p:spPr>
        <p:txBody>
          <a:bodyPr/>
          <a:lstStyle/>
          <a:p>
            <a:pPr fontAlgn="auto">
              <a:spcAft>
                <a:spcPts val="0"/>
              </a:spcAft>
              <a:defRPr/>
            </a:pPr>
            <a:r>
              <a:rPr lang="en-US" b="1" dirty="0"/>
              <a:t>Introduction to                              Cloud Computing</a:t>
            </a:r>
          </a:p>
        </p:txBody>
      </p:sp>
      <p:sp>
        <p:nvSpPr>
          <p:cNvPr id="6" name="Rectangle 3"/>
          <p:cNvSpPr txBox="1">
            <a:spLocks noChangeArrowheads="1"/>
          </p:cNvSpPr>
          <p:nvPr/>
        </p:nvSpPr>
        <p:spPr bwMode="auto">
          <a:xfrm>
            <a:off x="5024438" y="4595591"/>
            <a:ext cx="4119562"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fontAlgn="base">
              <a:spcBef>
                <a:spcPct val="20000"/>
              </a:spcBef>
              <a:spcAft>
                <a:spcPct val="0"/>
              </a:spcAft>
              <a:defRPr/>
            </a:pPr>
            <a:r>
              <a:rPr lang="en-US" sz="2000" b="1" kern="0" dirty="0">
                <a:solidFill>
                  <a:srgbClr val="252595"/>
                </a:solidFill>
                <a:latin typeface="Arial Narrow" panose="020B0606020202030204" pitchFamily="34" charset="0"/>
                <a:cs typeface="Arial" charset="0"/>
              </a:rPr>
              <a:t>Dr. Rajiv Misra</a:t>
            </a:r>
          </a:p>
          <a:p>
            <a:pPr fontAlgn="base">
              <a:spcBef>
                <a:spcPct val="20000"/>
              </a:spcBef>
              <a:spcAft>
                <a:spcPct val="0"/>
              </a:spcAft>
              <a:defRPr/>
            </a:pPr>
            <a:r>
              <a:rPr lang="en-US" sz="2000" b="1" kern="0" dirty="0">
                <a:solidFill>
                  <a:srgbClr val="252595"/>
                </a:solidFill>
                <a:latin typeface="Arial Narrow" panose="020B0606020202030204" pitchFamily="34" charset="0"/>
                <a:cs typeface="Arial" charset="0"/>
              </a:rPr>
              <a:t>Associate Professor</a:t>
            </a:r>
          </a:p>
          <a:p>
            <a:pPr fontAlgn="base">
              <a:spcBef>
                <a:spcPct val="20000"/>
              </a:spcBef>
              <a:spcAft>
                <a:spcPct val="0"/>
              </a:spcAft>
              <a:defRPr/>
            </a:pPr>
            <a:r>
              <a:rPr lang="en-US" sz="2000" b="1" kern="0" dirty="0">
                <a:solidFill>
                  <a:srgbClr val="000000"/>
                </a:solidFill>
                <a:latin typeface="Arial Narrow" panose="020B0606020202030204" pitchFamily="34" charset="0"/>
                <a:cs typeface="Arial" charset="0"/>
              </a:rPr>
              <a:t>Dept. of Computer Science &amp; Engg.</a:t>
            </a:r>
          </a:p>
          <a:p>
            <a:pPr fontAlgn="base">
              <a:spcBef>
                <a:spcPct val="20000"/>
              </a:spcBef>
              <a:spcAft>
                <a:spcPct val="0"/>
              </a:spcAft>
              <a:defRPr/>
            </a:pPr>
            <a:r>
              <a:rPr lang="en-IN" sz="2000" b="1" kern="0" dirty="0">
                <a:solidFill>
                  <a:srgbClr val="000000"/>
                </a:solidFill>
                <a:latin typeface="Arial Narrow" panose="020B0606020202030204" pitchFamily="34" charset="0"/>
                <a:cs typeface="Arial" charset="0"/>
              </a:rPr>
              <a:t>Indian Institute of Technology Patna</a:t>
            </a:r>
            <a:endParaRPr lang="en-US" sz="2000" b="1" kern="0" dirty="0">
              <a:solidFill>
                <a:srgbClr val="000000"/>
              </a:solidFill>
              <a:latin typeface="Arial Narrow" panose="020B0606020202030204" pitchFamily="34" charset="0"/>
              <a:cs typeface="Arial" charset="0"/>
            </a:endParaRPr>
          </a:p>
          <a:p>
            <a:pPr fontAlgn="base">
              <a:spcBef>
                <a:spcPct val="20000"/>
              </a:spcBef>
              <a:spcAft>
                <a:spcPct val="0"/>
              </a:spcAft>
              <a:defRPr/>
            </a:pPr>
            <a:r>
              <a:rPr lang="en-US" sz="2000" b="1" kern="0" dirty="0">
                <a:solidFill>
                  <a:srgbClr val="000000"/>
                </a:solidFill>
                <a:effectLst>
                  <a:outerShdw blurRad="38100" dist="38100" dir="2700000" algn="tl">
                    <a:srgbClr val="C0C0C0"/>
                  </a:outerShdw>
                </a:effectLst>
                <a:latin typeface="Arial Narrow" panose="020B0606020202030204" pitchFamily="34" charset="0"/>
                <a:cs typeface="Arial" charset="0"/>
              </a:rPr>
              <a:t>rajivm@iitp.ac.in</a:t>
            </a:r>
          </a:p>
        </p:txBody>
      </p:sp>
      <p:pic>
        <p:nvPicPr>
          <p:cNvPr id="5" name="Picture 7"/>
          <p:cNvPicPr>
            <a:picLocks noChangeAspect="1" noChangeArrowheads="1"/>
          </p:cNvPicPr>
          <p:nvPr/>
        </p:nvPicPr>
        <p:blipFill>
          <a:blip r:embed="rId2" cstate="print"/>
          <a:srcRect/>
          <a:stretch>
            <a:fillRect/>
          </a:stretch>
        </p:blipFill>
        <p:spPr bwMode="auto">
          <a:xfrm>
            <a:off x="3599543" y="4847771"/>
            <a:ext cx="1367971" cy="1494972"/>
          </a:xfrm>
          <a:prstGeom prst="rect">
            <a:avLst/>
          </a:prstGeom>
          <a:noFill/>
          <a:ln w="9525">
            <a:noFill/>
            <a:miter lim="800000"/>
            <a:headEnd/>
            <a:tailEnd/>
          </a:ln>
        </p:spPr>
      </p:pic>
      <p:pic>
        <p:nvPicPr>
          <p:cNvPr id="2050" name="Picture 2" descr="Related image"/>
          <p:cNvPicPr>
            <a:picLocks noChangeAspect="1" noChangeArrowheads="1"/>
          </p:cNvPicPr>
          <p:nvPr/>
        </p:nvPicPr>
        <p:blipFill>
          <a:blip r:embed="rId3" cstate="print">
            <a:lum bright="20000"/>
          </a:blip>
          <a:srcRect t="30769"/>
          <a:stretch>
            <a:fillRect/>
          </a:stretch>
        </p:blipFill>
        <p:spPr bwMode="auto">
          <a:xfrm>
            <a:off x="228600" y="4114801"/>
            <a:ext cx="2362200" cy="2171700"/>
          </a:xfrm>
          <a:prstGeom prst="rect">
            <a:avLst/>
          </a:prstGeom>
          <a:noFill/>
        </p:spPr>
      </p:pic>
      <p:sp>
        <p:nvSpPr>
          <p:cNvPr id="7" name="Footer Placeholder 3"/>
          <p:cNvSpPr txBox="1">
            <a:spLocks/>
          </p:cNvSpPr>
          <p:nvPr/>
        </p:nvSpPr>
        <p:spPr>
          <a:xfrm>
            <a:off x="5210628" y="6492876"/>
            <a:ext cx="3933371" cy="365125"/>
          </a:xfrm>
          <a:prstGeom prst="rect">
            <a:avLst/>
          </a:prstGeom>
          <a:noFill/>
        </p:spPr>
        <p:txBody>
          <a:bodyPr vert="horz" lIns="91440" tIns="45720" rIns="91440" bIns="45720" rtlCol="0" anchor="ctr"/>
          <a:lstStyle/>
          <a:p>
            <a:pPr lvl="0" defTabSz="914400">
              <a:defRPr/>
            </a:pPr>
            <a:r>
              <a:rPr lang="en-US" sz="2100" b="1" dirty="0">
                <a:solidFill>
                  <a:prstClr val="white"/>
                </a:solidFill>
              </a:rPr>
              <a:t>Introduction to Cloud Computing</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10" name="Footer Placeholder 3"/>
          <p:cNvSpPr txBox="1">
            <a:spLocks/>
          </p:cNvSpPr>
          <p:nvPr/>
        </p:nvSpPr>
        <p:spPr>
          <a:xfrm>
            <a:off x="-2" y="6492876"/>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2229" y="762001"/>
            <a:ext cx="8519886" cy="5682342"/>
          </a:xfrm>
        </p:spPr>
        <p:txBody>
          <a:bodyPr/>
          <a:lstStyle/>
          <a:p>
            <a:pPr algn="just"/>
            <a:r>
              <a:rPr lang="en-IN" sz="2400" dirty="0"/>
              <a:t>Cloud computing overlaps with distributed computing.</a:t>
            </a:r>
          </a:p>
          <a:p>
            <a:pPr algn="just"/>
            <a:endParaRPr lang="en-IN" sz="2400" dirty="0"/>
          </a:p>
          <a:p>
            <a:pPr algn="just"/>
            <a:r>
              <a:rPr lang="en-IN" sz="2400" b="1" dirty="0">
                <a:solidFill>
                  <a:srgbClr val="FF0000"/>
                </a:solidFill>
              </a:rPr>
              <a:t>Distributed computing: </a:t>
            </a:r>
            <a:r>
              <a:rPr lang="en-IN" sz="2400" dirty="0"/>
              <a:t>A </a:t>
            </a:r>
            <a:r>
              <a:rPr lang="en-IN" sz="2400" b="1" i="1" dirty="0">
                <a:solidFill>
                  <a:srgbClr val="002060"/>
                </a:solidFill>
              </a:rPr>
              <a:t>distributed system </a:t>
            </a:r>
            <a:r>
              <a:rPr lang="en-IN" sz="2400" dirty="0"/>
              <a:t>consists of multiple autonomous computers, having its own memory, communicating through </a:t>
            </a:r>
            <a:r>
              <a:rPr lang="en-IN" sz="2400" b="1" i="1" dirty="0">
                <a:solidFill>
                  <a:srgbClr val="002060"/>
                </a:solidFill>
              </a:rPr>
              <a:t>message passing</a:t>
            </a:r>
            <a:r>
              <a:rPr lang="en-IN" sz="2400" dirty="0"/>
              <a:t>. </a:t>
            </a:r>
          </a:p>
          <a:p>
            <a:pPr algn="just"/>
            <a:endParaRPr lang="en-US" sz="2400" b="1" i="1" dirty="0">
              <a:solidFill>
                <a:srgbClr val="002060"/>
              </a:solidFill>
            </a:endParaRPr>
          </a:p>
          <a:p>
            <a:pPr algn="just">
              <a:buNone/>
            </a:pPr>
            <a:endParaRPr lang="en-US" sz="2400" b="1" i="1" dirty="0">
              <a:solidFill>
                <a:srgbClr val="002060"/>
              </a:solidFill>
            </a:endParaRPr>
          </a:p>
          <a:p>
            <a:pPr algn="just">
              <a:buNone/>
            </a:pPr>
            <a:endParaRPr lang="en-IN" sz="2400" b="1" i="1" dirty="0">
              <a:solidFill>
                <a:srgbClr val="002060"/>
              </a:solidFill>
            </a:endParaRPr>
          </a:p>
          <a:p>
            <a:pPr algn="just"/>
            <a:r>
              <a:rPr lang="en-IN" sz="2400" b="1" dirty="0">
                <a:solidFill>
                  <a:srgbClr val="FF0000"/>
                </a:solidFill>
              </a:rPr>
              <a:t>Cloud computing: </a:t>
            </a:r>
            <a:r>
              <a:rPr lang="en-IN" sz="2400" dirty="0"/>
              <a:t>Clouds can be built with physical or virtualized resources over large data centers that are distributed systems. Cloud computing is also considered to be a form of </a:t>
            </a:r>
            <a:r>
              <a:rPr lang="en-IN" sz="2400" b="1" i="1" dirty="0">
                <a:solidFill>
                  <a:srgbClr val="002060"/>
                </a:solidFill>
              </a:rPr>
              <a:t>utility computing or service computing.</a:t>
            </a:r>
          </a:p>
        </p:txBody>
      </p:sp>
      <p:sp>
        <p:nvSpPr>
          <p:cNvPr id="3" name="Title 2"/>
          <p:cNvSpPr>
            <a:spLocks noGrp="1"/>
          </p:cNvSpPr>
          <p:nvPr>
            <p:ph type="title"/>
          </p:nvPr>
        </p:nvSpPr>
        <p:spPr/>
        <p:txBody>
          <a:bodyPr/>
          <a:lstStyle/>
          <a:p>
            <a:r>
              <a:rPr lang="en-US" b="1" dirty="0"/>
              <a:t>Computing Paradigm Distinctions</a:t>
            </a:r>
            <a:endParaRPr lang="en-IN" b="1" dirty="0"/>
          </a:p>
        </p:txBody>
      </p:sp>
      <p:sp>
        <p:nvSpPr>
          <p:cNvPr id="4" name="Footer Placeholder 3"/>
          <p:cNvSpPr txBox="1">
            <a:spLocks/>
          </p:cNvSpPr>
          <p:nvPr/>
        </p:nvSpPr>
        <p:spPr>
          <a:xfrm>
            <a:off x="5210628" y="6492876"/>
            <a:ext cx="3933371" cy="365125"/>
          </a:xfrm>
          <a:prstGeom prst="rect">
            <a:avLst/>
          </a:prstGeom>
          <a:noFill/>
        </p:spPr>
        <p:txBody>
          <a:bodyPr vert="horz" lIns="91440" tIns="45720" rIns="91440" bIns="45720" rtlCol="0" anchor="ctr"/>
          <a:lstStyle/>
          <a:p>
            <a:pPr lvl="0" defTabSz="914400">
              <a:defRPr/>
            </a:pPr>
            <a:r>
              <a:rPr lang="en-US" sz="2100" b="1" dirty="0">
                <a:solidFill>
                  <a:prstClr val="white"/>
                </a:solidFill>
              </a:rPr>
              <a:t>Introduction to Cloud Computing</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5" name="Footer Placeholder 3"/>
          <p:cNvSpPr txBox="1">
            <a:spLocks/>
          </p:cNvSpPr>
          <p:nvPr/>
        </p:nvSpPr>
        <p:spPr>
          <a:xfrm>
            <a:off x="-2" y="6492876"/>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pic>
        <p:nvPicPr>
          <p:cNvPr id="82946" name="Picture 2" descr="Image result for cloud computing diagram"/>
          <p:cNvPicPr>
            <a:picLocks noChangeAspect="1" noChangeArrowheads="1"/>
          </p:cNvPicPr>
          <p:nvPr/>
        </p:nvPicPr>
        <p:blipFill>
          <a:blip r:embed="rId2" cstate="print"/>
          <a:srcRect/>
          <a:stretch>
            <a:fillRect/>
          </a:stretch>
        </p:blipFill>
        <p:spPr bwMode="auto">
          <a:xfrm>
            <a:off x="5646057" y="5268686"/>
            <a:ext cx="3497943" cy="1248228"/>
          </a:xfrm>
          <a:prstGeom prst="rect">
            <a:avLst/>
          </a:prstGeom>
          <a:noFill/>
        </p:spPr>
      </p:pic>
      <p:pic>
        <p:nvPicPr>
          <p:cNvPr id="82948" name="Picture 4" descr="Image result for distributed systems"/>
          <p:cNvPicPr>
            <a:picLocks noChangeAspect="1" noChangeArrowheads="1"/>
          </p:cNvPicPr>
          <p:nvPr/>
        </p:nvPicPr>
        <p:blipFill>
          <a:blip r:embed="rId3" cstate="print"/>
          <a:srcRect/>
          <a:stretch>
            <a:fillRect/>
          </a:stretch>
        </p:blipFill>
        <p:spPr bwMode="auto">
          <a:xfrm>
            <a:off x="5109028" y="2786743"/>
            <a:ext cx="3846286" cy="13208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ja-JP" altLang="en-US" b="1"/>
              <a:t>“</a:t>
            </a:r>
            <a:r>
              <a:rPr lang="en-US" altLang="ja-JP" b="1" dirty="0"/>
              <a:t>A Cloudy History of Time</a:t>
            </a:r>
            <a:r>
              <a:rPr lang="ja-JP" altLang="en-US" b="1"/>
              <a:t>”</a:t>
            </a:r>
            <a:endParaRPr lang="en-US" b="1" dirty="0"/>
          </a:p>
        </p:txBody>
      </p:sp>
      <p:sp>
        <p:nvSpPr>
          <p:cNvPr id="39" name="Footer Placeholder 3"/>
          <p:cNvSpPr txBox="1">
            <a:spLocks/>
          </p:cNvSpPr>
          <p:nvPr/>
        </p:nvSpPr>
        <p:spPr>
          <a:xfrm>
            <a:off x="5210628" y="6492876"/>
            <a:ext cx="3933371" cy="365125"/>
          </a:xfrm>
          <a:prstGeom prst="rect">
            <a:avLst/>
          </a:prstGeom>
          <a:noFill/>
        </p:spPr>
        <p:txBody>
          <a:bodyPr vert="horz" lIns="91440" tIns="45720" rIns="91440" bIns="45720" rtlCol="0" anchor="ctr"/>
          <a:lstStyle/>
          <a:p>
            <a:pPr lvl="0" defTabSz="914400">
              <a:defRPr/>
            </a:pPr>
            <a:r>
              <a:rPr lang="en-US" sz="2100" b="1" dirty="0">
                <a:solidFill>
                  <a:prstClr val="white"/>
                </a:solidFill>
              </a:rPr>
              <a:t>Introduction to Cloud Computing</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40" name="Footer Placeholder 3"/>
          <p:cNvSpPr txBox="1">
            <a:spLocks/>
          </p:cNvSpPr>
          <p:nvPr/>
        </p:nvSpPr>
        <p:spPr>
          <a:xfrm>
            <a:off x="-2" y="6492876"/>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grpSp>
        <p:nvGrpSpPr>
          <p:cNvPr id="41" name="Group 40"/>
          <p:cNvGrpSpPr/>
          <p:nvPr/>
        </p:nvGrpSpPr>
        <p:grpSpPr>
          <a:xfrm>
            <a:off x="130626" y="1814513"/>
            <a:ext cx="8714861" cy="3170237"/>
            <a:chOff x="106363" y="1408113"/>
            <a:chExt cx="8714861" cy="3170237"/>
          </a:xfrm>
        </p:grpSpPr>
        <p:sp>
          <p:nvSpPr>
            <p:cNvPr id="42" name="Line 6"/>
            <p:cNvSpPr>
              <a:spLocks noChangeShapeType="1"/>
            </p:cNvSpPr>
            <p:nvPr/>
          </p:nvSpPr>
          <p:spPr bwMode="auto">
            <a:xfrm>
              <a:off x="381000" y="1876425"/>
              <a:ext cx="0" cy="304800"/>
            </a:xfrm>
            <a:prstGeom prst="line">
              <a:avLst/>
            </a:prstGeom>
            <a:noFill/>
            <a:ln w="57150">
              <a:solidFill>
                <a:schemeClr val="tx1"/>
              </a:solidFill>
              <a:round/>
              <a:headEnd/>
              <a:tailEnd/>
            </a:ln>
          </p:spPr>
          <p:txBody>
            <a:bodyPr/>
            <a:lstStyle/>
            <a:p>
              <a:endParaRPr lang="en-IN"/>
            </a:p>
          </p:txBody>
        </p:sp>
        <p:sp>
          <p:nvSpPr>
            <p:cNvPr id="43" name="Line 7"/>
            <p:cNvSpPr>
              <a:spLocks noChangeShapeType="1"/>
            </p:cNvSpPr>
            <p:nvPr/>
          </p:nvSpPr>
          <p:spPr bwMode="auto">
            <a:xfrm>
              <a:off x="1371600" y="2124075"/>
              <a:ext cx="0" cy="304800"/>
            </a:xfrm>
            <a:prstGeom prst="line">
              <a:avLst/>
            </a:prstGeom>
            <a:noFill/>
            <a:ln w="57150">
              <a:solidFill>
                <a:schemeClr val="tx1"/>
              </a:solidFill>
              <a:round/>
              <a:headEnd/>
              <a:tailEnd/>
            </a:ln>
          </p:spPr>
          <p:txBody>
            <a:bodyPr/>
            <a:lstStyle/>
            <a:p>
              <a:endParaRPr lang="en-IN"/>
            </a:p>
          </p:txBody>
        </p:sp>
        <p:sp>
          <p:nvSpPr>
            <p:cNvPr id="44" name="Line 8"/>
            <p:cNvSpPr>
              <a:spLocks noChangeShapeType="1"/>
            </p:cNvSpPr>
            <p:nvPr/>
          </p:nvSpPr>
          <p:spPr bwMode="auto">
            <a:xfrm>
              <a:off x="2386013" y="2428875"/>
              <a:ext cx="0" cy="304800"/>
            </a:xfrm>
            <a:prstGeom prst="line">
              <a:avLst/>
            </a:prstGeom>
            <a:noFill/>
            <a:ln w="57150">
              <a:solidFill>
                <a:schemeClr val="tx1"/>
              </a:solidFill>
              <a:round/>
              <a:headEnd/>
              <a:tailEnd/>
            </a:ln>
          </p:spPr>
          <p:txBody>
            <a:bodyPr/>
            <a:lstStyle/>
            <a:p>
              <a:endParaRPr lang="en-IN"/>
            </a:p>
          </p:txBody>
        </p:sp>
        <p:sp>
          <p:nvSpPr>
            <p:cNvPr id="45" name="Line 9"/>
            <p:cNvSpPr>
              <a:spLocks noChangeShapeType="1"/>
            </p:cNvSpPr>
            <p:nvPr/>
          </p:nvSpPr>
          <p:spPr bwMode="auto">
            <a:xfrm>
              <a:off x="3467100" y="2725738"/>
              <a:ext cx="0" cy="304800"/>
            </a:xfrm>
            <a:prstGeom prst="line">
              <a:avLst/>
            </a:prstGeom>
            <a:noFill/>
            <a:ln w="57150">
              <a:solidFill>
                <a:schemeClr val="tx1"/>
              </a:solidFill>
              <a:round/>
              <a:headEnd/>
              <a:tailEnd/>
            </a:ln>
          </p:spPr>
          <p:txBody>
            <a:bodyPr/>
            <a:lstStyle/>
            <a:p>
              <a:endParaRPr lang="en-IN"/>
            </a:p>
          </p:txBody>
        </p:sp>
        <p:sp>
          <p:nvSpPr>
            <p:cNvPr id="46" name="Line 10"/>
            <p:cNvSpPr>
              <a:spLocks noChangeShapeType="1"/>
            </p:cNvSpPr>
            <p:nvPr/>
          </p:nvSpPr>
          <p:spPr bwMode="auto">
            <a:xfrm>
              <a:off x="4578350" y="3078163"/>
              <a:ext cx="0" cy="304800"/>
            </a:xfrm>
            <a:prstGeom prst="line">
              <a:avLst/>
            </a:prstGeom>
            <a:noFill/>
            <a:ln w="57150">
              <a:solidFill>
                <a:schemeClr val="tx1"/>
              </a:solidFill>
              <a:round/>
              <a:headEnd/>
              <a:tailEnd/>
            </a:ln>
          </p:spPr>
          <p:txBody>
            <a:bodyPr/>
            <a:lstStyle/>
            <a:p>
              <a:endParaRPr lang="en-IN"/>
            </a:p>
          </p:txBody>
        </p:sp>
        <p:sp>
          <p:nvSpPr>
            <p:cNvPr id="47" name="Line 11"/>
            <p:cNvSpPr>
              <a:spLocks noChangeShapeType="1"/>
            </p:cNvSpPr>
            <p:nvPr/>
          </p:nvSpPr>
          <p:spPr bwMode="auto">
            <a:xfrm>
              <a:off x="5638800" y="3382963"/>
              <a:ext cx="0" cy="304800"/>
            </a:xfrm>
            <a:prstGeom prst="line">
              <a:avLst/>
            </a:prstGeom>
            <a:noFill/>
            <a:ln w="57150">
              <a:solidFill>
                <a:schemeClr val="tx1"/>
              </a:solidFill>
              <a:round/>
              <a:headEnd/>
              <a:tailEnd/>
            </a:ln>
          </p:spPr>
          <p:txBody>
            <a:bodyPr/>
            <a:lstStyle/>
            <a:p>
              <a:endParaRPr lang="en-IN"/>
            </a:p>
          </p:txBody>
        </p:sp>
        <p:sp>
          <p:nvSpPr>
            <p:cNvPr id="48" name="Line 12"/>
            <p:cNvSpPr>
              <a:spLocks noChangeShapeType="1"/>
            </p:cNvSpPr>
            <p:nvPr/>
          </p:nvSpPr>
          <p:spPr bwMode="auto">
            <a:xfrm>
              <a:off x="6705600" y="3694113"/>
              <a:ext cx="0" cy="304800"/>
            </a:xfrm>
            <a:prstGeom prst="line">
              <a:avLst/>
            </a:prstGeom>
            <a:noFill/>
            <a:ln w="57150">
              <a:solidFill>
                <a:schemeClr val="tx1"/>
              </a:solidFill>
              <a:round/>
              <a:headEnd/>
              <a:tailEnd/>
            </a:ln>
          </p:spPr>
          <p:txBody>
            <a:bodyPr/>
            <a:lstStyle/>
            <a:p>
              <a:endParaRPr lang="en-IN"/>
            </a:p>
          </p:txBody>
        </p:sp>
        <p:sp>
          <p:nvSpPr>
            <p:cNvPr id="49" name="Text Box 13"/>
            <p:cNvSpPr txBox="1">
              <a:spLocks noChangeArrowheads="1"/>
            </p:cNvSpPr>
            <p:nvPr/>
          </p:nvSpPr>
          <p:spPr bwMode="auto">
            <a:xfrm>
              <a:off x="106363" y="2105025"/>
              <a:ext cx="549275" cy="307975"/>
            </a:xfrm>
            <a:prstGeom prst="rect">
              <a:avLst/>
            </a:prstGeom>
            <a:noFill/>
            <a:ln w="9525">
              <a:noFill/>
              <a:miter lim="800000"/>
              <a:headEnd/>
              <a:tailEnd/>
            </a:ln>
          </p:spPr>
          <p:txBody>
            <a:bodyPr wrap="none">
              <a:spAutoFit/>
            </a:bodyPr>
            <a:lstStyle/>
            <a:p>
              <a:r>
                <a:rPr lang="en-US" sz="1400"/>
                <a:t>1940</a:t>
              </a:r>
            </a:p>
          </p:txBody>
        </p:sp>
        <p:sp>
          <p:nvSpPr>
            <p:cNvPr id="50" name="Text Box 14"/>
            <p:cNvSpPr txBox="1">
              <a:spLocks noChangeArrowheads="1"/>
            </p:cNvSpPr>
            <p:nvPr/>
          </p:nvSpPr>
          <p:spPr bwMode="auto">
            <a:xfrm>
              <a:off x="1100138" y="2370138"/>
              <a:ext cx="542925" cy="307975"/>
            </a:xfrm>
            <a:prstGeom prst="rect">
              <a:avLst/>
            </a:prstGeom>
            <a:noFill/>
            <a:ln w="9525">
              <a:noFill/>
              <a:miter lim="800000"/>
              <a:headEnd/>
              <a:tailEnd/>
            </a:ln>
          </p:spPr>
          <p:txBody>
            <a:bodyPr wrap="none">
              <a:spAutoFit/>
            </a:bodyPr>
            <a:lstStyle/>
            <a:p>
              <a:r>
                <a:rPr lang="en-US" sz="1400"/>
                <a:t>1950</a:t>
              </a:r>
            </a:p>
          </p:txBody>
        </p:sp>
        <p:sp>
          <p:nvSpPr>
            <p:cNvPr id="51" name="Text Box 15"/>
            <p:cNvSpPr txBox="1">
              <a:spLocks noChangeArrowheads="1"/>
            </p:cNvSpPr>
            <p:nvPr/>
          </p:nvSpPr>
          <p:spPr bwMode="auto">
            <a:xfrm>
              <a:off x="2111375" y="2684463"/>
              <a:ext cx="547688" cy="306387"/>
            </a:xfrm>
            <a:prstGeom prst="rect">
              <a:avLst/>
            </a:prstGeom>
            <a:noFill/>
            <a:ln w="9525">
              <a:noFill/>
              <a:miter lim="800000"/>
              <a:headEnd/>
              <a:tailEnd/>
            </a:ln>
          </p:spPr>
          <p:txBody>
            <a:bodyPr wrap="none">
              <a:spAutoFit/>
            </a:bodyPr>
            <a:lstStyle/>
            <a:p>
              <a:r>
                <a:rPr lang="en-US" sz="1400"/>
                <a:t>1960</a:t>
              </a:r>
            </a:p>
          </p:txBody>
        </p:sp>
        <p:sp>
          <p:nvSpPr>
            <p:cNvPr id="52" name="Text Box 16"/>
            <p:cNvSpPr txBox="1">
              <a:spLocks noChangeArrowheads="1"/>
            </p:cNvSpPr>
            <p:nvPr/>
          </p:nvSpPr>
          <p:spPr bwMode="auto">
            <a:xfrm>
              <a:off x="3197225" y="2989263"/>
              <a:ext cx="539750" cy="307975"/>
            </a:xfrm>
            <a:prstGeom prst="rect">
              <a:avLst/>
            </a:prstGeom>
            <a:noFill/>
            <a:ln w="9525">
              <a:noFill/>
              <a:miter lim="800000"/>
              <a:headEnd/>
              <a:tailEnd/>
            </a:ln>
          </p:spPr>
          <p:txBody>
            <a:bodyPr wrap="none">
              <a:spAutoFit/>
            </a:bodyPr>
            <a:lstStyle/>
            <a:p>
              <a:r>
                <a:rPr lang="en-US" sz="1400"/>
                <a:t>1970</a:t>
              </a:r>
            </a:p>
          </p:txBody>
        </p:sp>
        <p:sp>
          <p:nvSpPr>
            <p:cNvPr id="53" name="Text Box 17"/>
            <p:cNvSpPr txBox="1">
              <a:spLocks noChangeArrowheads="1"/>
            </p:cNvSpPr>
            <p:nvPr/>
          </p:nvSpPr>
          <p:spPr bwMode="auto">
            <a:xfrm>
              <a:off x="4305300" y="3309938"/>
              <a:ext cx="546100" cy="307975"/>
            </a:xfrm>
            <a:prstGeom prst="rect">
              <a:avLst/>
            </a:prstGeom>
            <a:noFill/>
            <a:ln w="9525">
              <a:noFill/>
              <a:miter lim="800000"/>
              <a:headEnd/>
              <a:tailEnd/>
            </a:ln>
          </p:spPr>
          <p:txBody>
            <a:bodyPr wrap="none">
              <a:spAutoFit/>
            </a:bodyPr>
            <a:lstStyle/>
            <a:p>
              <a:r>
                <a:rPr lang="en-US" sz="1400"/>
                <a:t>1980</a:t>
              </a:r>
            </a:p>
          </p:txBody>
        </p:sp>
        <p:sp>
          <p:nvSpPr>
            <p:cNvPr id="54" name="Text Box 18"/>
            <p:cNvSpPr txBox="1">
              <a:spLocks noChangeArrowheads="1"/>
            </p:cNvSpPr>
            <p:nvPr/>
          </p:nvSpPr>
          <p:spPr bwMode="auto">
            <a:xfrm>
              <a:off x="5365750" y="3654425"/>
              <a:ext cx="546100" cy="306388"/>
            </a:xfrm>
            <a:prstGeom prst="rect">
              <a:avLst/>
            </a:prstGeom>
            <a:noFill/>
            <a:ln w="9525">
              <a:noFill/>
              <a:miter lim="800000"/>
              <a:headEnd/>
              <a:tailEnd/>
            </a:ln>
          </p:spPr>
          <p:txBody>
            <a:bodyPr wrap="none">
              <a:spAutoFit/>
            </a:bodyPr>
            <a:lstStyle/>
            <a:p>
              <a:r>
                <a:rPr lang="en-US" sz="1400"/>
                <a:t>1990</a:t>
              </a:r>
            </a:p>
          </p:txBody>
        </p:sp>
        <p:sp>
          <p:nvSpPr>
            <p:cNvPr id="55" name="Text Box 19"/>
            <p:cNvSpPr txBox="1">
              <a:spLocks noChangeArrowheads="1"/>
            </p:cNvSpPr>
            <p:nvPr/>
          </p:nvSpPr>
          <p:spPr bwMode="auto">
            <a:xfrm>
              <a:off x="6415088" y="3951288"/>
              <a:ext cx="542925" cy="307975"/>
            </a:xfrm>
            <a:prstGeom prst="rect">
              <a:avLst/>
            </a:prstGeom>
            <a:noFill/>
            <a:ln w="9525">
              <a:noFill/>
              <a:miter lim="800000"/>
              <a:headEnd/>
              <a:tailEnd/>
            </a:ln>
          </p:spPr>
          <p:txBody>
            <a:bodyPr wrap="none">
              <a:spAutoFit/>
            </a:bodyPr>
            <a:lstStyle/>
            <a:p>
              <a:r>
                <a:rPr lang="en-US" sz="1400"/>
                <a:t>2000</a:t>
              </a:r>
            </a:p>
          </p:txBody>
        </p:sp>
        <p:sp>
          <p:nvSpPr>
            <p:cNvPr id="56" name="AutoShape 20"/>
            <p:cNvSpPr>
              <a:spLocks/>
            </p:cNvSpPr>
            <p:nvPr/>
          </p:nvSpPr>
          <p:spPr bwMode="auto">
            <a:xfrm rot="17197458">
              <a:off x="3427413" y="1238250"/>
              <a:ext cx="255588" cy="2268537"/>
            </a:xfrm>
            <a:prstGeom prst="rightBrace">
              <a:avLst>
                <a:gd name="adj1" fmla="val 47461"/>
                <a:gd name="adj2" fmla="val 50000"/>
              </a:avLst>
            </a:prstGeom>
            <a:noFill/>
            <a:ln w="9525">
              <a:solidFill>
                <a:schemeClr val="tx1"/>
              </a:solidFill>
              <a:round/>
              <a:headEnd/>
              <a:tailEnd/>
            </a:ln>
          </p:spPr>
          <p:txBody>
            <a:bodyPr wrap="none" anchor="ctr"/>
            <a:lstStyle/>
            <a:p>
              <a:endParaRPr lang="en-US" sz="1800">
                <a:latin typeface="Arial" pitchFamily="34" charset="0"/>
              </a:endParaRPr>
            </a:p>
          </p:txBody>
        </p:sp>
        <p:sp>
          <p:nvSpPr>
            <p:cNvPr id="57" name="Text Box 22"/>
            <p:cNvSpPr txBox="1">
              <a:spLocks noChangeArrowheads="1"/>
            </p:cNvSpPr>
            <p:nvPr/>
          </p:nvSpPr>
          <p:spPr bwMode="auto">
            <a:xfrm>
              <a:off x="3401462" y="1736725"/>
              <a:ext cx="2523640" cy="584775"/>
            </a:xfrm>
            <a:prstGeom prst="rect">
              <a:avLst/>
            </a:prstGeom>
            <a:noFill/>
            <a:ln w="9525">
              <a:noFill/>
              <a:miter lim="800000"/>
              <a:headEnd/>
              <a:tailEnd/>
            </a:ln>
          </p:spPr>
          <p:txBody>
            <a:bodyPr wrap="none">
              <a:spAutoFit/>
            </a:bodyPr>
            <a:lstStyle/>
            <a:p>
              <a:pPr algn="ctr"/>
              <a:r>
                <a:rPr lang="en-US" sz="1600" b="1" dirty="0"/>
                <a:t>Timesharing Companies</a:t>
              </a:r>
            </a:p>
            <a:p>
              <a:pPr algn="ctr"/>
              <a:r>
                <a:rPr lang="en-US" sz="1600" b="1" dirty="0"/>
                <a:t>&amp; Data Processing Industry </a:t>
              </a:r>
            </a:p>
          </p:txBody>
        </p:sp>
        <p:sp>
          <p:nvSpPr>
            <p:cNvPr id="58" name="Line 23"/>
            <p:cNvSpPr>
              <a:spLocks noChangeShapeType="1"/>
            </p:cNvSpPr>
            <p:nvPr/>
          </p:nvSpPr>
          <p:spPr bwMode="auto">
            <a:xfrm>
              <a:off x="7772400" y="3998913"/>
              <a:ext cx="0" cy="304800"/>
            </a:xfrm>
            <a:prstGeom prst="line">
              <a:avLst/>
            </a:prstGeom>
            <a:noFill/>
            <a:ln w="57150">
              <a:solidFill>
                <a:schemeClr val="tx1"/>
              </a:solidFill>
              <a:round/>
              <a:headEnd/>
              <a:tailEnd/>
            </a:ln>
          </p:spPr>
          <p:txBody>
            <a:bodyPr/>
            <a:lstStyle/>
            <a:p>
              <a:endParaRPr lang="en-IN"/>
            </a:p>
          </p:txBody>
        </p:sp>
        <p:sp>
          <p:nvSpPr>
            <p:cNvPr id="59" name="AutoShape 25"/>
            <p:cNvSpPr>
              <a:spLocks/>
            </p:cNvSpPr>
            <p:nvPr/>
          </p:nvSpPr>
          <p:spPr bwMode="auto">
            <a:xfrm rot="17209153">
              <a:off x="6032501" y="1571625"/>
              <a:ext cx="273050" cy="3165475"/>
            </a:xfrm>
            <a:prstGeom prst="rightBrace">
              <a:avLst>
                <a:gd name="adj1" fmla="val 63976"/>
                <a:gd name="adj2" fmla="val 50000"/>
              </a:avLst>
            </a:prstGeom>
            <a:noFill/>
            <a:ln w="9525">
              <a:solidFill>
                <a:schemeClr val="tx1"/>
              </a:solidFill>
              <a:round/>
              <a:headEnd/>
              <a:tailEnd/>
            </a:ln>
          </p:spPr>
          <p:txBody>
            <a:bodyPr wrap="none" anchor="ctr"/>
            <a:lstStyle/>
            <a:p>
              <a:endParaRPr lang="en-US" sz="1800">
                <a:latin typeface="Arial" pitchFamily="34" charset="0"/>
              </a:endParaRPr>
            </a:p>
          </p:txBody>
        </p:sp>
        <p:sp>
          <p:nvSpPr>
            <p:cNvPr id="60" name="Text Box 26"/>
            <p:cNvSpPr txBox="1">
              <a:spLocks noChangeArrowheads="1"/>
            </p:cNvSpPr>
            <p:nvPr/>
          </p:nvSpPr>
          <p:spPr bwMode="auto">
            <a:xfrm>
              <a:off x="6034088" y="2768600"/>
              <a:ext cx="639762" cy="339725"/>
            </a:xfrm>
            <a:prstGeom prst="rect">
              <a:avLst/>
            </a:prstGeom>
            <a:noFill/>
            <a:ln w="9525">
              <a:noFill/>
              <a:miter lim="800000"/>
              <a:headEnd/>
              <a:tailEnd/>
            </a:ln>
          </p:spPr>
          <p:txBody>
            <a:bodyPr wrap="none">
              <a:spAutoFit/>
            </a:bodyPr>
            <a:lstStyle/>
            <a:p>
              <a:r>
                <a:rPr lang="en-US" sz="1600" b="1" dirty="0"/>
                <a:t>Grids</a:t>
              </a:r>
            </a:p>
          </p:txBody>
        </p:sp>
        <p:sp>
          <p:nvSpPr>
            <p:cNvPr id="61" name="AutoShape 27"/>
            <p:cNvSpPr>
              <a:spLocks/>
            </p:cNvSpPr>
            <p:nvPr/>
          </p:nvSpPr>
          <p:spPr bwMode="auto">
            <a:xfrm rot="17110035">
              <a:off x="7828756" y="2142332"/>
              <a:ext cx="376237" cy="1562100"/>
            </a:xfrm>
            <a:prstGeom prst="rightBrace">
              <a:avLst>
                <a:gd name="adj1" fmla="val 33350"/>
                <a:gd name="adj2" fmla="val 50000"/>
              </a:avLst>
            </a:prstGeom>
            <a:noFill/>
            <a:ln w="9525">
              <a:solidFill>
                <a:schemeClr val="tx1"/>
              </a:solidFill>
              <a:round/>
              <a:headEnd/>
              <a:tailEnd/>
            </a:ln>
          </p:spPr>
          <p:txBody>
            <a:bodyPr wrap="none" anchor="ctr"/>
            <a:lstStyle/>
            <a:p>
              <a:endParaRPr lang="en-US" sz="1800">
                <a:latin typeface="Arial" pitchFamily="34" charset="0"/>
              </a:endParaRPr>
            </a:p>
          </p:txBody>
        </p:sp>
        <p:sp>
          <p:nvSpPr>
            <p:cNvPr id="62" name="Text Box 28"/>
            <p:cNvSpPr txBox="1">
              <a:spLocks noChangeArrowheads="1"/>
            </p:cNvSpPr>
            <p:nvPr/>
          </p:nvSpPr>
          <p:spPr bwMode="auto">
            <a:xfrm>
              <a:off x="5753100" y="4270375"/>
              <a:ext cx="1936750" cy="307975"/>
            </a:xfrm>
            <a:prstGeom prst="rect">
              <a:avLst/>
            </a:prstGeom>
            <a:noFill/>
            <a:ln w="9525">
              <a:noFill/>
              <a:miter lim="800000"/>
              <a:headEnd/>
              <a:tailEnd/>
            </a:ln>
          </p:spPr>
          <p:txBody>
            <a:bodyPr>
              <a:spAutoFit/>
            </a:bodyPr>
            <a:lstStyle/>
            <a:p>
              <a:pPr algn="ctr"/>
              <a:r>
                <a:rPr lang="en-US" sz="1400" b="1" dirty="0"/>
                <a:t>Peer to peer systems</a:t>
              </a:r>
            </a:p>
          </p:txBody>
        </p:sp>
        <p:sp>
          <p:nvSpPr>
            <p:cNvPr id="63" name="AutoShape 29"/>
            <p:cNvSpPr>
              <a:spLocks/>
            </p:cNvSpPr>
            <p:nvPr/>
          </p:nvSpPr>
          <p:spPr bwMode="auto">
            <a:xfrm rot="17168419">
              <a:off x="6312694" y="1072357"/>
              <a:ext cx="339725" cy="3513137"/>
            </a:xfrm>
            <a:prstGeom prst="rightBrace">
              <a:avLst>
                <a:gd name="adj1" fmla="val 67888"/>
                <a:gd name="adj2" fmla="val 50000"/>
              </a:avLst>
            </a:prstGeom>
            <a:noFill/>
            <a:ln w="9525">
              <a:solidFill>
                <a:schemeClr val="tx1"/>
              </a:solidFill>
              <a:round/>
              <a:headEnd/>
              <a:tailEnd/>
            </a:ln>
          </p:spPr>
          <p:txBody>
            <a:bodyPr wrap="none" anchor="ctr"/>
            <a:lstStyle/>
            <a:p>
              <a:endParaRPr lang="en-US" sz="1800">
                <a:latin typeface="Arial" pitchFamily="34" charset="0"/>
              </a:endParaRPr>
            </a:p>
          </p:txBody>
        </p:sp>
        <p:sp>
          <p:nvSpPr>
            <p:cNvPr id="64" name="Text Box 30"/>
            <p:cNvSpPr txBox="1">
              <a:spLocks noChangeArrowheads="1"/>
            </p:cNvSpPr>
            <p:nvPr/>
          </p:nvSpPr>
          <p:spPr bwMode="auto">
            <a:xfrm>
              <a:off x="6245225" y="2371725"/>
              <a:ext cx="857250" cy="339725"/>
            </a:xfrm>
            <a:prstGeom prst="rect">
              <a:avLst/>
            </a:prstGeom>
            <a:noFill/>
            <a:ln w="9525">
              <a:noFill/>
              <a:miter lim="800000"/>
              <a:headEnd/>
              <a:tailEnd/>
            </a:ln>
          </p:spPr>
          <p:txBody>
            <a:bodyPr wrap="none">
              <a:spAutoFit/>
            </a:bodyPr>
            <a:lstStyle/>
            <a:p>
              <a:r>
                <a:rPr lang="en-US" sz="1600" b="1" dirty="0"/>
                <a:t>Clusters</a:t>
              </a:r>
            </a:p>
          </p:txBody>
        </p:sp>
        <p:sp>
          <p:nvSpPr>
            <p:cNvPr id="65" name="AutoShape 31"/>
            <p:cNvSpPr>
              <a:spLocks/>
            </p:cNvSpPr>
            <p:nvPr/>
          </p:nvSpPr>
          <p:spPr bwMode="auto">
            <a:xfrm rot="17191339">
              <a:off x="1569243" y="1015207"/>
              <a:ext cx="246063" cy="1600200"/>
            </a:xfrm>
            <a:prstGeom prst="rightBrace">
              <a:avLst>
                <a:gd name="adj1" fmla="val 30228"/>
                <a:gd name="adj2" fmla="val 50000"/>
              </a:avLst>
            </a:prstGeom>
            <a:noFill/>
            <a:ln w="9525">
              <a:solidFill>
                <a:schemeClr val="tx1"/>
              </a:solidFill>
              <a:round/>
              <a:headEnd/>
              <a:tailEnd/>
            </a:ln>
          </p:spPr>
          <p:txBody>
            <a:bodyPr wrap="none" anchor="ctr"/>
            <a:lstStyle/>
            <a:p>
              <a:endParaRPr lang="en-US" sz="1800">
                <a:latin typeface="Arial" pitchFamily="34" charset="0"/>
              </a:endParaRPr>
            </a:p>
          </p:txBody>
        </p:sp>
        <p:sp>
          <p:nvSpPr>
            <p:cNvPr id="66" name="Text Box 33"/>
            <p:cNvSpPr txBox="1">
              <a:spLocks noChangeArrowheads="1"/>
            </p:cNvSpPr>
            <p:nvPr/>
          </p:nvSpPr>
          <p:spPr bwMode="auto">
            <a:xfrm>
              <a:off x="1593850" y="1408113"/>
              <a:ext cx="1996444" cy="338554"/>
            </a:xfrm>
            <a:prstGeom prst="rect">
              <a:avLst/>
            </a:prstGeom>
            <a:noFill/>
            <a:ln w="9525">
              <a:noFill/>
              <a:miter lim="800000"/>
              <a:headEnd/>
              <a:tailEnd/>
            </a:ln>
          </p:spPr>
          <p:txBody>
            <a:bodyPr wrap="none">
              <a:spAutoFit/>
            </a:bodyPr>
            <a:lstStyle/>
            <a:p>
              <a:r>
                <a:rPr lang="en-US" sz="1600" b="1" dirty="0"/>
                <a:t>The first datacenters!</a:t>
              </a:r>
            </a:p>
          </p:txBody>
        </p:sp>
        <p:sp>
          <p:nvSpPr>
            <p:cNvPr id="67" name="Text Box 36"/>
            <p:cNvSpPr txBox="1">
              <a:spLocks noChangeArrowheads="1"/>
            </p:cNvSpPr>
            <p:nvPr/>
          </p:nvSpPr>
          <p:spPr bwMode="auto">
            <a:xfrm>
              <a:off x="2325972" y="3617913"/>
              <a:ext cx="1290353" cy="523220"/>
            </a:xfrm>
            <a:prstGeom prst="rect">
              <a:avLst/>
            </a:prstGeom>
            <a:noFill/>
            <a:ln w="9525">
              <a:noFill/>
              <a:miter lim="800000"/>
              <a:headEnd/>
              <a:tailEnd/>
            </a:ln>
          </p:spPr>
          <p:txBody>
            <a:bodyPr wrap="none">
              <a:spAutoFit/>
            </a:bodyPr>
            <a:lstStyle/>
            <a:p>
              <a:pPr algn="r"/>
              <a:r>
                <a:rPr lang="en-US" sz="1600" b="1" dirty="0"/>
                <a:t>PCs</a:t>
              </a:r>
            </a:p>
            <a:p>
              <a:pPr algn="r"/>
              <a:r>
                <a:rPr lang="en-US" sz="1200" b="1" dirty="0"/>
                <a:t>(not distributed!)</a:t>
              </a:r>
            </a:p>
          </p:txBody>
        </p:sp>
        <p:sp>
          <p:nvSpPr>
            <p:cNvPr id="68" name="AutoShape 37"/>
            <p:cNvSpPr>
              <a:spLocks/>
            </p:cNvSpPr>
            <p:nvPr/>
          </p:nvSpPr>
          <p:spPr bwMode="auto">
            <a:xfrm rot="6240889">
              <a:off x="6602413" y="3459163"/>
              <a:ext cx="303212" cy="1547812"/>
            </a:xfrm>
            <a:prstGeom prst="rightBrace">
              <a:avLst>
                <a:gd name="adj1" fmla="val 21884"/>
                <a:gd name="adj2" fmla="val 49384"/>
              </a:avLst>
            </a:prstGeom>
            <a:noFill/>
            <a:ln w="9525">
              <a:solidFill>
                <a:schemeClr val="tx1"/>
              </a:solidFill>
              <a:round/>
              <a:headEnd/>
              <a:tailEnd/>
            </a:ln>
          </p:spPr>
          <p:txBody>
            <a:bodyPr wrap="none" anchor="ctr"/>
            <a:lstStyle/>
            <a:p>
              <a:endParaRPr lang="en-US" sz="1800">
                <a:latin typeface="Arial" pitchFamily="34" charset="0"/>
              </a:endParaRPr>
            </a:p>
          </p:txBody>
        </p:sp>
        <p:sp>
          <p:nvSpPr>
            <p:cNvPr id="69" name="Line 38"/>
            <p:cNvSpPr>
              <a:spLocks noChangeShapeType="1"/>
            </p:cNvSpPr>
            <p:nvPr/>
          </p:nvSpPr>
          <p:spPr bwMode="auto">
            <a:xfrm>
              <a:off x="3503613" y="3914775"/>
              <a:ext cx="1220787" cy="180975"/>
            </a:xfrm>
            <a:prstGeom prst="line">
              <a:avLst/>
            </a:prstGeom>
            <a:noFill/>
            <a:ln w="9525">
              <a:solidFill>
                <a:schemeClr val="tx1"/>
              </a:solidFill>
              <a:round/>
              <a:headEnd/>
              <a:tailEnd type="triangle" w="med" len="med"/>
            </a:ln>
          </p:spPr>
          <p:txBody>
            <a:bodyPr/>
            <a:lstStyle/>
            <a:p>
              <a:endParaRPr lang="en-IN"/>
            </a:p>
          </p:txBody>
        </p:sp>
        <p:sp>
          <p:nvSpPr>
            <p:cNvPr id="70" name="Text Box 40"/>
            <p:cNvSpPr txBox="1">
              <a:spLocks noChangeArrowheads="1"/>
            </p:cNvSpPr>
            <p:nvPr/>
          </p:nvSpPr>
          <p:spPr bwMode="auto">
            <a:xfrm>
              <a:off x="6648450" y="1781175"/>
              <a:ext cx="2172774" cy="338554"/>
            </a:xfrm>
            <a:prstGeom prst="rect">
              <a:avLst/>
            </a:prstGeom>
            <a:noFill/>
            <a:ln w="9525">
              <a:noFill/>
              <a:miter lim="800000"/>
              <a:headEnd/>
              <a:tailEnd/>
            </a:ln>
          </p:spPr>
          <p:txBody>
            <a:bodyPr wrap="none">
              <a:spAutoFit/>
            </a:bodyPr>
            <a:lstStyle/>
            <a:p>
              <a:r>
                <a:rPr lang="en-US" sz="1600" b="1" dirty="0"/>
                <a:t>Clouds and datacenters</a:t>
              </a:r>
            </a:p>
          </p:txBody>
        </p:sp>
        <p:sp>
          <p:nvSpPr>
            <p:cNvPr id="71" name="Line 41"/>
            <p:cNvSpPr>
              <a:spLocks noChangeShapeType="1"/>
            </p:cNvSpPr>
            <p:nvPr/>
          </p:nvSpPr>
          <p:spPr bwMode="auto">
            <a:xfrm flipV="1">
              <a:off x="6024563" y="3806825"/>
              <a:ext cx="220662" cy="522288"/>
            </a:xfrm>
            <a:prstGeom prst="line">
              <a:avLst/>
            </a:prstGeom>
            <a:noFill/>
            <a:ln w="9525">
              <a:solidFill>
                <a:schemeClr val="tx1"/>
              </a:solidFill>
              <a:round/>
              <a:headEnd/>
              <a:tailEnd type="triangle" w="med" len="med"/>
            </a:ln>
          </p:spPr>
          <p:txBody>
            <a:bodyPr/>
            <a:lstStyle/>
            <a:p>
              <a:endParaRPr lang="en-IN"/>
            </a:p>
          </p:txBody>
        </p:sp>
        <p:sp>
          <p:nvSpPr>
            <p:cNvPr id="72" name="AutoShape 34"/>
            <p:cNvSpPr>
              <a:spLocks noChangeArrowheads="1"/>
            </p:cNvSpPr>
            <p:nvPr/>
          </p:nvSpPr>
          <p:spPr bwMode="auto">
            <a:xfrm rot="6463806">
              <a:off x="7965281" y="3828257"/>
              <a:ext cx="631825" cy="547688"/>
            </a:xfrm>
            <a:prstGeom prst="triangle">
              <a:avLst>
                <a:gd name="adj" fmla="val 50000"/>
              </a:avLst>
            </a:prstGeom>
            <a:solidFill>
              <a:srgbClr val="FF0000"/>
            </a:solidFill>
            <a:ln w="9525">
              <a:noFill/>
              <a:miter lim="800000"/>
              <a:headEnd/>
              <a:tailEnd/>
            </a:ln>
          </p:spPr>
          <p:txBody>
            <a:bodyPr wrap="none" anchor="ctr"/>
            <a:lstStyle/>
            <a:p>
              <a:endParaRPr lang="en-US" sz="1800">
                <a:latin typeface="Arial" pitchFamily="34" charset="0"/>
              </a:endParaRPr>
            </a:p>
          </p:txBody>
        </p:sp>
        <p:sp>
          <p:nvSpPr>
            <p:cNvPr id="73" name="Text Box 24"/>
            <p:cNvSpPr txBox="1">
              <a:spLocks noChangeArrowheads="1"/>
            </p:cNvSpPr>
            <p:nvPr/>
          </p:nvSpPr>
          <p:spPr bwMode="auto">
            <a:xfrm>
              <a:off x="7499350" y="4259263"/>
              <a:ext cx="546100" cy="307975"/>
            </a:xfrm>
            <a:prstGeom prst="rect">
              <a:avLst/>
            </a:prstGeom>
            <a:noFill/>
            <a:ln w="9525">
              <a:noFill/>
              <a:miter lim="800000"/>
              <a:headEnd/>
              <a:tailEnd/>
            </a:ln>
          </p:spPr>
          <p:txBody>
            <a:bodyPr wrap="none">
              <a:spAutoFit/>
            </a:bodyPr>
            <a:lstStyle/>
            <a:p>
              <a:r>
                <a:rPr lang="en-US" sz="1400"/>
                <a:t>2012</a:t>
              </a:r>
            </a:p>
          </p:txBody>
        </p:sp>
        <p:pic>
          <p:nvPicPr>
            <p:cNvPr id="74" name="Picture 5"/>
            <p:cNvPicPr>
              <a:picLocks noChangeAspect="1" noChangeArrowheads="1"/>
            </p:cNvPicPr>
            <p:nvPr/>
          </p:nvPicPr>
          <p:blipFill>
            <a:blip r:embed="rId3" cstate="print"/>
            <a:srcRect l="9898" t="20122" r="9898" b="20122"/>
            <a:stretch>
              <a:fillRect/>
            </a:stretch>
          </p:blipFill>
          <p:spPr bwMode="auto">
            <a:xfrm rot="11780142">
              <a:off x="200025" y="2738438"/>
              <a:ext cx="8066088" cy="341312"/>
            </a:xfrm>
            <a:prstGeom prst="rect">
              <a:avLst/>
            </a:prstGeom>
            <a:noFill/>
            <a:ln w="9525">
              <a:noFill/>
              <a:miter lim="800000"/>
              <a:headEnd/>
              <a:tailEnd/>
            </a:ln>
          </p:spPr>
        </p:pic>
        <p:sp>
          <p:nvSpPr>
            <p:cNvPr id="75" name="Line 38"/>
            <p:cNvSpPr>
              <a:spLocks noChangeShapeType="1"/>
            </p:cNvSpPr>
            <p:nvPr/>
          </p:nvSpPr>
          <p:spPr bwMode="auto">
            <a:xfrm>
              <a:off x="7689850" y="2105025"/>
              <a:ext cx="387350" cy="606425"/>
            </a:xfrm>
            <a:prstGeom prst="line">
              <a:avLst/>
            </a:prstGeom>
            <a:noFill/>
            <a:ln w="9525">
              <a:solidFill>
                <a:schemeClr val="tx1"/>
              </a:solidFill>
              <a:round/>
              <a:headEnd/>
              <a:tailEnd type="triangle" w="med" len="med"/>
            </a:ln>
          </p:spPr>
          <p:txBody>
            <a:bodyPr/>
            <a:lstStyle/>
            <a:p>
              <a:endParaRPr lang="en-IN"/>
            </a:p>
          </p:txBody>
        </p:sp>
      </p:gr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ja-JP" altLang="en-US" b="1"/>
              <a:t>“</a:t>
            </a:r>
            <a:r>
              <a:rPr lang="en-US" altLang="ja-JP" b="1" dirty="0"/>
              <a:t>A Cloudy History of Time</a:t>
            </a:r>
            <a:r>
              <a:rPr lang="ja-JP" altLang="en-US" b="1"/>
              <a:t>”</a:t>
            </a:r>
            <a:endParaRPr lang="en-US" b="1" dirty="0"/>
          </a:p>
        </p:txBody>
      </p:sp>
      <p:sp>
        <p:nvSpPr>
          <p:cNvPr id="49" name="Footer Placeholder 3"/>
          <p:cNvSpPr txBox="1">
            <a:spLocks/>
          </p:cNvSpPr>
          <p:nvPr/>
        </p:nvSpPr>
        <p:spPr>
          <a:xfrm>
            <a:off x="5210628" y="6492876"/>
            <a:ext cx="3933371" cy="365125"/>
          </a:xfrm>
          <a:prstGeom prst="rect">
            <a:avLst/>
          </a:prstGeom>
          <a:noFill/>
        </p:spPr>
        <p:txBody>
          <a:bodyPr vert="horz" lIns="91440" tIns="45720" rIns="91440" bIns="45720" rtlCol="0" anchor="ctr"/>
          <a:lstStyle/>
          <a:p>
            <a:pPr lvl="0" defTabSz="914400">
              <a:defRPr/>
            </a:pPr>
            <a:r>
              <a:rPr lang="en-US" sz="2100" b="1" dirty="0">
                <a:solidFill>
                  <a:prstClr val="white"/>
                </a:solidFill>
              </a:rPr>
              <a:t>Introduction to Cloud Computing</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50" name="Footer Placeholder 3"/>
          <p:cNvSpPr txBox="1">
            <a:spLocks/>
          </p:cNvSpPr>
          <p:nvPr/>
        </p:nvSpPr>
        <p:spPr>
          <a:xfrm>
            <a:off x="-2" y="6492876"/>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grpSp>
        <p:nvGrpSpPr>
          <p:cNvPr id="51" name="Group 50"/>
          <p:cNvGrpSpPr/>
          <p:nvPr/>
        </p:nvGrpSpPr>
        <p:grpSpPr>
          <a:xfrm>
            <a:off x="15875" y="1457995"/>
            <a:ext cx="9058275" cy="4165600"/>
            <a:chOff x="15875" y="906463"/>
            <a:chExt cx="9058275" cy="4165600"/>
          </a:xfrm>
        </p:grpSpPr>
        <p:pic>
          <p:nvPicPr>
            <p:cNvPr id="52" name="Picture 17" descr="p42fig4"/>
            <p:cNvPicPr>
              <a:picLocks noChangeAspect="1" noChangeArrowheads="1"/>
            </p:cNvPicPr>
            <p:nvPr/>
          </p:nvPicPr>
          <p:blipFill>
            <a:blip r:embed="rId3" cstate="print"/>
            <a:srcRect/>
            <a:stretch>
              <a:fillRect/>
            </a:stretch>
          </p:blipFill>
          <p:spPr bwMode="auto">
            <a:xfrm>
              <a:off x="4276725" y="3535363"/>
              <a:ext cx="1193800" cy="790575"/>
            </a:xfrm>
            <a:prstGeom prst="rect">
              <a:avLst/>
            </a:prstGeom>
            <a:noFill/>
            <a:ln w="9525">
              <a:noFill/>
              <a:miter lim="800000"/>
              <a:headEnd/>
              <a:tailEnd/>
            </a:ln>
          </p:spPr>
        </p:pic>
        <p:sp>
          <p:nvSpPr>
            <p:cNvPr id="53" name="Line 6"/>
            <p:cNvSpPr>
              <a:spLocks noChangeShapeType="1"/>
            </p:cNvSpPr>
            <p:nvPr/>
          </p:nvSpPr>
          <p:spPr bwMode="auto">
            <a:xfrm>
              <a:off x="381000" y="1876425"/>
              <a:ext cx="0" cy="304800"/>
            </a:xfrm>
            <a:prstGeom prst="line">
              <a:avLst/>
            </a:prstGeom>
            <a:noFill/>
            <a:ln w="57150">
              <a:solidFill>
                <a:schemeClr val="tx1"/>
              </a:solidFill>
              <a:round/>
              <a:headEnd/>
              <a:tailEnd/>
            </a:ln>
          </p:spPr>
          <p:txBody>
            <a:bodyPr/>
            <a:lstStyle/>
            <a:p>
              <a:endParaRPr lang="en-IN"/>
            </a:p>
          </p:txBody>
        </p:sp>
        <p:sp>
          <p:nvSpPr>
            <p:cNvPr id="54" name="Line 7"/>
            <p:cNvSpPr>
              <a:spLocks noChangeShapeType="1"/>
            </p:cNvSpPr>
            <p:nvPr/>
          </p:nvSpPr>
          <p:spPr bwMode="auto">
            <a:xfrm>
              <a:off x="1371600" y="2124075"/>
              <a:ext cx="0" cy="304800"/>
            </a:xfrm>
            <a:prstGeom prst="line">
              <a:avLst/>
            </a:prstGeom>
            <a:noFill/>
            <a:ln w="57150">
              <a:solidFill>
                <a:schemeClr val="tx1"/>
              </a:solidFill>
              <a:round/>
              <a:headEnd/>
              <a:tailEnd/>
            </a:ln>
          </p:spPr>
          <p:txBody>
            <a:bodyPr/>
            <a:lstStyle/>
            <a:p>
              <a:endParaRPr lang="en-IN"/>
            </a:p>
          </p:txBody>
        </p:sp>
        <p:sp>
          <p:nvSpPr>
            <p:cNvPr id="55" name="Line 8"/>
            <p:cNvSpPr>
              <a:spLocks noChangeShapeType="1"/>
            </p:cNvSpPr>
            <p:nvPr/>
          </p:nvSpPr>
          <p:spPr bwMode="auto">
            <a:xfrm>
              <a:off x="2386013" y="2428875"/>
              <a:ext cx="0" cy="304800"/>
            </a:xfrm>
            <a:prstGeom prst="line">
              <a:avLst/>
            </a:prstGeom>
            <a:noFill/>
            <a:ln w="57150">
              <a:solidFill>
                <a:schemeClr val="tx1"/>
              </a:solidFill>
              <a:round/>
              <a:headEnd/>
              <a:tailEnd/>
            </a:ln>
          </p:spPr>
          <p:txBody>
            <a:bodyPr/>
            <a:lstStyle/>
            <a:p>
              <a:endParaRPr lang="en-IN"/>
            </a:p>
          </p:txBody>
        </p:sp>
        <p:sp>
          <p:nvSpPr>
            <p:cNvPr id="56" name="Line 9"/>
            <p:cNvSpPr>
              <a:spLocks noChangeShapeType="1"/>
            </p:cNvSpPr>
            <p:nvPr/>
          </p:nvSpPr>
          <p:spPr bwMode="auto">
            <a:xfrm>
              <a:off x="3467100" y="2725738"/>
              <a:ext cx="0" cy="304800"/>
            </a:xfrm>
            <a:prstGeom prst="line">
              <a:avLst/>
            </a:prstGeom>
            <a:noFill/>
            <a:ln w="57150">
              <a:solidFill>
                <a:schemeClr val="tx1"/>
              </a:solidFill>
              <a:round/>
              <a:headEnd/>
              <a:tailEnd/>
            </a:ln>
          </p:spPr>
          <p:txBody>
            <a:bodyPr/>
            <a:lstStyle/>
            <a:p>
              <a:endParaRPr lang="en-IN"/>
            </a:p>
          </p:txBody>
        </p:sp>
        <p:sp>
          <p:nvSpPr>
            <p:cNvPr id="57" name="Line 10"/>
            <p:cNvSpPr>
              <a:spLocks noChangeShapeType="1"/>
            </p:cNvSpPr>
            <p:nvPr/>
          </p:nvSpPr>
          <p:spPr bwMode="auto">
            <a:xfrm>
              <a:off x="4578350" y="3078163"/>
              <a:ext cx="0" cy="304800"/>
            </a:xfrm>
            <a:prstGeom prst="line">
              <a:avLst/>
            </a:prstGeom>
            <a:noFill/>
            <a:ln w="57150">
              <a:solidFill>
                <a:schemeClr val="tx1"/>
              </a:solidFill>
              <a:round/>
              <a:headEnd/>
              <a:tailEnd/>
            </a:ln>
          </p:spPr>
          <p:txBody>
            <a:bodyPr/>
            <a:lstStyle/>
            <a:p>
              <a:endParaRPr lang="en-IN"/>
            </a:p>
          </p:txBody>
        </p:sp>
        <p:sp>
          <p:nvSpPr>
            <p:cNvPr id="58" name="Line 11"/>
            <p:cNvSpPr>
              <a:spLocks noChangeShapeType="1"/>
            </p:cNvSpPr>
            <p:nvPr/>
          </p:nvSpPr>
          <p:spPr bwMode="auto">
            <a:xfrm>
              <a:off x="5638800" y="3382963"/>
              <a:ext cx="0" cy="304800"/>
            </a:xfrm>
            <a:prstGeom prst="line">
              <a:avLst/>
            </a:prstGeom>
            <a:noFill/>
            <a:ln w="57150">
              <a:solidFill>
                <a:schemeClr val="tx1"/>
              </a:solidFill>
              <a:round/>
              <a:headEnd/>
              <a:tailEnd/>
            </a:ln>
          </p:spPr>
          <p:txBody>
            <a:bodyPr/>
            <a:lstStyle/>
            <a:p>
              <a:endParaRPr lang="en-IN"/>
            </a:p>
          </p:txBody>
        </p:sp>
        <p:sp>
          <p:nvSpPr>
            <p:cNvPr id="59" name="Line 12"/>
            <p:cNvSpPr>
              <a:spLocks noChangeShapeType="1"/>
            </p:cNvSpPr>
            <p:nvPr/>
          </p:nvSpPr>
          <p:spPr bwMode="auto">
            <a:xfrm>
              <a:off x="6705600" y="3694113"/>
              <a:ext cx="0" cy="304800"/>
            </a:xfrm>
            <a:prstGeom prst="line">
              <a:avLst/>
            </a:prstGeom>
            <a:noFill/>
            <a:ln w="57150">
              <a:solidFill>
                <a:schemeClr val="tx1"/>
              </a:solidFill>
              <a:round/>
              <a:headEnd/>
              <a:tailEnd/>
            </a:ln>
          </p:spPr>
          <p:txBody>
            <a:bodyPr/>
            <a:lstStyle/>
            <a:p>
              <a:endParaRPr lang="en-IN"/>
            </a:p>
          </p:txBody>
        </p:sp>
        <p:sp>
          <p:nvSpPr>
            <p:cNvPr id="60" name="Text Box 13"/>
            <p:cNvSpPr txBox="1">
              <a:spLocks noChangeArrowheads="1"/>
            </p:cNvSpPr>
            <p:nvPr/>
          </p:nvSpPr>
          <p:spPr bwMode="auto">
            <a:xfrm>
              <a:off x="106363" y="2105025"/>
              <a:ext cx="549275" cy="307975"/>
            </a:xfrm>
            <a:prstGeom prst="rect">
              <a:avLst/>
            </a:prstGeom>
            <a:noFill/>
            <a:ln w="9525">
              <a:noFill/>
              <a:miter lim="800000"/>
              <a:headEnd/>
              <a:tailEnd/>
            </a:ln>
          </p:spPr>
          <p:txBody>
            <a:bodyPr wrap="none">
              <a:spAutoFit/>
            </a:bodyPr>
            <a:lstStyle/>
            <a:p>
              <a:r>
                <a:rPr lang="en-US" sz="1400"/>
                <a:t>1940</a:t>
              </a:r>
            </a:p>
          </p:txBody>
        </p:sp>
        <p:sp>
          <p:nvSpPr>
            <p:cNvPr id="61" name="Text Box 14"/>
            <p:cNvSpPr txBox="1">
              <a:spLocks noChangeArrowheads="1"/>
            </p:cNvSpPr>
            <p:nvPr/>
          </p:nvSpPr>
          <p:spPr bwMode="auto">
            <a:xfrm>
              <a:off x="1100138" y="2370138"/>
              <a:ext cx="542925" cy="307975"/>
            </a:xfrm>
            <a:prstGeom prst="rect">
              <a:avLst/>
            </a:prstGeom>
            <a:noFill/>
            <a:ln w="9525">
              <a:noFill/>
              <a:miter lim="800000"/>
              <a:headEnd/>
              <a:tailEnd/>
            </a:ln>
          </p:spPr>
          <p:txBody>
            <a:bodyPr wrap="none">
              <a:spAutoFit/>
            </a:bodyPr>
            <a:lstStyle/>
            <a:p>
              <a:r>
                <a:rPr lang="en-US" sz="1400"/>
                <a:t>1950</a:t>
              </a:r>
            </a:p>
          </p:txBody>
        </p:sp>
        <p:sp>
          <p:nvSpPr>
            <p:cNvPr id="62" name="Text Box 15"/>
            <p:cNvSpPr txBox="1">
              <a:spLocks noChangeArrowheads="1"/>
            </p:cNvSpPr>
            <p:nvPr/>
          </p:nvSpPr>
          <p:spPr bwMode="auto">
            <a:xfrm>
              <a:off x="2111375" y="2684463"/>
              <a:ext cx="547688" cy="306387"/>
            </a:xfrm>
            <a:prstGeom prst="rect">
              <a:avLst/>
            </a:prstGeom>
            <a:noFill/>
            <a:ln w="9525">
              <a:noFill/>
              <a:miter lim="800000"/>
              <a:headEnd/>
              <a:tailEnd/>
            </a:ln>
          </p:spPr>
          <p:txBody>
            <a:bodyPr wrap="none">
              <a:spAutoFit/>
            </a:bodyPr>
            <a:lstStyle/>
            <a:p>
              <a:r>
                <a:rPr lang="en-US" sz="1400"/>
                <a:t>1960</a:t>
              </a:r>
            </a:p>
          </p:txBody>
        </p:sp>
        <p:sp>
          <p:nvSpPr>
            <p:cNvPr id="63" name="Text Box 16"/>
            <p:cNvSpPr txBox="1">
              <a:spLocks noChangeArrowheads="1"/>
            </p:cNvSpPr>
            <p:nvPr/>
          </p:nvSpPr>
          <p:spPr bwMode="auto">
            <a:xfrm>
              <a:off x="3197225" y="2989263"/>
              <a:ext cx="539750" cy="307975"/>
            </a:xfrm>
            <a:prstGeom prst="rect">
              <a:avLst/>
            </a:prstGeom>
            <a:noFill/>
            <a:ln w="9525">
              <a:noFill/>
              <a:miter lim="800000"/>
              <a:headEnd/>
              <a:tailEnd/>
            </a:ln>
          </p:spPr>
          <p:txBody>
            <a:bodyPr wrap="none">
              <a:spAutoFit/>
            </a:bodyPr>
            <a:lstStyle/>
            <a:p>
              <a:r>
                <a:rPr lang="en-US" sz="1400"/>
                <a:t>1970</a:t>
              </a:r>
            </a:p>
          </p:txBody>
        </p:sp>
        <p:sp>
          <p:nvSpPr>
            <p:cNvPr id="64" name="Text Box 17"/>
            <p:cNvSpPr txBox="1">
              <a:spLocks noChangeArrowheads="1"/>
            </p:cNvSpPr>
            <p:nvPr/>
          </p:nvSpPr>
          <p:spPr bwMode="auto">
            <a:xfrm>
              <a:off x="4305300" y="3309938"/>
              <a:ext cx="546100" cy="307975"/>
            </a:xfrm>
            <a:prstGeom prst="rect">
              <a:avLst/>
            </a:prstGeom>
            <a:noFill/>
            <a:ln w="9525">
              <a:noFill/>
              <a:miter lim="800000"/>
              <a:headEnd/>
              <a:tailEnd/>
            </a:ln>
          </p:spPr>
          <p:txBody>
            <a:bodyPr wrap="none">
              <a:spAutoFit/>
            </a:bodyPr>
            <a:lstStyle/>
            <a:p>
              <a:r>
                <a:rPr lang="en-US" sz="1400"/>
                <a:t>1980</a:t>
              </a:r>
            </a:p>
          </p:txBody>
        </p:sp>
        <p:sp>
          <p:nvSpPr>
            <p:cNvPr id="65" name="Text Box 18"/>
            <p:cNvSpPr txBox="1">
              <a:spLocks noChangeArrowheads="1"/>
            </p:cNvSpPr>
            <p:nvPr/>
          </p:nvSpPr>
          <p:spPr bwMode="auto">
            <a:xfrm>
              <a:off x="5365750" y="3654425"/>
              <a:ext cx="546100" cy="306388"/>
            </a:xfrm>
            <a:prstGeom prst="rect">
              <a:avLst/>
            </a:prstGeom>
            <a:noFill/>
            <a:ln w="9525">
              <a:noFill/>
              <a:miter lim="800000"/>
              <a:headEnd/>
              <a:tailEnd/>
            </a:ln>
          </p:spPr>
          <p:txBody>
            <a:bodyPr wrap="none">
              <a:spAutoFit/>
            </a:bodyPr>
            <a:lstStyle/>
            <a:p>
              <a:r>
                <a:rPr lang="en-US" sz="1400"/>
                <a:t>1990</a:t>
              </a:r>
            </a:p>
          </p:txBody>
        </p:sp>
        <p:sp>
          <p:nvSpPr>
            <p:cNvPr id="66" name="Text Box 19"/>
            <p:cNvSpPr txBox="1">
              <a:spLocks noChangeArrowheads="1"/>
            </p:cNvSpPr>
            <p:nvPr/>
          </p:nvSpPr>
          <p:spPr bwMode="auto">
            <a:xfrm>
              <a:off x="6415088" y="3951288"/>
              <a:ext cx="542925" cy="307975"/>
            </a:xfrm>
            <a:prstGeom prst="rect">
              <a:avLst/>
            </a:prstGeom>
            <a:noFill/>
            <a:ln w="9525">
              <a:noFill/>
              <a:miter lim="800000"/>
              <a:headEnd/>
              <a:tailEnd/>
            </a:ln>
          </p:spPr>
          <p:txBody>
            <a:bodyPr wrap="none">
              <a:spAutoFit/>
            </a:bodyPr>
            <a:lstStyle/>
            <a:p>
              <a:r>
                <a:rPr lang="en-US" sz="1400"/>
                <a:t>2000</a:t>
              </a:r>
            </a:p>
          </p:txBody>
        </p:sp>
        <p:sp>
          <p:nvSpPr>
            <p:cNvPr id="67" name="Line 23"/>
            <p:cNvSpPr>
              <a:spLocks noChangeShapeType="1"/>
            </p:cNvSpPr>
            <p:nvPr/>
          </p:nvSpPr>
          <p:spPr bwMode="auto">
            <a:xfrm>
              <a:off x="7772400" y="3998913"/>
              <a:ext cx="0" cy="304800"/>
            </a:xfrm>
            <a:prstGeom prst="line">
              <a:avLst/>
            </a:prstGeom>
            <a:noFill/>
            <a:ln w="57150">
              <a:solidFill>
                <a:schemeClr val="tx1"/>
              </a:solidFill>
              <a:round/>
              <a:headEnd/>
              <a:tailEnd/>
            </a:ln>
          </p:spPr>
          <p:txBody>
            <a:bodyPr/>
            <a:lstStyle/>
            <a:p>
              <a:endParaRPr lang="en-IN"/>
            </a:p>
          </p:txBody>
        </p:sp>
        <p:sp>
          <p:nvSpPr>
            <p:cNvPr id="68" name="AutoShape 34"/>
            <p:cNvSpPr>
              <a:spLocks noChangeArrowheads="1"/>
            </p:cNvSpPr>
            <p:nvPr/>
          </p:nvSpPr>
          <p:spPr bwMode="auto">
            <a:xfrm rot="6463806">
              <a:off x="7965281" y="3828257"/>
              <a:ext cx="631825" cy="547688"/>
            </a:xfrm>
            <a:prstGeom prst="triangle">
              <a:avLst>
                <a:gd name="adj" fmla="val 50000"/>
              </a:avLst>
            </a:prstGeom>
            <a:solidFill>
              <a:srgbClr val="FF0000"/>
            </a:solidFill>
            <a:ln w="9525">
              <a:noFill/>
              <a:miter lim="800000"/>
              <a:headEnd/>
              <a:tailEnd/>
            </a:ln>
          </p:spPr>
          <p:txBody>
            <a:bodyPr wrap="none" anchor="ctr"/>
            <a:lstStyle/>
            <a:p>
              <a:endParaRPr lang="en-US" sz="1800">
                <a:latin typeface="Arial" pitchFamily="34" charset="0"/>
              </a:endParaRPr>
            </a:p>
          </p:txBody>
        </p:sp>
        <p:sp>
          <p:nvSpPr>
            <p:cNvPr id="69" name="Text Box 24"/>
            <p:cNvSpPr txBox="1">
              <a:spLocks noChangeArrowheads="1"/>
            </p:cNvSpPr>
            <p:nvPr/>
          </p:nvSpPr>
          <p:spPr bwMode="auto">
            <a:xfrm>
              <a:off x="7499350" y="4259263"/>
              <a:ext cx="546100" cy="307975"/>
            </a:xfrm>
            <a:prstGeom prst="rect">
              <a:avLst/>
            </a:prstGeom>
            <a:noFill/>
            <a:ln w="9525">
              <a:noFill/>
              <a:miter lim="800000"/>
              <a:headEnd/>
              <a:tailEnd/>
            </a:ln>
          </p:spPr>
          <p:txBody>
            <a:bodyPr wrap="none">
              <a:spAutoFit/>
            </a:bodyPr>
            <a:lstStyle/>
            <a:p>
              <a:r>
                <a:rPr lang="en-US" sz="1400"/>
                <a:t>2012</a:t>
              </a:r>
            </a:p>
          </p:txBody>
        </p:sp>
        <p:pic>
          <p:nvPicPr>
            <p:cNvPr id="70" name="Picture 5"/>
            <p:cNvPicPr>
              <a:picLocks noChangeAspect="1" noChangeArrowheads="1"/>
            </p:cNvPicPr>
            <p:nvPr/>
          </p:nvPicPr>
          <p:blipFill>
            <a:blip r:embed="rId4" cstate="print"/>
            <a:srcRect l="9898" t="20122" r="9898" b="20122"/>
            <a:stretch>
              <a:fillRect/>
            </a:stretch>
          </p:blipFill>
          <p:spPr bwMode="auto">
            <a:xfrm rot="11780142">
              <a:off x="200025" y="2738438"/>
              <a:ext cx="8066088" cy="341312"/>
            </a:xfrm>
            <a:prstGeom prst="rect">
              <a:avLst/>
            </a:prstGeom>
            <a:noFill/>
            <a:ln w="9525">
              <a:noFill/>
              <a:miter lim="800000"/>
              <a:headEnd/>
              <a:tailEnd/>
            </a:ln>
          </p:spPr>
        </p:pic>
        <p:sp>
          <p:nvSpPr>
            <p:cNvPr id="71" name="Text Box 40"/>
            <p:cNvSpPr txBox="1">
              <a:spLocks noChangeArrowheads="1"/>
            </p:cNvSpPr>
            <p:nvPr/>
          </p:nvSpPr>
          <p:spPr bwMode="auto">
            <a:xfrm>
              <a:off x="8097838" y="4200525"/>
              <a:ext cx="901700" cy="338138"/>
            </a:xfrm>
            <a:prstGeom prst="rect">
              <a:avLst/>
            </a:prstGeom>
            <a:noFill/>
            <a:ln w="9525">
              <a:noFill/>
              <a:miter lim="800000"/>
              <a:headEnd/>
              <a:tailEnd/>
            </a:ln>
          </p:spPr>
          <p:txBody>
            <a:bodyPr>
              <a:spAutoFit/>
            </a:bodyPr>
            <a:lstStyle/>
            <a:p>
              <a:r>
                <a:rPr lang="en-US" sz="1600" b="1">
                  <a:solidFill>
                    <a:srgbClr val="FF3300"/>
                  </a:solidFill>
                </a:rPr>
                <a:t>Clouds</a:t>
              </a:r>
            </a:p>
          </p:txBody>
        </p:sp>
        <p:sp>
          <p:nvSpPr>
            <p:cNvPr id="72" name="Cloud"/>
            <p:cNvSpPr>
              <a:spLocks noChangeAspect="1" noEditPoints="1" noChangeArrowheads="1"/>
            </p:cNvSpPr>
            <p:nvPr/>
          </p:nvSpPr>
          <p:spPr bwMode="auto">
            <a:xfrm>
              <a:off x="7945438" y="3951288"/>
              <a:ext cx="1128712" cy="7556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28575">
              <a:solidFill>
                <a:srgbClr val="FF3300"/>
              </a:solidFill>
              <a:miter lim="800000"/>
              <a:headEnd/>
              <a:tailEnd/>
            </a:ln>
            <a:effectLst>
              <a:outerShdw dist="107763" dir="2700000" algn="ctr" rotWithShape="0">
                <a:srgbClr val="000000">
                  <a:alpha val="74997"/>
                </a:srgbClr>
              </a:outerShdw>
            </a:effectLst>
          </p:spPr>
          <p:txBody>
            <a:bodyPr/>
            <a:lstStyle/>
            <a:p>
              <a:endParaRPr lang="en-IN"/>
            </a:p>
          </p:txBody>
        </p:sp>
        <p:sp>
          <p:nvSpPr>
            <p:cNvPr id="73" name="Oval 38"/>
            <p:cNvSpPr>
              <a:spLocks noChangeArrowheads="1"/>
            </p:cNvSpPr>
            <p:nvPr/>
          </p:nvSpPr>
          <p:spPr bwMode="auto">
            <a:xfrm rot="17326346">
              <a:off x="3683000" y="2551113"/>
              <a:ext cx="1889125" cy="2552700"/>
            </a:xfrm>
            <a:prstGeom prst="ellipse">
              <a:avLst/>
            </a:prstGeom>
            <a:noFill/>
            <a:ln w="19050">
              <a:solidFill>
                <a:srgbClr val="FF9900"/>
              </a:solidFill>
              <a:prstDash val="sysDot"/>
              <a:round/>
              <a:headEnd/>
              <a:tailEnd/>
            </a:ln>
          </p:spPr>
          <p:txBody>
            <a:bodyPr wrap="none" anchor="ctr"/>
            <a:lstStyle/>
            <a:p>
              <a:endParaRPr lang="en-US" sz="1800">
                <a:latin typeface="Arial" pitchFamily="34" charset="0"/>
              </a:endParaRPr>
            </a:p>
          </p:txBody>
        </p:sp>
        <p:pic>
          <p:nvPicPr>
            <p:cNvPr id="74" name="Picture 24"/>
            <p:cNvPicPr>
              <a:picLocks noChangeAspect="1" noChangeArrowheads="1"/>
            </p:cNvPicPr>
            <p:nvPr/>
          </p:nvPicPr>
          <p:blipFill>
            <a:blip r:embed="rId5" cstate="print"/>
            <a:srcRect r="22437"/>
            <a:stretch>
              <a:fillRect/>
            </a:stretch>
          </p:blipFill>
          <p:spPr bwMode="auto">
            <a:xfrm>
              <a:off x="3330575" y="3305175"/>
              <a:ext cx="974725" cy="584200"/>
            </a:xfrm>
            <a:prstGeom prst="rect">
              <a:avLst/>
            </a:prstGeom>
            <a:noFill/>
            <a:ln w="9525">
              <a:noFill/>
              <a:miter lim="800000"/>
              <a:headEnd/>
              <a:tailEnd/>
            </a:ln>
          </p:spPr>
        </p:pic>
        <p:pic>
          <p:nvPicPr>
            <p:cNvPr id="75" name="Picture 21"/>
            <p:cNvPicPr>
              <a:picLocks noChangeAspect="1" noChangeArrowheads="1"/>
            </p:cNvPicPr>
            <p:nvPr/>
          </p:nvPicPr>
          <p:blipFill>
            <a:blip r:embed="rId6" cstate="print"/>
            <a:srcRect/>
            <a:stretch>
              <a:fillRect/>
            </a:stretch>
          </p:blipFill>
          <p:spPr bwMode="auto">
            <a:xfrm>
              <a:off x="2619375" y="1862138"/>
              <a:ext cx="1108075" cy="585787"/>
            </a:xfrm>
            <a:prstGeom prst="rect">
              <a:avLst/>
            </a:prstGeom>
            <a:noFill/>
            <a:ln w="9525">
              <a:noFill/>
              <a:miter lim="800000"/>
              <a:headEnd/>
              <a:tailEnd/>
            </a:ln>
          </p:spPr>
        </p:pic>
        <p:sp>
          <p:nvSpPr>
            <p:cNvPr id="76" name="Text Box 22"/>
            <p:cNvSpPr txBox="1">
              <a:spLocks noChangeArrowheads="1"/>
            </p:cNvSpPr>
            <p:nvPr/>
          </p:nvSpPr>
          <p:spPr bwMode="auto">
            <a:xfrm>
              <a:off x="47625" y="3902075"/>
              <a:ext cx="4129088" cy="1169988"/>
            </a:xfrm>
            <a:prstGeom prst="rect">
              <a:avLst/>
            </a:prstGeom>
            <a:noFill/>
            <a:ln w="9525">
              <a:noFill/>
              <a:miter lim="800000"/>
              <a:headEnd/>
              <a:tailEnd/>
            </a:ln>
          </p:spPr>
          <p:txBody>
            <a:bodyPr wrap="none">
              <a:spAutoFit/>
            </a:bodyPr>
            <a:lstStyle/>
            <a:p>
              <a:r>
                <a:rPr lang="en-US" sz="1400">
                  <a:solidFill>
                    <a:srgbClr val="000066"/>
                  </a:solidFill>
                </a:rPr>
                <a:t>Timesharing Industry (1975):</a:t>
              </a:r>
            </a:p>
            <a:p>
              <a:pPr>
                <a:buFontTx/>
                <a:buChar char="•"/>
              </a:pPr>
              <a:r>
                <a:rPr lang="en-US" sz="1400">
                  <a:solidFill>
                    <a:srgbClr val="000066"/>
                  </a:solidFill>
                </a:rPr>
                <a:t>Market Share: Honeywell 34%, IBM 15%, </a:t>
              </a:r>
            </a:p>
            <a:p>
              <a:pPr>
                <a:buFontTx/>
                <a:buChar char="•"/>
              </a:pPr>
              <a:r>
                <a:rPr lang="en-US" sz="1400">
                  <a:solidFill>
                    <a:srgbClr val="000066"/>
                  </a:solidFill>
                </a:rPr>
                <a:t>Xerox 10%, CDC 10%, DEC 10%, UNIVAC 10%</a:t>
              </a:r>
            </a:p>
            <a:p>
              <a:pPr>
                <a:buFontTx/>
                <a:buChar char="•"/>
              </a:pPr>
              <a:r>
                <a:rPr lang="en-US" sz="1400">
                  <a:solidFill>
                    <a:srgbClr val="000066"/>
                  </a:solidFill>
                </a:rPr>
                <a:t>Honeywell 6000 &amp; 635, IBM 370/168, </a:t>
              </a:r>
            </a:p>
            <a:p>
              <a:r>
                <a:rPr lang="en-US" sz="1400">
                  <a:solidFill>
                    <a:srgbClr val="000066"/>
                  </a:solidFill>
                </a:rPr>
                <a:t>   Xerox 940 &amp; Sigma 9, DEC PDP-10, UNIVAC 1108</a:t>
              </a:r>
            </a:p>
          </p:txBody>
        </p:sp>
        <p:sp>
          <p:nvSpPr>
            <p:cNvPr id="77" name="Text Box 28"/>
            <p:cNvSpPr txBox="1">
              <a:spLocks noChangeArrowheads="1"/>
            </p:cNvSpPr>
            <p:nvPr/>
          </p:nvSpPr>
          <p:spPr bwMode="auto">
            <a:xfrm>
              <a:off x="15875" y="3459163"/>
              <a:ext cx="2840038" cy="523875"/>
            </a:xfrm>
            <a:prstGeom prst="rect">
              <a:avLst/>
            </a:prstGeom>
            <a:noFill/>
            <a:ln w="9525">
              <a:noFill/>
              <a:miter lim="800000"/>
              <a:headEnd/>
              <a:tailEnd/>
            </a:ln>
          </p:spPr>
          <p:txBody>
            <a:bodyPr wrap="none">
              <a:spAutoFit/>
            </a:bodyPr>
            <a:lstStyle/>
            <a:p>
              <a:r>
                <a:rPr lang="en-US" sz="1400">
                  <a:solidFill>
                    <a:srgbClr val="000066"/>
                  </a:solidFill>
                </a:rPr>
                <a:t>Data Processing Industry </a:t>
              </a:r>
            </a:p>
            <a:p>
              <a:r>
                <a:rPr lang="en-US" sz="1400">
                  <a:solidFill>
                    <a:srgbClr val="000066"/>
                  </a:solidFill>
                </a:rPr>
                <a:t> - 1968: $70 M. 1978: $3.15 Billion</a:t>
              </a:r>
            </a:p>
          </p:txBody>
        </p:sp>
        <p:sp>
          <p:nvSpPr>
            <p:cNvPr id="78" name="Oval 32"/>
            <p:cNvSpPr>
              <a:spLocks noChangeArrowheads="1"/>
            </p:cNvSpPr>
            <p:nvPr/>
          </p:nvSpPr>
          <p:spPr bwMode="auto">
            <a:xfrm rot="17665841">
              <a:off x="1246187" y="1663701"/>
              <a:ext cx="2936875" cy="1936750"/>
            </a:xfrm>
            <a:prstGeom prst="ellipse">
              <a:avLst/>
            </a:prstGeom>
            <a:noFill/>
            <a:ln w="19050">
              <a:solidFill>
                <a:srgbClr val="000066"/>
              </a:solidFill>
              <a:prstDash val="sysDot"/>
              <a:round/>
              <a:headEnd/>
              <a:tailEnd/>
            </a:ln>
          </p:spPr>
          <p:txBody>
            <a:bodyPr wrap="none" anchor="ctr"/>
            <a:lstStyle/>
            <a:p>
              <a:endParaRPr lang="en-US" sz="1800">
                <a:latin typeface="Arial" pitchFamily="34" charset="0"/>
              </a:endParaRPr>
            </a:p>
          </p:txBody>
        </p:sp>
        <p:pic>
          <p:nvPicPr>
            <p:cNvPr id="79" name="Picture 34"/>
            <p:cNvPicPr>
              <a:picLocks noChangeAspect="1" noChangeArrowheads="1"/>
            </p:cNvPicPr>
            <p:nvPr/>
          </p:nvPicPr>
          <p:blipFill>
            <a:blip r:embed="rId7" cstate="print"/>
            <a:srcRect l="2805" t="11325" r="6038" b="10938"/>
            <a:stretch>
              <a:fillRect/>
            </a:stretch>
          </p:blipFill>
          <p:spPr bwMode="auto">
            <a:xfrm>
              <a:off x="2614613" y="2354263"/>
              <a:ext cx="1066800" cy="395287"/>
            </a:xfrm>
            <a:prstGeom prst="rect">
              <a:avLst/>
            </a:prstGeom>
            <a:noFill/>
            <a:ln w="9525">
              <a:noFill/>
              <a:miter lim="800000"/>
              <a:headEnd/>
              <a:tailEnd/>
            </a:ln>
          </p:spPr>
        </p:pic>
        <p:sp>
          <p:nvSpPr>
            <p:cNvPr id="80" name="Text Box 25"/>
            <p:cNvSpPr txBox="1">
              <a:spLocks noChangeArrowheads="1"/>
            </p:cNvSpPr>
            <p:nvPr/>
          </p:nvSpPr>
          <p:spPr bwMode="auto">
            <a:xfrm>
              <a:off x="3736975" y="1314450"/>
              <a:ext cx="3911600" cy="522288"/>
            </a:xfrm>
            <a:prstGeom prst="rect">
              <a:avLst/>
            </a:prstGeom>
            <a:noFill/>
            <a:ln w="9525">
              <a:noFill/>
              <a:miter lim="800000"/>
              <a:headEnd/>
              <a:tailEnd/>
            </a:ln>
          </p:spPr>
          <p:txBody>
            <a:bodyPr wrap="none">
              <a:spAutoFit/>
            </a:bodyPr>
            <a:lstStyle/>
            <a:p>
              <a:r>
                <a:rPr lang="en-US" sz="1400">
                  <a:solidFill>
                    <a:srgbClr val="660066"/>
                  </a:solidFill>
                </a:rPr>
                <a:t>First large datacenters: ENIAC, ORDVAC, ILLIAC</a:t>
              </a:r>
            </a:p>
            <a:p>
              <a:r>
                <a:rPr lang="en-US" sz="1400">
                  <a:solidFill>
                    <a:srgbClr val="660066"/>
                  </a:solidFill>
                </a:rPr>
                <a:t>Many used vacuum tubes and mechanical relays</a:t>
              </a:r>
            </a:p>
          </p:txBody>
        </p:sp>
        <p:sp>
          <p:nvSpPr>
            <p:cNvPr id="81" name="Oval 30"/>
            <p:cNvSpPr>
              <a:spLocks noChangeArrowheads="1"/>
            </p:cNvSpPr>
            <p:nvPr/>
          </p:nvSpPr>
          <p:spPr bwMode="auto">
            <a:xfrm rot="17456514">
              <a:off x="-39687" y="1339850"/>
              <a:ext cx="2589212" cy="1722438"/>
            </a:xfrm>
            <a:prstGeom prst="ellipse">
              <a:avLst/>
            </a:prstGeom>
            <a:noFill/>
            <a:ln w="19050">
              <a:solidFill>
                <a:srgbClr val="660066"/>
              </a:solidFill>
              <a:prstDash val="sysDot"/>
              <a:round/>
              <a:headEnd/>
              <a:tailEnd/>
            </a:ln>
          </p:spPr>
          <p:txBody>
            <a:bodyPr wrap="none" anchor="ctr"/>
            <a:lstStyle/>
            <a:p>
              <a:endParaRPr lang="en-US" sz="1800">
                <a:latin typeface="Arial" pitchFamily="34" charset="0"/>
              </a:endParaRPr>
            </a:p>
          </p:txBody>
        </p:sp>
        <p:pic>
          <p:nvPicPr>
            <p:cNvPr id="82" name="Picture 14"/>
            <p:cNvPicPr>
              <a:picLocks noChangeAspect="1" noChangeArrowheads="1"/>
            </p:cNvPicPr>
            <p:nvPr/>
          </p:nvPicPr>
          <p:blipFill>
            <a:blip r:embed="rId8" cstate="print"/>
            <a:srcRect/>
            <a:stretch>
              <a:fillRect/>
            </a:stretch>
          </p:blipFill>
          <p:spPr bwMode="auto">
            <a:xfrm>
              <a:off x="46038" y="2384425"/>
              <a:ext cx="1190625" cy="904875"/>
            </a:xfrm>
            <a:prstGeom prst="rect">
              <a:avLst/>
            </a:prstGeom>
            <a:noFill/>
            <a:ln w="9525">
              <a:noFill/>
              <a:miter lim="800000"/>
              <a:headEnd/>
              <a:tailEnd/>
            </a:ln>
          </p:spPr>
        </p:pic>
        <p:pic>
          <p:nvPicPr>
            <p:cNvPr id="83" name="Picture 13"/>
            <p:cNvPicPr>
              <a:picLocks noChangeAspect="1" noChangeArrowheads="1"/>
            </p:cNvPicPr>
            <p:nvPr/>
          </p:nvPicPr>
          <p:blipFill>
            <a:blip r:embed="rId9" cstate="print"/>
            <a:srcRect t="5446" r="5486" b="3577"/>
            <a:stretch>
              <a:fillRect/>
            </a:stretch>
          </p:blipFill>
          <p:spPr bwMode="auto">
            <a:xfrm>
              <a:off x="846138" y="1217613"/>
              <a:ext cx="1054100" cy="811212"/>
            </a:xfrm>
            <a:prstGeom prst="rect">
              <a:avLst/>
            </a:prstGeom>
            <a:noFill/>
            <a:ln w="9525">
              <a:noFill/>
              <a:miter lim="800000"/>
              <a:headEnd/>
              <a:tailEnd/>
            </a:ln>
          </p:spPr>
        </p:pic>
        <p:pic>
          <p:nvPicPr>
            <p:cNvPr id="84" name="Picture 20"/>
            <p:cNvPicPr>
              <a:picLocks noChangeAspect="1" noChangeArrowheads="1"/>
            </p:cNvPicPr>
            <p:nvPr/>
          </p:nvPicPr>
          <p:blipFill>
            <a:blip r:embed="rId10" cstate="print"/>
            <a:srcRect t="29520" b="27402"/>
            <a:stretch>
              <a:fillRect/>
            </a:stretch>
          </p:blipFill>
          <p:spPr bwMode="auto">
            <a:xfrm>
              <a:off x="2627313" y="2690813"/>
              <a:ext cx="1038225" cy="296862"/>
            </a:xfrm>
            <a:prstGeom prst="rect">
              <a:avLst/>
            </a:prstGeom>
            <a:noFill/>
            <a:ln w="9525">
              <a:noFill/>
              <a:miter lim="800000"/>
              <a:headEnd/>
              <a:tailEnd/>
            </a:ln>
          </p:spPr>
        </p:pic>
        <p:sp>
          <p:nvSpPr>
            <p:cNvPr id="85" name="Line 29"/>
            <p:cNvSpPr>
              <a:spLocks noChangeShapeType="1"/>
            </p:cNvSpPr>
            <p:nvPr/>
          </p:nvSpPr>
          <p:spPr bwMode="auto">
            <a:xfrm flipH="1" flipV="1">
              <a:off x="1900238" y="1501775"/>
              <a:ext cx="1900237" cy="0"/>
            </a:xfrm>
            <a:prstGeom prst="line">
              <a:avLst/>
            </a:prstGeom>
            <a:noFill/>
            <a:ln w="9525">
              <a:solidFill>
                <a:srgbClr val="660066"/>
              </a:solidFill>
              <a:round/>
              <a:headEnd/>
              <a:tailEnd type="triangle" w="med" len="med"/>
            </a:ln>
          </p:spPr>
          <p:txBody>
            <a:bodyPr/>
            <a:lstStyle/>
            <a:p>
              <a:endParaRPr lang="en-IN"/>
            </a:p>
          </p:txBody>
        </p:sp>
        <p:pic>
          <p:nvPicPr>
            <p:cNvPr id="86" name="Picture 18"/>
            <p:cNvPicPr>
              <a:picLocks noChangeAspect="1" noChangeArrowheads="1"/>
            </p:cNvPicPr>
            <p:nvPr/>
          </p:nvPicPr>
          <p:blipFill>
            <a:blip r:embed="rId11" cstate="print"/>
            <a:srcRect/>
            <a:stretch>
              <a:fillRect/>
            </a:stretch>
          </p:blipFill>
          <p:spPr bwMode="auto">
            <a:xfrm>
              <a:off x="4543425" y="1962150"/>
              <a:ext cx="1479550" cy="787400"/>
            </a:xfrm>
            <a:prstGeom prst="rect">
              <a:avLst/>
            </a:prstGeom>
            <a:noFill/>
            <a:ln w="9525">
              <a:noFill/>
              <a:miter lim="800000"/>
              <a:headEnd/>
              <a:tailEnd/>
            </a:ln>
          </p:spPr>
        </p:pic>
        <p:sp>
          <p:nvSpPr>
            <p:cNvPr id="87" name="Text Box 31"/>
            <p:cNvSpPr txBox="1">
              <a:spLocks noChangeArrowheads="1"/>
            </p:cNvSpPr>
            <p:nvPr/>
          </p:nvSpPr>
          <p:spPr bwMode="auto">
            <a:xfrm>
              <a:off x="6670675" y="1784350"/>
              <a:ext cx="2208213" cy="738188"/>
            </a:xfrm>
            <a:prstGeom prst="rect">
              <a:avLst/>
            </a:prstGeom>
            <a:noFill/>
            <a:ln w="9525">
              <a:noFill/>
              <a:miter lim="800000"/>
              <a:headEnd/>
              <a:tailEnd/>
            </a:ln>
          </p:spPr>
          <p:txBody>
            <a:bodyPr wrap="none">
              <a:spAutoFit/>
            </a:bodyPr>
            <a:lstStyle/>
            <a:p>
              <a:r>
                <a:rPr lang="en-US" sz="1400">
                  <a:solidFill>
                    <a:srgbClr val="006600"/>
                  </a:solidFill>
                </a:rPr>
                <a:t>Berkeley NOW Project</a:t>
              </a:r>
            </a:p>
            <a:p>
              <a:r>
                <a:rPr lang="en-US" sz="1400">
                  <a:solidFill>
                    <a:srgbClr val="006600"/>
                  </a:solidFill>
                </a:rPr>
                <a:t>Supercomputers</a:t>
              </a:r>
            </a:p>
            <a:p>
              <a:r>
                <a:rPr lang="en-US" sz="1400">
                  <a:solidFill>
                    <a:srgbClr val="006600"/>
                  </a:solidFill>
                </a:rPr>
                <a:t>Server Farms (e.g., Oceano)</a:t>
              </a:r>
            </a:p>
          </p:txBody>
        </p:sp>
        <p:sp>
          <p:nvSpPr>
            <p:cNvPr id="88" name="Oval 35"/>
            <p:cNvSpPr>
              <a:spLocks noChangeArrowheads="1"/>
            </p:cNvSpPr>
            <p:nvPr/>
          </p:nvSpPr>
          <p:spPr bwMode="auto">
            <a:xfrm rot="20992242">
              <a:off x="3957638" y="1666875"/>
              <a:ext cx="2790825" cy="1828800"/>
            </a:xfrm>
            <a:prstGeom prst="ellipse">
              <a:avLst/>
            </a:prstGeom>
            <a:noFill/>
            <a:ln w="19050">
              <a:solidFill>
                <a:srgbClr val="006600"/>
              </a:solidFill>
              <a:prstDash val="sysDot"/>
              <a:round/>
              <a:headEnd/>
              <a:tailEnd/>
            </a:ln>
          </p:spPr>
          <p:txBody>
            <a:bodyPr wrap="none" anchor="ctr"/>
            <a:lstStyle/>
            <a:p>
              <a:endParaRPr lang="en-US" sz="1800">
                <a:latin typeface="Arial" pitchFamily="34" charset="0"/>
              </a:endParaRPr>
            </a:p>
          </p:txBody>
        </p:sp>
        <p:pic>
          <p:nvPicPr>
            <p:cNvPr id="89" name="Picture 7"/>
            <p:cNvPicPr>
              <a:picLocks noChangeAspect="1" noChangeArrowheads="1"/>
            </p:cNvPicPr>
            <p:nvPr/>
          </p:nvPicPr>
          <p:blipFill>
            <a:blip r:embed="rId12" cstate="print"/>
            <a:srcRect/>
            <a:stretch>
              <a:fillRect/>
            </a:stretch>
          </p:blipFill>
          <p:spPr bwMode="auto">
            <a:xfrm>
              <a:off x="5118100" y="2782888"/>
              <a:ext cx="1304925" cy="247650"/>
            </a:xfrm>
            <a:prstGeom prst="rect">
              <a:avLst/>
            </a:prstGeom>
            <a:noFill/>
            <a:ln w="9525">
              <a:noFill/>
              <a:miter lim="800000"/>
              <a:headEnd/>
              <a:tailEnd/>
            </a:ln>
          </p:spPr>
        </p:pic>
        <p:pic>
          <p:nvPicPr>
            <p:cNvPr id="90" name="Picture 4"/>
            <p:cNvPicPr>
              <a:picLocks noChangeAspect="1" noChangeArrowheads="1"/>
            </p:cNvPicPr>
            <p:nvPr/>
          </p:nvPicPr>
          <p:blipFill>
            <a:blip r:embed="rId13" cstate="print"/>
            <a:srcRect/>
            <a:stretch>
              <a:fillRect/>
            </a:stretch>
          </p:blipFill>
          <p:spPr bwMode="auto">
            <a:xfrm>
              <a:off x="6340475" y="4227513"/>
              <a:ext cx="1190625" cy="266700"/>
            </a:xfrm>
            <a:prstGeom prst="rect">
              <a:avLst/>
            </a:prstGeom>
            <a:noFill/>
            <a:ln w="9525">
              <a:noFill/>
              <a:miter lim="800000"/>
              <a:headEnd/>
              <a:tailEnd/>
            </a:ln>
          </p:spPr>
        </p:pic>
        <p:pic>
          <p:nvPicPr>
            <p:cNvPr id="91" name="Picture 5"/>
            <p:cNvPicPr>
              <a:picLocks noChangeAspect="1" noChangeArrowheads="1"/>
            </p:cNvPicPr>
            <p:nvPr/>
          </p:nvPicPr>
          <p:blipFill>
            <a:blip r:embed="rId14" cstate="print"/>
            <a:srcRect/>
            <a:stretch>
              <a:fillRect/>
            </a:stretch>
          </p:blipFill>
          <p:spPr bwMode="auto">
            <a:xfrm>
              <a:off x="6383338" y="3132138"/>
              <a:ext cx="665162" cy="636587"/>
            </a:xfrm>
            <a:prstGeom prst="rect">
              <a:avLst/>
            </a:prstGeom>
            <a:noFill/>
            <a:ln w="9525">
              <a:noFill/>
              <a:miter lim="800000"/>
              <a:headEnd/>
              <a:tailEnd/>
            </a:ln>
          </p:spPr>
        </p:pic>
        <p:pic>
          <p:nvPicPr>
            <p:cNvPr id="92" name="Picture 6"/>
            <p:cNvPicPr>
              <a:picLocks noChangeAspect="1" noChangeArrowheads="1"/>
            </p:cNvPicPr>
            <p:nvPr/>
          </p:nvPicPr>
          <p:blipFill>
            <a:blip r:embed="rId15" cstate="print"/>
            <a:srcRect t="20834" b="28995"/>
            <a:stretch>
              <a:fillRect/>
            </a:stretch>
          </p:blipFill>
          <p:spPr bwMode="auto">
            <a:xfrm>
              <a:off x="6927850" y="3811588"/>
              <a:ext cx="876300" cy="458787"/>
            </a:xfrm>
            <a:prstGeom prst="rect">
              <a:avLst/>
            </a:prstGeom>
            <a:noFill/>
            <a:ln w="9525">
              <a:noFill/>
              <a:miter lim="800000"/>
              <a:headEnd/>
              <a:tailEnd/>
            </a:ln>
          </p:spPr>
        </p:pic>
        <p:pic>
          <p:nvPicPr>
            <p:cNvPr id="93" name="Picture 26"/>
            <p:cNvPicPr>
              <a:picLocks noChangeAspect="1" noChangeArrowheads="1"/>
            </p:cNvPicPr>
            <p:nvPr/>
          </p:nvPicPr>
          <p:blipFill>
            <a:blip r:embed="rId16" cstate="print"/>
            <a:srcRect t="28738" b="28494"/>
            <a:stretch>
              <a:fillRect/>
            </a:stretch>
          </p:blipFill>
          <p:spPr bwMode="auto">
            <a:xfrm>
              <a:off x="7040563" y="3395663"/>
              <a:ext cx="1057275" cy="450850"/>
            </a:xfrm>
            <a:prstGeom prst="rect">
              <a:avLst/>
            </a:prstGeom>
            <a:noFill/>
            <a:ln w="9525">
              <a:noFill/>
              <a:miter lim="800000"/>
              <a:headEnd/>
              <a:tailEnd/>
            </a:ln>
          </p:spPr>
        </p:pic>
        <p:sp>
          <p:nvSpPr>
            <p:cNvPr id="94" name="Text Box 27"/>
            <p:cNvSpPr txBox="1">
              <a:spLocks noChangeArrowheads="1"/>
            </p:cNvSpPr>
            <p:nvPr/>
          </p:nvSpPr>
          <p:spPr bwMode="auto">
            <a:xfrm>
              <a:off x="7088188" y="2617788"/>
              <a:ext cx="1928812" cy="738187"/>
            </a:xfrm>
            <a:prstGeom prst="rect">
              <a:avLst/>
            </a:prstGeom>
            <a:noFill/>
            <a:ln w="9525">
              <a:noFill/>
              <a:miter lim="800000"/>
              <a:headEnd/>
              <a:tailEnd/>
            </a:ln>
          </p:spPr>
          <p:txBody>
            <a:bodyPr wrap="none">
              <a:spAutoFit/>
            </a:bodyPr>
            <a:lstStyle/>
            <a:p>
              <a:r>
                <a:rPr lang="en-US" sz="1400">
                  <a:solidFill>
                    <a:srgbClr val="FF6600"/>
                  </a:solidFill>
                </a:rPr>
                <a:t>P2P Systems (90s-00s)</a:t>
              </a:r>
            </a:p>
            <a:p>
              <a:pPr>
                <a:buFontTx/>
                <a:buChar char="•"/>
              </a:pPr>
              <a:r>
                <a:rPr lang="en-US" sz="1400">
                  <a:solidFill>
                    <a:srgbClr val="FF6600"/>
                  </a:solidFill>
                </a:rPr>
                <a:t>Many Millions of users</a:t>
              </a:r>
            </a:p>
            <a:p>
              <a:pPr>
                <a:buFontTx/>
                <a:buChar char="•"/>
              </a:pPr>
              <a:r>
                <a:rPr lang="en-US" sz="1400">
                  <a:solidFill>
                    <a:srgbClr val="FF6600"/>
                  </a:solidFill>
                </a:rPr>
                <a:t>Many GB per day</a:t>
              </a:r>
            </a:p>
          </p:txBody>
        </p:sp>
      </p:grpSp>
      <p:sp>
        <p:nvSpPr>
          <p:cNvPr id="95" name="Text Box 23"/>
          <p:cNvSpPr txBox="1">
            <a:spLocks noChangeArrowheads="1"/>
          </p:cNvSpPr>
          <p:nvPr/>
        </p:nvSpPr>
        <p:spPr bwMode="auto">
          <a:xfrm>
            <a:off x="4464504" y="4912864"/>
            <a:ext cx="3530600" cy="954087"/>
          </a:xfrm>
          <a:prstGeom prst="rect">
            <a:avLst/>
          </a:prstGeom>
          <a:noFill/>
          <a:ln w="9525">
            <a:noFill/>
            <a:miter lim="800000"/>
            <a:headEnd/>
            <a:tailEnd/>
          </a:ln>
        </p:spPr>
        <p:txBody>
          <a:bodyPr wrap="none">
            <a:spAutoFit/>
          </a:bodyPr>
          <a:lstStyle/>
          <a:p>
            <a:r>
              <a:rPr lang="en-US" sz="1400" b="1" dirty="0">
                <a:solidFill>
                  <a:srgbClr val="FF9900"/>
                </a:solidFill>
              </a:rPr>
              <a:t>Grids (1980s-2000s):</a:t>
            </a:r>
          </a:p>
          <a:p>
            <a:pPr>
              <a:buFontTx/>
              <a:buChar char="•"/>
            </a:pPr>
            <a:r>
              <a:rPr lang="en-US" sz="1400" b="1" dirty="0" err="1">
                <a:solidFill>
                  <a:srgbClr val="FF9900"/>
                </a:solidFill>
              </a:rPr>
              <a:t>GriPhyN</a:t>
            </a:r>
            <a:r>
              <a:rPr lang="en-US" sz="1400" b="1" dirty="0">
                <a:solidFill>
                  <a:srgbClr val="FF9900"/>
                </a:solidFill>
              </a:rPr>
              <a:t> (1970s-80s)</a:t>
            </a:r>
          </a:p>
          <a:p>
            <a:pPr>
              <a:buFontTx/>
              <a:buChar char="•"/>
            </a:pPr>
            <a:r>
              <a:rPr lang="en-US" sz="1400" b="1" dirty="0">
                <a:solidFill>
                  <a:srgbClr val="FF9900"/>
                </a:solidFill>
              </a:rPr>
              <a:t>Open Science Grid and Lambda Rail (2000s)</a:t>
            </a:r>
          </a:p>
          <a:p>
            <a:pPr>
              <a:buFontTx/>
              <a:buChar char="•"/>
            </a:pPr>
            <a:r>
              <a:rPr lang="en-US" sz="1400" b="1" dirty="0">
                <a:solidFill>
                  <a:srgbClr val="FF9900"/>
                </a:solidFill>
              </a:rPr>
              <a:t>Globus &amp; other standards (1990s-2000s)</a:t>
            </a:r>
          </a:p>
        </p:txBody>
      </p:sp>
      <p:sp>
        <p:nvSpPr>
          <p:cNvPr id="96" name="Oval 42"/>
          <p:cNvSpPr>
            <a:spLocks noChangeArrowheads="1"/>
          </p:cNvSpPr>
          <p:nvPr/>
        </p:nvSpPr>
        <p:spPr bwMode="auto">
          <a:xfrm rot="19242752">
            <a:off x="5412921" y="3495226"/>
            <a:ext cx="2914650" cy="1865313"/>
          </a:xfrm>
          <a:prstGeom prst="ellipse">
            <a:avLst/>
          </a:prstGeom>
          <a:noFill/>
          <a:ln w="19050">
            <a:solidFill>
              <a:srgbClr val="FF6600"/>
            </a:solidFill>
            <a:prstDash val="sysDot"/>
            <a:round/>
            <a:headEnd/>
            <a:tailEnd/>
          </a:ln>
        </p:spPr>
        <p:txBody>
          <a:bodyPr wrap="none" anchor="ctr"/>
          <a:lstStyle/>
          <a:p>
            <a:endParaRPr lang="en-US" sz="1800">
              <a:latin typeface="Arial" pitchFamily="34" charset="0"/>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1" y="0"/>
            <a:ext cx="9144001" cy="762000"/>
          </a:xfrm>
        </p:spPr>
        <p:txBody>
          <a:bodyPr/>
          <a:lstStyle/>
          <a:p>
            <a:pPr eaLnBrk="1" hangingPunct="1"/>
            <a:r>
              <a:rPr lang="en-US" sz="4200" b="1" dirty="0"/>
              <a:t>Scalable Computing Trends: Technology</a:t>
            </a:r>
          </a:p>
        </p:txBody>
      </p:sp>
      <p:sp>
        <p:nvSpPr>
          <p:cNvPr id="3" name="Content Placeholder 2"/>
          <p:cNvSpPr>
            <a:spLocks noGrp="1"/>
          </p:cNvSpPr>
          <p:nvPr>
            <p:ph idx="1"/>
          </p:nvPr>
        </p:nvSpPr>
        <p:spPr>
          <a:xfrm>
            <a:off x="304800" y="1233707"/>
            <a:ext cx="8534400" cy="4761821"/>
          </a:xfrm>
        </p:spPr>
        <p:txBody>
          <a:bodyPr>
            <a:normAutofit fontScale="92500" lnSpcReduction="20000"/>
          </a:bodyPr>
          <a:lstStyle/>
          <a:p>
            <a:pPr>
              <a:lnSpc>
                <a:spcPct val="120000"/>
              </a:lnSpc>
            </a:pPr>
            <a:r>
              <a:rPr lang="en-US" sz="2600" b="1" dirty="0">
                <a:solidFill>
                  <a:srgbClr val="002060"/>
                </a:solidFill>
                <a:latin typeface="+mj-lt"/>
              </a:rPr>
              <a:t>Doubling Periods </a:t>
            </a:r>
            <a:r>
              <a:rPr lang="en-US" sz="2600" dirty="0">
                <a:latin typeface="+mj-lt"/>
              </a:rPr>
              <a:t>– storage: 12 months, bandwidth: 9 months, and CPU compute capacity: 18 months</a:t>
            </a:r>
            <a:r>
              <a:rPr lang="en-US" sz="2600" dirty="0"/>
              <a:t> (what law is this?) </a:t>
            </a:r>
            <a:endParaRPr lang="en-US" sz="2600" dirty="0">
              <a:latin typeface="+mj-lt"/>
            </a:endParaRPr>
          </a:p>
          <a:p>
            <a:pPr>
              <a:lnSpc>
                <a:spcPct val="120000"/>
              </a:lnSpc>
            </a:pPr>
            <a:r>
              <a:rPr lang="en-IN" sz="2600" b="1" dirty="0">
                <a:solidFill>
                  <a:srgbClr val="FF0000"/>
                </a:solidFill>
                <a:latin typeface="+mj-lt"/>
              </a:rPr>
              <a:t>Moore’s law </a:t>
            </a:r>
            <a:r>
              <a:rPr lang="en-IN" sz="2600" dirty="0">
                <a:latin typeface="+mj-lt"/>
              </a:rPr>
              <a:t>indicates that processor speed doubles every 18 months.</a:t>
            </a:r>
          </a:p>
          <a:p>
            <a:pPr>
              <a:lnSpc>
                <a:spcPct val="120000"/>
              </a:lnSpc>
            </a:pPr>
            <a:r>
              <a:rPr lang="en-IN" sz="2600" b="1" dirty="0">
                <a:solidFill>
                  <a:srgbClr val="FF0000"/>
                </a:solidFill>
                <a:latin typeface="+mj-lt"/>
              </a:rPr>
              <a:t>Gilder’s law </a:t>
            </a:r>
            <a:r>
              <a:rPr lang="en-IN" sz="2600" dirty="0">
                <a:latin typeface="+mj-lt"/>
              </a:rPr>
              <a:t>indicates that network bandwidth has doubled each year in the past.</a:t>
            </a:r>
            <a:endParaRPr lang="en-US" sz="2600" dirty="0">
              <a:latin typeface="+mj-lt"/>
            </a:endParaRPr>
          </a:p>
          <a:p>
            <a:pPr eaLnBrk="1" hangingPunct="1">
              <a:lnSpc>
                <a:spcPct val="90000"/>
              </a:lnSpc>
              <a:buNone/>
            </a:pPr>
            <a:endParaRPr lang="en-US" sz="2600" dirty="0">
              <a:latin typeface="+mj-lt"/>
            </a:endParaRPr>
          </a:p>
          <a:p>
            <a:pPr eaLnBrk="1" hangingPunct="1">
              <a:lnSpc>
                <a:spcPct val="90000"/>
              </a:lnSpc>
            </a:pPr>
            <a:r>
              <a:rPr lang="en-US" sz="2700" dirty="0">
                <a:latin typeface="+mj-lt"/>
              </a:rPr>
              <a:t>Then and Now</a:t>
            </a:r>
          </a:p>
          <a:p>
            <a:pPr lvl="1" eaLnBrk="1" hangingPunct="1">
              <a:lnSpc>
                <a:spcPct val="90000"/>
              </a:lnSpc>
            </a:pPr>
            <a:r>
              <a:rPr lang="en-US" sz="2400" dirty="0">
                <a:latin typeface="+mj-lt"/>
              </a:rPr>
              <a:t>     Bandwidth</a:t>
            </a:r>
          </a:p>
          <a:p>
            <a:pPr lvl="2" eaLnBrk="1" hangingPunct="1">
              <a:lnSpc>
                <a:spcPct val="90000"/>
              </a:lnSpc>
            </a:pPr>
            <a:r>
              <a:rPr lang="en-US" sz="2000" dirty="0">
                <a:latin typeface="+mj-lt"/>
              </a:rPr>
              <a:t>1985: mostly 56Kbps links nationwide</a:t>
            </a:r>
          </a:p>
          <a:p>
            <a:pPr lvl="2" eaLnBrk="1" hangingPunct="1">
              <a:lnSpc>
                <a:spcPct val="90000"/>
              </a:lnSpc>
            </a:pPr>
            <a:r>
              <a:rPr lang="en-US" sz="2000" dirty="0">
                <a:latin typeface="+mj-lt"/>
              </a:rPr>
              <a:t>2015: </a:t>
            </a:r>
            <a:r>
              <a:rPr lang="en-US" sz="2000" dirty="0" err="1">
                <a:latin typeface="+mj-lt"/>
              </a:rPr>
              <a:t>Tbps</a:t>
            </a:r>
            <a:r>
              <a:rPr lang="en-US" sz="2000" dirty="0">
                <a:latin typeface="+mj-lt"/>
              </a:rPr>
              <a:t> links widespread</a:t>
            </a:r>
          </a:p>
          <a:p>
            <a:pPr lvl="1" eaLnBrk="1" hangingPunct="1">
              <a:lnSpc>
                <a:spcPct val="90000"/>
              </a:lnSpc>
            </a:pPr>
            <a:r>
              <a:rPr lang="en-US" sz="2400" dirty="0">
                <a:latin typeface="+mj-lt"/>
              </a:rPr>
              <a:t>Disk capacity</a:t>
            </a:r>
          </a:p>
          <a:p>
            <a:pPr lvl="2" eaLnBrk="1" hangingPunct="1">
              <a:lnSpc>
                <a:spcPct val="90000"/>
              </a:lnSpc>
            </a:pPr>
            <a:r>
              <a:rPr lang="en-US" sz="2000" dirty="0">
                <a:latin typeface="+mj-lt"/>
              </a:rPr>
              <a:t>Today</a:t>
            </a:r>
            <a:r>
              <a:rPr lang="en-US" altLang="en-US" sz="2000" dirty="0">
                <a:latin typeface="+mj-lt"/>
              </a:rPr>
              <a:t>’</a:t>
            </a:r>
            <a:r>
              <a:rPr lang="en-US" sz="2000" dirty="0">
                <a:latin typeface="+mj-lt"/>
              </a:rPr>
              <a:t>s PCs have TBs, far more than a 1990 supercomputer</a:t>
            </a:r>
          </a:p>
          <a:p>
            <a:pPr eaLnBrk="1" hangingPunct="1">
              <a:lnSpc>
                <a:spcPct val="90000"/>
              </a:lnSpc>
            </a:pPr>
            <a:endParaRPr lang="en-US" sz="2700" dirty="0">
              <a:latin typeface="+mj-lt"/>
            </a:endParaRPr>
          </a:p>
        </p:txBody>
      </p:sp>
      <p:sp>
        <p:nvSpPr>
          <p:cNvPr id="5" name="Footer Placeholder 3"/>
          <p:cNvSpPr txBox="1">
            <a:spLocks/>
          </p:cNvSpPr>
          <p:nvPr/>
        </p:nvSpPr>
        <p:spPr>
          <a:xfrm>
            <a:off x="5210628" y="6492876"/>
            <a:ext cx="3933371" cy="365125"/>
          </a:xfrm>
          <a:prstGeom prst="rect">
            <a:avLst/>
          </a:prstGeom>
          <a:noFill/>
        </p:spPr>
        <p:txBody>
          <a:bodyPr vert="horz" lIns="91440" tIns="45720" rIns="91440" bIns="45720" rtlCol="0" anchor="ctr"/>
          <a:lstStyle/>
          <a:p>
            <a:pPr lvl="0" defTabSz="914400">
              <a:defRPr/>
            </a:pPr>
            <a:r>
              <a:rPr lang="en-US" sz="2100" b="1" dirty="0">
                <a:solidFill>
                  <a:prstClr val="white"/>
                </a:solidFill>
              </a:rPr>
              <a:t>Introduction to Cloud Computing</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6" name="Footer Placeholder 3"/>
          <p:cNvSpPr txBox="1">
            <a:spLocks/>
          </p:cNvSpPr>
          <p:nvPr/>
        </p:nvSpPr>
        <p:spPr>
          <a:xfrm>
            <a:off x="-2" y="6492876"/>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5085" y="907144"/>
            <a:ext cx="8040915" cy="7815942"/>
          </a:xfrm>
        </p:spPr>
        <p:txBody>
          <a:bodyPr/>
          <a:lstStyle/>
          <a:p>
            <a:pPr algn="just"/>
            <a:r>
              <a:rPr lang="en-IN" sz="2600" dirty="0"/>
              <a:t>Aiming towards autonomic operations that can be self-organized to support dynamic discovery. Major computing paradigms are composable with </a:t>
            </a:r>
            <a:r>
              <a:rPr lang="en-IN" sz="2600" b="1" i="1" dirty="0">
                <a:solidFill>
                  <a:srgbClr val="002060"/>
                </a:solidFill>
              </a:rPr>
              <a:t>QoS and SLAs (service-level agreements).</a:t>
            </a:r>
          </a:p>
          <a:p>
            <a:pPr algn="just"/>
            <a:r>
              <a:rPr lang="en-US" sz="2500" dirty="0"/>
              <a:t>In 1965, MIT's Fernando </a:t>
            </a:r>
            <a:r>
              <a:rPr lang="en-US" sz="2500" dirty="0" err="1"/>
              <a:t>Corbató</a:t>
            </a:r>
            <a:r>
              <a:rPr lang="en-US" sz="2500" dirty="0"/>
              <a:t> of the </a:t>
            </a:r>
            <a:r>
              <a:rPr lang="en-US" sz="2500" dirty="0" err="1"/>
              <a:t>Multics</a:t>
            </a:r>
            <a:r>
              <a:rPr lang="en-US" sz="2500" dirty="0"/>
              <a:t> operating system envisioned a computer facility operating </a:t>
            </a:r>
            <a:r>
              <a:rPr lang="en-US" altLang="en-US" sz="2500" dirty="0"/>
              <a:t>“</a:t>
            </a:r>
            <a:r>
              <a:rPr lang="en-US" sz="2500" dirty="0"/>
              <a:t>like a power company or water company</a:t>
            </a:r>
            <a:r>
              <a:rPr lang="en-US" altLang="en-US" sz="2500" dirty="0"/>
              <a:t>”</a:t>
            </a:r>
            <a:r>
              <a:rPr lang="en-US" sz="2500" dirty="0"/>
              <a:t>.</a:t>
            </a:r>
          </a:p>
          <a:p>
            <a:pPr algn="just"/>
            <a:r>
              <a:rPr lang="en-US" sz="2500" b="1" dirty="0">
                <a:solidFill>
                  <a:srgbClr val="FF0000"/>
                </a:solidFill>
              </a:rPr>
              <a:t>Plug</a:t>
            </a:r>
            <a:r>
              <a:rPr lang="en-US" sz="2500" dirty="0"/>
              <a:t> your thin client into the computing Utility </a:t>
            </a:r>
            <a:r>
              <a:rPr lang="en-US" sz="2500" b="1" dirty="0">
                <a:solidFill>
                  <a:srgbClr val="FF0000"/>
                </a:solidFill>
              </a:rPr>
              <a:t>and Play </a:t>
            </a:r>
            <a:r>
              <a:rPr lang="en-US" sz="2500" dirty="0"/>
              <a:t>Intensive Compute &amp; Communicate Application</a:t>
            </a:r>
            <a:endParaRPr lang="en-IN" sz="2600" dirty="0"/>
          </a:p>
          <a:p>
            <a:pPr algn="just"/>
            <a:r>
              <a:rPr lang="en-IN" sz="2600" b="1" dirty="0">
                <a:solidFill>
                  <a:srgbClr val="FF0000"/>
                </a:solidFill>
              </a:rPr>
              <a:t>Utility computing </a:t>
            </a:r>
            <a:r>
              <a:rPr lang="en-IN" sz="2600" dirty="0"/>
              <a:t>focuses on a business model in which customers receive computing resources from a paid service provider. </a:t>
            </a:r>
          </a:p>
          <a:p>
            <a:pPr algn="just"/>
            <a:r>
              <a:rPr lang="en-IN" sz="2000" dirty="0"/>
              <a:t>All </a:t>
            </a:r>
            <a:r>
              <a:rPr lang="en-IN" sz="2000" b="1" dirty="0">
                <a:solidFill>
                  <a:srgbClr val="FF0000"/>
                </a:solidFill>
              </a:rPr>
              <a:t>grid/cloud platforms are regarded as utility service providers</a:t>
            </a:r>
            <a:r>
              <a:rPr lang="en-IN" sz="2600" b="1" dirty="0"/>
              <a:t>.</a:t>
            </a:r>
          </a:p>
          <a:p>
            <a:pPr algn="just"/>
            <a:endParaRPr lang="en-US" sz="2600" dirty="0"/>
          </a:p>
          <a:p>
            <a:pPr algn="just"/>
            <a:endParaRPr lang="en-IN" sz="2600" dirty="0"/>
          </a:p>
        </p:txBody>
      </p:sp>
      <p:sp>
        <p:nvSpPr>
          <p:cNvPr id="3" name="Title 2"/>
          <p:cNvSpPr>
            <a:spLocks noGrp="1"/>
          </p:cNvSpPr>
          <p:nvPr>
            <p:ph type="title"/>
          </p:nvPr>
        </p:nvSpPr>
        <p:spPr/>
        <p:txBody>
          <a:bodyPr/>
          <a:lstStyle/>
          <a:p>
            <a:r>
              <a:rPr lang="en-IN" sz="4200" b="1" dirty="0"/>
              <a:t>The Trend toward Utility Computing</a:t>
            </a:r>
          </a:p>
        </p:txBody>
      </p:sp>
      <p:sp>
        <p:nvSpPr>
          <p:cNvPr id="4" name="Footer Placeholder 3"/>
          <p:cNvSpPr txBox="1">
            <a:spLocks/>
          </p:cNvSpPr>
          <p:nvPr/>
        </p:nvSpPr>
        <p:spPr>
          <a:xfrm>
            <a:off x="5210628" y="6492876"/>
            <a:ext cx="3933371" cy="365125"/>
          </a:xfrm>
          <a:prstGeom prst="rect">
            <a:avLst/>
          </a:prstGeom>
          <a:noFill/>
        </p:spPr>
        <p:txBody>
          <a:bodyPr vert="horz" lIns="91440" tIns="45720" rIns="91440" bIns="45720" rtlCol="0" anchor="ctr"/>
          <a:lstStyle/>
          <a:p>
            <a:pPr lvl="0" defTabSz="914400">
              <a:defRPr/>
            </a:pPr>
            <a:r>
              <a:rPr lang="en-US" sz="2100" b="1" dirty="0">
                <a:solidFill>
                  <a:prstClr val="white"/>
                </a:solidFill>
              </a:rPr>
              <a:t>Introduction to Cloud Computing</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5" name="Footer Placeholder 3"/>
          <p:cNvSpPr txBox="1">
            <a:spLocks/>
          </p:cNvSpPr>
          <p:nvPr/>
        </p:nvSpPr>
        <p:spPr>
          <a:xfrm>
            <a:off x="-2" y="6492876"/>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0" y="0"/>
            <a:ext cx="9144000" cy="769257"/>
          </a:xfrm>
        </p:spPr>
        <p:txBody>
          <a:bodyPr>
            <a:normAutofit/>
          </a:bodyPr>
          <a:lstStyle/>
          <a:p>
            <a:r>
              <a:rPr lang="en-US" sz="4200" b="1" dirty="0"/>
              <a:t>Features of Today</a:t>
            </a:r>
            <a:r>
              <a:rPr lang="en-US" altLang="en-US" sz="4200" b="1" dirty="0"/>
              <a:t>’</a:t>
            </a:r>
            <a:r>
              <a:rPr lang="en-US" sz="4200" b="1" dirty="0"/>
              <a:t>s Clouds</a:t>
            </a:r>
          </a:p>
        </p:txBody>
      </p:sp>
      <p:sp>
        <p:nvSpPr>
          <p:cNvPr id="3" name="Content Placeholder 2"/>
          <p:cNvSpPr>
            <a:spLocks noGrp="1"/>
          </p:cNvSpPr>
          <p:nvPr>
            <p:ph idx="1"/>
          </p:nvPr>
        </p:nvSpPr>
        <p:spPr>
          <a:xfrm>
            <a:off x="246744" y="1179285"/>
            <a:ext cx="8200570" cy="5061858"/>
          </a:xfrm>
        </p:spPr>
        <p:txBody>
          <a:bodyPr rtlCol="0">
            <a:noAutofit/>
          </a:bodyPr>
          <a:lstStyle/>
          <a:p>
            <a:pPr marL="762000" indent="-762000" algn="just" eaLnBrk="1" fontAlgn="auto" hangingPunct="1">
              <a:spcAft>
                <a:spcPts val="0"/>
              </a:spcAft>
              <a:buSzPct val="120000"/>
              <a:buFont typeface="Helv" charset="0"/>
              <a:buAutoNum type="romanUcPeriod"/>
              <a:defRPr/>
            </a:pPr>
            <a:r>
              <a:rPr lang="en-US" sz="2000" b="1" dirty="0">
                <a:solidFill>
                  <a:srgbClr val="FF0000"/>
                </a:solidFill>
                <a:ea typeface="ＭＳ Ｐゴシック" charset="0"/>
                <a:cs typeface="+mn-cs"/>
              </a:rPr>
              <a:t>Massive scale: </a:t>
            </a:r>
            <a:r>
              <a:rPr lang="en-US" sz="2000" dirty="0">
                <a:ea typeface="ＭＳ Ｐゴシック" charset="0"/>
                <a:cs typeface="+mn-cs"/>
              </a:rPr>
              <a:t>Very large data centers, contain tens of thousands sometimes hundreds of thousands of servers and you can run your computation across as many servers as you want and as many servers as your application will scale.</a:t>
            </a:r>
            <a:endParaRPr lang="en-US" sz="2000" b="1" dirty="0">
              <a:solidFill>
                <a:srgbClr val="FF0000"/>
              </a:solidFill>
              <a:ea typeface="ＭＳ Ｐゴシック" charset="0"/>
              <a:cs typeface="+mn-cs"/>
            </a:endParaRPr>
          </a:p>
          <a:p>
            <a:pPr marL="762000" indent="-762000" eaLnBrk="1" fontAlgn="auto" hangingPunct="1">
              <a:spcAft>
                <a:spcPts val="0"/>
              </a:spcAft>
              <a:buSzPct val="120000"/>
              <a:buFont typeface="Wingdings" charset="0"/>
              <a:buAutoNum type="romanUcPeriod"/>
              <a:defRPr/>
            </a:pPr>
            <a:r>
              <a:rPr lang="en-US" sz="2000" b="1" dirty="0">
                <a:solidFill>
                  <a:srgbClr val="00B050"/>
                </a:solidFill>
                <a:ea typeface="ＭＳ Ｐゴシック" charset="0"/>
                <a:cs typeface="+mn-cs"/>
              </a:rPr>
              <a:t>On-demand access: </a:t>
            </a:r>
            <a:r>
              <a:rPr lang="en-US" sz="2000" dirty="0">
                <a:ea typeface="ＭＳ Ｐゴシック" charset="0"/>
                <a:cs typeface="+mn-cs"/>
              </a:rPr>
              <a:t>Pay-as-you-go, no upfront commitment.</a:t>
            </a:r>
          </a:p>
          <a:p>
            <a:pPr marL="1004888" lvl="1" indent="-293688" eaLnBrk="1" fontAlgn="auto" hangingPunct="1">
              <a:spcAft>
                <a:spcPts val="0"/>
              </a:spcAft>
              <a:buSzPct val="120000"/>
              <a:buFont typeface="Arial"/>
              <a:buChar char="–"/>
              <a:defRPr/>
            </a:pPr>
            <a:r>
              <a:rPr lang="en-US" sz="2000" dirty="0">
                <a:ea typeface="ＭＳ Ｐゴシック" charset="0"/>
              </a:rPr>
              <a:t>And anyone can access it</a:t>
            </a:r>
          </a:p>
          <a:p>
            <a:pPr marL="762000" indent="-762000" eaLnBrk="1" fontAlgn="auto" hangingPunct="1">
              <a:spcAft>
                <a:spcPts val="0"/>
              </a:spcAft>
              <a:buSzPct val="120000"/>
              <a:buFont typeface="Wingdings" charset="0"/>
              <a:buAutoNum type="romanUcPeriod"/>
              <a:defRPr/>
            </a:pPr>
            <a:r>
              <a:rPr lang="en-US" sz="2000" b="1" dirty="0">
                <a:solidFill>
                  <a:srgbClr val="0070C0"/>
                </a:solidFill>
                <a:ea typeface="ＭＳ Ｐゴシック" charset="0"/>
                <a:cs typeface="+mn-cs"/>
              </a:rPr>
              <a:t>Data-intensive Nature: </a:t>
            </a:r>
            <a:r>
              <a:rPr lang="en-US" sz="2000" dirty="0">
                <a:ea typeface="ＭＳ Ｐゴシック" charset="0"/>
                <a:cs typeface="+mn-cs"/>
              </a:rPr>
              <a:t>What was MBs has now become TBs, PBs and XBs.</a:t>
            </a:r>
          </a:p>
          <a:p>
            <a:pPr marL="1004888" lvl="1" indent="-293688" eaLnBrk="1" fontAlgn="auto" hangingPunct="1">
              <a:spcAft>
                <a:spcPts val="0"/>
              </a:spcAft>
              <a:buSzPct val="120000"/>
              <a:buFont typeface="Arial"/>
              <a:buChar char="–"/>
              <a:defRPr/>
            </a:pPr>
            <a:r>
              <a:rPr lang="en-US" sz="2000" dirty="0">
                <a:ea typeface="ＭＳ Ｐゴシック" charset="0"/>
              </a:rPr>
              <a:t>Daily logs, forensics, Web data, etc.</a:t>
            </a:r>
          </a:p>
          <a:p>
            <a:pPr marL="762000" indent="-762000" eaLnBrk="1" fontAlgn="auto" hangingPunct="1">
              <a:spcAft>
                <a:spcPts val="0"/>
              </a:spcAft>
              <a:buSzPct val="120000"/>
              <a:buFont typeface="Wingdings" charset="0"/>
              <a:buAutoNum type="romanUcPeriod"/>
              <a:defRPr/>
            </a:pPr>
            <a:r>
              <a:rPr lang="en-US" sz="2000" b="1" dirty="0">
                <a:solidFill>
                  <a:srgbClr val="002060"/>
                </a:solidFill>
                <a:ea typeface="ＭＳ Ｐゴシック" charset="0"/>
                <a:cs typeface="+mn-cs"/>
              </a:rPr>
              <a:t>New Cloud Programming Paradigms: </a:t>
            </a:r>
            <a:r>
              <a:rPr lang="en-US" sz="2000" dirty="0">
                <a:ea typeface="ＭＳ Ｐゴシック" charset="0"/>
                <a:cs typeface="+mn-cs"/>
              </a:rPr>
              <a:t>MapReduce/Hadoop, NoSQL/Cassandra/MongoDB and many others.</a:t>
            </a:r>
          </a:p>
          <a:p>
            <a:pPr marL="1004888" lvl="1" indent="-293688" eaLnBrk="1" fontAlgn="auto" hangingPunct="1">
              <a:spcAft>
                <a:spcPts val="0"/>
              </a:spcAft>
              <a:buSzPct val="120000"/>
              <a:buFont typeface="Arial"/>
              <a:buChar char="–"/>
              <a:defRPr/>
            </a:pPr>
            <a:endParaRPr lang="en-US" sz="2000" b="1" dirty="0">
              <a:solidFill>
                <a:srgbClr val="FF3300"/>
              </a:solidFill>
              <a:ea typeface="ＭＳ Ｐゴシック" charset="0"/>
              <a:cs typeface="+mn-cs"/>
            </a:endParaRPr>
          </a:p>
          <a:p>
            <a:pPr marL="1004888" lvl="1" indent="-293688" eaLnBrk="1" fontAlgn="auto" hangingPunct="1">
              <a:spcAft>
                <a:spcPts val="0"/>
              </a:spcAft>
              <a:buSzPct val="120000"/>
              <a:buFont typeface="Arial"/>
              <a:buChar char="–"/>
              <a:defRPr/>
            </a:pPr>
            <a:r>
              <a:rPr lang="en-US" sz="2000" b="1" dirty="0">
                <a:solidFill>
                  <a:srgbClr val="FF3300"/>
                </a:solidFill>
                <a:ea typeface="ＭＳ Ｐゴシック" charset="0"/>
                <a:cs typeface="+mn-cs"/>
              </a:rPr>
              <a:t>Combination of one or more of these gives rise to novel and unsolved distributed computing problems in cloud computing.</a:t>
            </a:r>
          </a:p>
          <a:p>
            <a:pPr eaLnBrk="1" fontAlgn="auto" hangingPunct="1">
              <a:spcAft>
                <a:spcPts val="0"/>
              </a:spcAft>
              <a:buFont typeface="Arial"/>
              <a:buChar char="•"/>
              <a:defRPr/>
            </a:pPr>
            <a:endParaRPr lang="en-US" sz="2000" dirty="0">
              <a:ea typeface="+mn-ea"/>
              <a:cs typeface="+mn-cs"/>
            </a:endParaRPr>
          </a:p>
        </p:txBody>
      </p:sp>
      <p:sp>
        <p:nvSpPr>
          <p:cNvPr id="5" name="Footer Placeholder 3"/>
          <p:cNvSpPr txBox="1">
            <a:spLocks/>
          </p:cNvSpPr>
          <p:nvPr/>
        </p:nvSpPr>
        <p:spPr>
          <a:xfrm>
            <a:off x="5210628" y="6492876"/>
            <a:ext cx="3933371" cy="365125"/>
          </a:xfrm>
          <a:prstGeom prst="rect">
            <a:avLst/>
          </a:prstGeom>
          <a:noFill/>
        </p:spPr>
        <p:txBody>
          <a:bodyPr vert="horz" lIns="91440" tIns="45720" rIns="91440" bIns="45720" rtlCol="0" anchor="ctr"/>
          <a:lstStyle/>
          <a:p>
            <a:pPr lvl="0" defTabSz="914400">
              <a:defRPr/>
            </a:pPr>
            <a:r>
              <a:rPr lang="en-US" sz="2100" b="1" dirty="0">
                <a:solidFill>
                  <a:prstClr val="white"/>
                </a:solidFill>
              </a:rPr>
              <a:t>Introduction to Cloud Computing</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6" name="Footer Placeholder 3"/>
          <p:cNvSpPr txBox="1">
            <a:spLocks/>
          </p:cNvSpPr>
          <p:nvPr/>
        </p:nvSpPr>
        <p:spPr>
          <a:xfrm>
            <a:off x="-2" y="6492876"/>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0" y="0"/>
            <a:ext cx="8686800" cy="754743"/>
          </a:xfrm>
        </p:spPr>
        <p:txBody>
          <a:bodyPr/>
          <a:lstStyle/>
          <a:p>
            <a:pPr eaLnBrk="1" hangingPunct="1"/>
            <a:r>
              <a:rPr lang="en-US" b="1" dirty="0"/>
              <a:t>I. Massive Scale</a:t>
            </a:r>
          </a:p>
        </p:txBody>
      </p:sp>
      <p:sp>
        <p:nvSpPr>
          <p:cNvPr id="3" name="Content Placeholder 2"/>
          <p:cNvSpPr>
            <a:spLocks noGrp="1"/>
          </p:cNvSpPr>
          <p:nvPr>
            <p:ph idx="1"/>
          </p:nvPr>
        </p:nvSpPr>
        <p:spPr>
          <a:xfrm>
            <a:off x="381000" y="889001"/>
            <a:ext cx="8559800" cy="4525433"/>
          </a:xfrm>
        </p:spPr>
        <p:txBody>
          <a:bodyPr rtlCol="0">
            <a:noAutofit/>
          </a:bodyPr>
          <a:lstStyle/>
          <a:p>
            <a:pPr eaLnBrk="1" fontAlgn="auto" hangingPunct="1">
              <a:lnSpc>
                <a:spcPct val="120000"/>
              </a:lnSpc>
              <a:spcAft>
                <a:spcPts val="0"/>
              </a:spcAft>
              <a:buFont typeface="Arial"/>
              <a:buChar char="•"/>
              <a:defRPr/>
            </a:pPr>
            <a:r>
              <a:rPr lang="en-US" sz="1900" b="1" dirty="0">
                <a:solidFill>
                  <a:srgbClr val="002060"/>
                </a:solidFill>
                <a:ea typeface="+mn-ea"/>
                <a:cs typeface="+mn-cs"/>
              </a:rPr>
              <a:t>Facebook [</a:t>
            </a:r>
            <a:r>
              <a:rPr lang="en-US" sz="1900" b="1" dirty="0" err="1">
                <a:solidFill>
                  <a:srgbClr val="002060"/>
                </a:solidFill>
                <a:ea typeface="+mn-ea"/>
                <a:cs typeface="+mn-cs"/>
              </a:rPr>
              <a:t>GigaOm</a:t>
            </a:r>
            <a:r>
              <a:rPr lang="en-US" sz="1900" b="1" dirty="0">
                <a:solidFill>
                  <a:srgbClr val="002060"/>
                </a:solidFill>
                <a:ea typeface="+mn-ea"/>
                <a:cs typeface="+mn-cs"/>
              </a:rPr>
              <a:t>, 2012]</a:t>
            </a:r>
          </a:p>
          <a:p>
            <a:pPr lvl="1" indent="-342900" eaLnBrk="1" fontAlgn="auto" hangingPunct="1">
              <a:lnSpc>
                <a:spcPct val="120000"/>
              </a:lnSpc>
              <a:spcAft>
                <a:spcPts val="0"/>
              </a:spcAft>
              <a:buFont typeface="Arial"/>
              <a:buChar char="–"/>
              <a:defRPr/>
            </a:pPr>
            <a:r>
              <a:rPr lang="en-US" sz="1600" dirty="0">
                <a:ea typeface="+mn-ea"/>
              </a:rPr>
              <a:t>30K in 2009 -&gt; 60K in 2010 -&gt; 180K in 2012</a:t>
            </a:r>
          </a:p>
          <a:p>
            <a:pPr eaLnBrk="1" fontAlgn="auto" hangingPunct="1">
              <a:lnSpc>
                <a:spcPct val="120000"/>
              </a:lnSpc>
              <a:spcAft>
                <a:spcPts val="0"/>
              </a:spcAft>
              <a:buFont typeface="Arial"/>
              <a:buChar char="•"/>
              <a:defRPr/>
            </a:pPr>
            <a:r>
              <a:rPr lang="en-US" sz="1900" b="1" dirty="0">
                <a:solidFill>
                  <a:srgbClr val="002060"/>
                </a:solidFill>
                <a:ea typeface="+mn-ea"/>
                <a:cs typeface="+mn-cs"/>
              </a:rPr>
              <a:t>Microsoft [</a:t>
            </a:r>
            <a:r>
              <a:rPr lang="en-US" sz="1900" b="1" dirty="0" err="1">
                <a:solidFill>
                  <a:srgbClr val="002060"/>
                </a:solidFill>
                <a:ea typeface="+mn-ea"/>
                <a:cs typeface="+mn-cs"/>
              </a:rPr>
              <a:t>NYTimes</a:t>
            </a:r>
            <a:r>
              <a:rPr lang="en-US" sz="1900" b="1" dirty="0">
                <a:solidFill>
                  <a:srgbClr val="002060"/>
                </a:solidFill>
                <a:ea typeface="+mn-ea"/>
                <a:cs typeface="+mn-cs"/>
              </a:rPr>
              <a:t>, 2008]</a:t>
            </a:r>
          </a:p>
          <a:p>
            <a:pPr lvl="1" eaLnBrk="1" fontAlgn="auto" hangingPunct="1">
              <a:spcAft>
                <a:spcPts val="0"/>
              </a:spcAft>
              <a:buFont typeface="Arial"/>
              <a:buChar char="–"/>
              <a:defRPr/>
            </a:pPr>
            <a:r>
              <a:rPr lang="en-US" sz="1600" dirty="0">
                <a:ea typeface="+mn-ea"/>
              </a:rPr>
              <a:t>150K machines</a:t>
            </a:r>
          </a:p>
          <a:p>
            <a:pPr lvl="1" eaLnBrk="1" fontAlgn="auto" hangingPunct="1">
              <a:spcAft>
                <a:spcPts val="0"/>
              </a:spcAft>
              <a:buFont typeface="Arial"/>
              <a:buChar char="–"/>
              <a:defRPr/>
            </a:pPr>
            <a:r>
              <a:rPr lang="en-US" sz="1600" dirty="0">
                <a:ea typeface="+mn-ea"/>
              </a:rPr>
              <a:t>Growth rate of 10K per month</a:t>
            </a:r>
          </a:p>
          <a:p>
            <a:pPr lvl="1" eaLnBrk="1" fontAlgn="auto" hangingPunct="1">
              <a:spcAft>
                <a:spcPts val="0"/>
              </a:spcAft>
              <a:buFont typeface="Arial"/>
              <a:buChar char="–"/>
              <a:defRPr/>
            </a:pPr>
            <a:r>
              <a:rPr lang="en-US" sz="1600" dirty="0">
                <a:ea typeface="+mn-ea"/>
              </a:rPr>
              <a:t>80K total running Bing</a:t>
            </a:r>
          </a:p>
          <a:p>
            <a:pPr lvl="1" eaLnBrk="1" fontAlgn="auto" hangingPunct="1">
              <a:spcAft>
                <a:spcPts val="0"/>
              </a:spcAft>
              <a:buFont typeface="Arial"/>
              <a:buChar char="–"/>
              <a:defRPr/>
            </a:pPr>
            <a:r>
              <a:rPr lang="en-US" sz="1600" dirty="0">
                <a:ea typeface="+mn-ea"/>
              </a:rPr>
              <a:t>In 2013, Microsoft Cosmos had 110K machines (4 sites)</a:t>
            </a:r>
          </a:p>
          <a:p>
            <a:pPr eaLnBrk="1" fontAlgn="auto" hangingPunct="1">
              <a:lnSpc>
                <a:spcPct val="120000"/>
              </a:lnSpc>
              <a:spcAft>
                <a:spcPts val="0"/>
              </a:spcAft>
              <a:buFont typeface="Arial"/>
              <a:buChar char="•"/>
              <a:defRPr/>
            </a:pPr>
            <a:r>
              <a:rPr lang="en-US" sz="1900" b="1" dirty="0">
                <a:solidFill>
                  <a:srgbClr val="002060"/>
                </a:solidFill>
                <a:ea typeface="+mn-ea"/>
                <a:cs typeface="+mn-cs"/>
              </a:rPr>
              <a:t>Yahoo! [2009]: </a:t>
            </a:r>
          </a:p>
          <a:p>
            <a:pPr lvl="1" eaLnBrk="1" fontAlgn="auto" hangingPunct="1">
              <a:spcAft>
                <a:spcPts val="0"/>
              </a:spcAft>
              <a:buFont typeface="Arial"/>
              <a:buChar char="–"/>
              <a:defRPr/>
            </a:pPr>
            <a:r>
              <a:rPr lang="en-US" sz="1600" dirty="0">
                <a:ea typeface="+mn-ea"/>
              </a:rPr>
              <a:t>100K </a:t>
            </a:r>
          </a:p>
          <a:p>
            <a:pPr lvl="1" eaLnBrk="1" fontAlgn="auto" hangingPunct="1">
              <a:spcAft>
                <a:spcPts val="0"/>
              </a:spcAft>
              <a:buFont typeface="Arial"/>
              <a:buChar char="–"/>
              <a:defRPr/>
            </a:pPr>
            <a:r>
              <a:rPr lang="en-US" sz="1600" dirty="0">
                <a:ea typeface="+mn-ea"/>
              </a:rPr>
              <a:t>Split into clusters of 4000</a:t>
            </a:r>
          </a:p>
          <a:p>
            <a:pPr eaLnBrk="1" fontAlgn="auto" hangingPunct="1">
              <a:lnSpc>
                <a:spcPct val="120000"/>
              </a:lnSpc>
              <a:spcAft>
                <a:spcPts val="0"/>
              </a:spcAft>
              <a:buFont typeface="Arial"/>
              <a:buChar char="•"/>
              <a:defRPr/>
            </a:pPr>
            <a:r>
              <a:rPr lang="en-US" sz="1900" b="1" dirty="0">
                <a:solidFill>
                  <a:srgbClr val="002060"/>
                </a:solidFill>
                <a:ea typeface="+mn-ea"/>
                <a:cs typeface="+mn-cs"/>
              </a:rPr>
              <a:t>AWS EC2 [Randy Bias, 2009]</a:t>
            </a:r>
          </a:p>
          <a:p>
            <a:pPr lvl="1" eaLnBrk="1" fontAlgn="auto" hangingPunct="1">
              <a:spcAft>
                <a:spcPts val="0"/>
              </a:spcAft>
              <a:buFont typeface="Arial"/>
              <a:buChar char="–"/>
              <a:defRPr/>
            </a:pPr>
            <a:r>
              <a:rPr lang="en-US" sz="1600" dirty="0">
                <a:ea typeface="+mn-ea"/>
              </a:rPr>
              <a:t>40K machines</a:t>
            </a:r>
          </a:p>
          <a:p>
            <a:pPr lvl="1" eaLnBrk="1" fontAlgn="auto" hangingPunct="1">
              <a:spcAft>
                <a:spcPts val="0"/>
              </a:spcAft>
              <a:buFont typeface="Arial"/>
              <a:buChar char="–"/>
              <a:defRPr/>
            </a:pPr>
            <a:r>
              <a:rPr lang="en-US" sz="1600" dirty="0">
                <a:ea typeface="+mn-ea"/>
              </a:rPr>
              <a:t>8 cores/machine</a:t>
            </a:r>
          </a:p>
          <a:p>
            <a:pPr eaLnBrk="1" fontAlgn="auto" hangingPunct="1">
              <a:lnSpc>
                <a:spcPct val="120000"/>
              </a:lnSpc>
              <a:spcAft>
                <a:spcPts val="0"/>
              </a:spcAft>
              <a:buFont typeface="Arial"/>
              <a:buChar char="•"/>
              <a:defRPr/>
            </a:pPr>
            <a:r>
              <a:rPr lang="en-US" sz="1900" b="1" dirty="0">
                <a:solidFill>
                  <a:srgbClr val="002060"/>
                </a:solidFill>
                <a:ea typeface="+mn-ea"/>
                <a:cs typeface="+mn-cs"/>
              </a:rPr>
              <a:t>eBay [2012]: 50K machines</a:t>
            </a:r>
          </a:p>
          <a:p>
            <a:pPr eaLnBrk="1" fontAlgn="auto" hangingPunct="1">
              <a:lnSpc>
                <a:spcPct val="120000"/>
              </a:lnSpc>
              <a:spcAft>
                <a:spcPts val="0"/>
              </a:spcAft>
              <a:buFont typeface="Arial"/>
              <a:buChar char="•"/>
              <a:defRPr/>
            </a:pPr>
            <a:r>
              <a:rPr lang="en-US" sz="1900" b="1" dirty="0">
                <a:solidFill>
                  <a:srgbClr val="002060"/>
                </a:solidFill>
                <a:ea typeface="+mn-ea"/>
                <a:cs typeface="+mn-cs"/>
              </a:rPr>
              <a:t>HP [2012]: 380K in 180 DCs</a:t>
            </a:r>
          </a:p>
          <a:p>
            <a:pPr eaLnBrk="1" fontAlgn="auto" hangingPunct="1">
              <a:lnSpc>
                <a:spcPct val="120000"/>
              </a:lnSpc>
              <a:spcAft>
                <a:spcPts val="0"/>
              </a:spcAft>
              <a:buFont typeface="Arial"/>
              <a:buChar char="•"/>
              <a:defRPr/>
            </a:pPr>
            <a:r>
              <a:rPr lang="en-US" sz="1900" b="1" dirty="0">
                <a:solidFill>
                  <a:srgbClr val="002060"/>
                </a:solidFill>
                <a:ea typeface="+mn-ea"/>
                <a:cs typeface="+mn-cs"/>
              </a:rPr>
              <a:t>Google: A lot</a:t>
            </a:r>
          </a:p>
          <a:p>
            <a:pPr lvl="1" eaLnBrk="1" fontAlgn="auto" hangingPunct="1">
              <a:lnSpc>
                <a:spcPct val="120000"/>
              </a:lnSpc>
              <a:spcAft>
                <a:spcPts val="0"/>
              </a:spcAft>
              <a:buFont typeface="Arial"/>
              <a:buChar char="–"/>
              <a:defRPr/>
            </a:pPr>
            <a:endParaRPr lang="en-US" sz="1700" dirty="0">
              <a:ea typeface="+mn-ea"/>
            </a:endParaRPr>
          </a:p>
          <a:p>
            <a:pPr eaLnBrk="1" fontAlgn="auto" hangingPunct="1">
              <a:lnSpc>
                <a:spcPct val="120000"/>
              </a:lnSpc>
              <a:spcAft>
                <a:spcPts val="0"/>
              </a:spcAft>
              <a:buFont typeface="Arial"/>
              <a:buChar char="•"/>
              <a:defRPr/>
            </a:pPr>
            <a:endParaRPr lang="en-US" sz="1700" dirty="0">
              <a:ea typeface="+mn-ea"/>
              <a:cs typeface="+mn-cs"/>
            </a:endParaRPr>
          </a:p>
        </p:txBody>
      </p:sp>
      <p:sp>
        <p:nvSpPr>
          <p:cNvPr id="5" name="Footer Placeholder 3"/>
          <p:cNvSpPr txBox="1">
            <a:spLocks/>
          </p:cNvSpPr>
          <p:nvPr/>
        </p:nvSpPr>
        <p:spPr>
          <a:xfrm>
            <a:off x="5210628" y="6492876"/>
            <a:ext cx="3933371" cy="365125"/>
          </a:xfrm>
          <a:prstGeom prst="rect">
            <a:avLst/>
          </a:prstGeom>
          <a:noFill/>
        </p:spPr>
        <p:txBody>
          <a:bodyPr vert="horz" lIns="91440" tIns="45720" rIns="91440" bIns="45720" rtlCol="0" anchor="ctr"/>
          <a:lstStyle/>
          <a:p>
            <a:pPr lvl="0" defTabSz="914400">
              <a:defRPr/>
            </a:pPr>
            <a:r>
              <a:rPr lang="en-US" sz="2100" b="1" dirty="0">
                <a:solidFill>
                  <a:prstClr val="white"/>
                </a:solidFill>
              </a:rPr>
              <a:t>Introduction to Cloud Computing</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6" name="Footer Placeholder 3"/>
          <p:cNvSpPr txBox="1">
            <a:spLocks/>
          </p:cNvSpPr>
          <p:nvPr/>
        </p:nvSpPr>
        <p:spPr>
          <a:xfrm>
            <a:off x="-2" y="6492876"/>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
        <p:nvSpPr>
          <p:cNvPr id="34818" name="AutoShape 2" descr="Image result for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4820" name="AutoShape 4" descr="Image result for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4822" name="Picture 6" descr="Image result for facebook"/>
          <p:cNvPicPr>
            <a:picLocks noChangeAspect="1" noChangeArrowheads="1"/>
          </p:cNvPicPr>
          <p:nvPr/>
        </p:nvPicPr>
        <p:blipFill>
          <a:blip r:embed="rId3" cstate="print"/>
          <a:srcRect/>
          <a:stretch>
            <a:fillRect/>
          </a:stretch>
        </p:blipFill>
        <p:spPr bwMode="auto">
          <a:xfrm>
            <a:off x="5264604" y="798287"/>
            <a:ext cx="1034596" cy="928914"/>
          </a:xfrm>
          <a:prstGeom prst="rect">
            <a:avLst/>
          </a:prstGeom>
          <a:noFill/>
        </p:spPr>
      </p:pic>
      <p:pic>
        <p:nvPicPr>
          <p:cNvPr id="34824" name="Picture 8" descr="Image result for Microsoft"/>
          <p:cNvPicPr>
            <a:picLocks noChangeAspect="1" noChangeArrowheads="1"/>
          </p:cNvPicPr>
          <p:nvPr/>
        </p:nvPicPr>
        <p:blipFill>
          <a:blip r:embed="rId4" cstate="print"/>
          <a:srcRect/>
          <a:stretch>
            <a:fillRect/>
          </a:stretch>
        </p:blipFill>
        <p:spPr bwMode="auto">
          <a:xfrm>
            <a:off x="4800146" y="1988457"/>
            <a:ext cx="1600654" cy="694418"/>
          </a:xfrm>
          <a:prstGeom prst="rect">
            <a:avLst/>
          </a:prstGeom>
          <a:noFill/>
        </p:spPr>
      </p:pic>
      <p:pic>
        <p:nvPicPr>
          <p:cNvPr id="34826" name="Picture 10" descr="Image result for Yahoo"/>
          <p:cNvPicPr>
            <a:picLocks noChangeAspect="1" noChangeArrowheads="1"/>
          </p:cNvPicPr>
          <p:nvPr/>
        </p:nvPicPr>
        <p:blipFill>
          <a:blip r:embed="rId5" cstate="print"/>
          <a:srcRect/>
          <a:stretch>
            <a:fillRect/>
          </a:stretch>
        </p:blipFill>
        <p:spPr bwMode="auto">
          <a:xfrm>
            <a:off x="4379233" y="3265715"/>
            <a:ext cx="2036082" cy="694416"/>
          </a:xfrm>
          <a:prstGeom prst="rect">
            <a:avLst/>
          </a:prstGeom>
          <a:noFill/>
        </p:spPr>
      </p:pic>
      <p:sp>
        <p:nvSpPr>
          <p:cNvPr id="34828" name="AutoShape 12" descr="Image result for AWS EC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4830" name="Picture 14" descr="Image result for AWS EC2"/>
          <p:cNvPicPr>
            <a:picLocks noChangeAspect="1" noChangeArrowheads="1"/>
          </p:cNvPicPr>
          <p:nvPr/>
        </p:nvPicPr>
        <p:blipFill>
          <a:blip r:embed="rId6" cstate="print"/>
          <a:srcRect/>
          <a:stretch>
            <a:fillRect/>
          </a:stretch>
        </p:blipFill>
        <p:spPr bwMode="auto">
          <a:xfrm>
            <a:off x="4393746" y="3875314"/>
            <a:ext cx="2369911" cy="874486"/>
          </a:xfrm>
          <a:prstGeom prst="rect">
            <a:avLst/>
          </a:prstGeom>
          <a:noFill/>
        </p:spPr>
      </p:pic>
      <p:pic>
        <p:nvPicPr>
          <p:cNvPr id="34832" name="Picture 16" descr="Image result for eBay"/>
          <p:cNvPicPr>
            <a:picLocks noChangeAspect="1" noChangeArrowheads="1"/>
          </p:cNvPicPr>
          <p:nvPr/>
        </p:nvPicPr>
        <p:blipFill>
          <a:blip r:embed="rId7" cstate="print"/>
          <a:srcRect/>
          <a:stretch>
            <a:fillRect/>
          </a:stretch>
        </p:blipFill>
        <p:spPr bwMode="auto">
          <a:xfrm>
            <a:off x="4495347" y="4717142"/>
            <a:ext cx="2137682" cy="658131"/>
          </a:xfrm>
          <a:prstGeom prst="rect">
            <a:avLst/>
          </a:prstGeom>
          <a:noFill/>
        </p:spPr>
      </p:pic>
      <p:sp>
        <p:nvSpPr>
          <p:cNvPr id="34834" name="AutoShape 18" descr="Image result for H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4836" name="AutoShape 20" descr="Image result for H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4838" name="AutoShape 22" descr="Image result for H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7" name="Picture 6"/>
          <p:cNvPicPr>
            <a:picLocks noChangeAspect="1" noChangeArrowheads="1"/>
          </p:cNvPicPr>
          <p:nvPr/>
        </p:nvPicPr>
        <p:blipFill>
          <a:blip r:embed="rId8" cstate="print"/>
          <a:srcRect b="68276"/>
          <a:stretch>
            <a:fillRect/>
          </a:stretch>
        </p:blipFill>
        <p:spPr bwMode="auto">
          <a:xfrm>
            <a:off x="4927600" y="5907315"/>
            <a:ext cx="1487714" cy="551542"/>
          </a:xfrm>
          <a:prstGeom prst="rect">
            <a:avLst/>
          </a:prstGeom>
          <a:noFill/>
          <a:ln w="9525">
            <a:noFill/>
            <a:miter lim="800000"/>
            <a:headEnd/>
            <a:tailEnd/>
          </a:ln>
        </p:spPr>
      </p:pic>
      <p:sp>
        <p:nvSpPr>
          <p:cNvPr id="34840" name="AutoShape 24" descr="Image result for H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4842" name="AutoShape 26" descr="Image result for H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4844" name="AutoShape 28" descr="Image result for H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4846" name="AutoShape 30" descr="Image result for H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4847" name="Picture 31" descr="E:\IIT PhD Work 2017\1. Summer Intern Work 2017\1. MOOC Study\0. Cloud and Distributed_NPTEL\5. Reference_Material\hp.png"/>
          <p:cNvPicPr>
            <a:picLocks noChangeAspect="1" noChangeArrowheads="1"/>
          </p:cNvPicPr>
          <p:nvPr/>
        </p:nvPicPr>
        <p:blipFill>
          <a:blip r:embed="rId9" cstate="print"/>
          <a:srcRect/>
          <a:stretch>
            <a:fillRect/>
          </a:stretch>
        </p:blipFill>
        <p:spPr bwMode="auto">
          <a:xfrm>
            <a:off x="4893810" y="5268686"/>
            <a:ext cx="1173162" cy="480105"/>
          </a:xfrm>
          <a:prstGeom prst="rect">
            <a:avLst/>
          </a:prstGeom>
          <a:noFill/>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762000"/>
          </a:xfrm>
        </p:spPr>
        <p:txBody>
          <a:bodyPr/>
          <a:lstStyle/>
          <a:p>
            <a:r>
              <a:rPr lang="en-US" sz="3600" b="1" dirty="0">
                <a:ea typeface="ＭＳ Ｐゴシック" charset="0"/>
              </a:rPr>
              <a:t>What does a datacenter look like from inside?</a:t>
            </a:r>
            <a:endParaRPr lang="en-IN" sz="3600" b="1" dirty="0"/>
          </a:p>
        </p:txBody>
      </p:sp>
      <p:pic>
        <p:nvPicPr>
          <p:cNvPr id="4" name="Picture 2" descr="http://gigaom2.files.wordpress.com/2012/08/dsc02363.jpg?w=604&amp;h=401"/>
          <p:cNvPicPr>
            <a:picLocks noChangeAspect="1" noChangeArrowheads="1"/>
          </p:cNvPicPr>
          <p:nvPr/>
        </p:nvPicPr>
        <p:blipFill>
          <a:blip r:embed="rId2" cstate="print"/>
          <a:srcRect/>
          <a:stretch>
            <a:fillRect/>
          </a:stretch>
        </p:blipFill>
        <p:spPr bwMode="auto">
          <a:xfrm>
            <a:off x="1" y="765629"/>
            <a:ext cx="5863770" cy="5722257"/>
          </a:xfrm>
          <a:prstGeom prst="rect">
            <a:avLst/>
          </a:prstGeom>
          <a:noFill/>
          <a:ln w="9525">
            <a:noFill/>
            <a:miter lim="800000"/>
            <a:headEnd/>
            <a:tailEnd/>
          </a:ln>
        </p:spPr>
      </p:pic>
      <p:sp>
        <p:nvSpPr>
          <p:cNvPr id="5" name="TextBox 4"/>
          <p:cNvSpPr txBox="1">
            <a:spLocks noChangeArrowheads="1"/>
          </p:cNvSpPr>
          <p:nvPr/>
        </p:nvSpPr>
        <p:spPr bwMode="auto">
          <a:xfrm>
            <a:off x="6287861" y="2906486"/>
            <a:ext cx="2282035" cy="492443"/>
          </a:xfrm>
          <a:prstGeom prst="rect">
            <a:avLst/>
          </a:prstGeom>
          <a:noFill/>
          <a:ln w="9525">
            <a:noFill/>
            <a:miter lim="800000"/>
            <a:headEnd/>
            <a:tailEnd/>
          </a:ln>
        </p:spPr>
        <p:txBody>
          <a:bodyPr wrap="none">
            <a:spAutoFit/>
          </a:bodyPr>
          <a:lstStyle/>
          <a:p>
            <a:r>
              <a:rPr lang="en-US" sz="2600" b="1" dirty="0">
                <a:solidFill>
                  <a:srgbClr val="FF0000"/>
                </a:solidFill>
                <a:latin typeface="+mj-lt"/>
              </a:rPr>
              <a:t>Lots of Servers </a:t>
            </a:r>
          </a:p>
        </p:txBody>
      </p:sp>
      <p:sp>
        <p:nvSpPr>
          <p:cNvPr id="6" name="Footer Placeholder 3"/>
          <p:cNvSpPr txBox="1">
            <a:spLocks/>
          </p:cNvSpPr>
          <p:nvPr/>
        </p:nvSpPr>
        <p:spPr>
          <a:xfrm>
            <a:off x="5210628" y="6492876"/>
            <a:ext cx="3933371" cy="365125"/>
          </a:xfrm>
          <a:prstGeom prst="rect">
            <a:avLst/>
          </a:prstGeom>
          <a:noFill/>
        </p:spPr>
        <p:txBody>
          <a:bodyPr vert="horz" lIns="91440" tIns="45720" rIns="91440" bIns="45720" rtlCol="0" anchor="ctr"/>
          <a:lstStyle/>
          <a:p>
            <a:pPr lvl="0" defTabSz="914400">
              <a:defRPr/>
            </a:pPr>
            <a:r>
              <a:rPr lang="en-US" sz="2100" b="1" dirty="0">
                <a:solidFill>
                  <a:prstClr val="white"/>
                </a:solidFill>
              </a:rPr>
              <a:t>Introduction to Cloud Computing</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7" name="Footer Placeholder 3"/>
          <p:cNvSpPr txBox="1">
            <a:spLocks/>
          </p:cNvSpPr>
          <p:nvPr/>
        </p:nvSpPr>
        <p:spPr>
          <a:xfrm>
            <a:off x="-2" y="6492876"/>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pic>
        <p:nvPicPr>
          <p:cNvPr id="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9886" y="1146629"/>
            <a:ext cx="3164114" cy="16401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9"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07314" y="3620406"/>
            <a:ext cx="3236686" cy="23449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a:t>Power and Energy </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13" y="740230"/>
            <a:ext cx="2646363" cy="23120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52234"/>
            <a:ext cx="2646363" cy="20567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cxnSp>
        <p:nvCxnSpPr>
          <p:cNvPr id="6" name="Straight Arrow Connector 3"/>
          <p:cNvCxnSpPr>
            <a:cxnSpLocks noChangeShapeType="1"/>
          </p:cNvCxnSpPr>
          <p:nvPr/>
        </p:nvCxnSpPr>
        <p:spPr bwMode="auto">
          <a:xfrm flipH="1" flipV="1">
            <a:off x="2622550" y="2590801"/>
            <a:ext cx="349250" cy="461433"/>
          </a:xfrm>
          <a:prstGeom prst="straightConnector1">
            <a:avLst/>
          </a:prstGeom>
          <a:noFill/>
          <a:ln w="12700">
            <a:solidFill>
              <a:srgbClr val="000000"/>
            </a:solidFill>
            <a:round/>
            <a:headEnd type="none" w="sm" len="sm"/>
            <a:tailEnd type="arrow" w="med" len="med"/>
          </a:ln>
        </p:spPr>
      </p:cxnSp>
      <p:cxnSp>
        <p:nvCxnSpPr>
          <p:cNvPr id="7" name="Straight Arrow Connector 5"/>
          <p:cNvCxnSpPr>
            <a:cxnSpLocks noChangeShapeType="1"/>
          </p:cNvCxnSpPr>
          <p:nvPr/>
        </p:nvCxnSpPr>
        <p:spPr bwMode="auto">
          <a:xfrm flipH="1">
            <a:off x="2622550" y="3052234"/>
            <a:ext cx="349250" cy="681567"/>
          </a:xfrm>
          <a:prstGeom prst="straightConnector1">
            <a:avLst/>
          </a:prstGeom>
          <a:noFill/>
          <a:ln w="12700">
            <a:solidFill>
              <a:srgbClr val="000000"/>
            </a:solidFill>
            <a:round/>
            <a:headEnd type="none" w="sm" len="sm"/>
            <a:tailEnd type="arrow" w="med" len="med"/>
          </a:ln>
        </p:spPr>
      </p:cxnSp>
      <p:sp>
        <p:nvSpPr>
          <p:cNvPr id="8" name="TextBox 6"/>
          <p:cNvSpPr txBox="1">
            <a:spLocks noChangeArrowheads="1"/>
          </p:cNvSpPr>
          <p:nvPr/>
        </p:nvSpPr>
        <p:spPr bwMode="auto">
          <a:xfrm>
            <a:off x="3052763" y="2902557"/>
            <a:ext cx="1219373" cy="492443"/>
          </a:xfrm>
          <a:prstGeom prst="rect">
            <a:avLst/>
          </a:prstGeom>
          <a:noFill/>
          <a:ln w="9525">
            <a:noFill/>
            <a:miter lim="800000"/>
            <a:headEnd/>
            <a:tailEnd/>
          </a:ln>
        </p:spPr>
        <p:txBody>
          <a:bodyPr wrap="none">
            <a:spAutoFit/>
          </a:bodyPr>
          <a:lstStyle/>
          <a:p>
            <a:r>
              <a:rPr lang="en-US" sz="2600" b="1" dirty="0">
                <a:solidFill>
                  <a:srgbClr val="FF0000"/>
                </a:solidFill>
                <a:latin typeface="+mj-lt"/>
              </a:rPr>
              <a:t>Off-site</a:t>
            </a:r>
          </a:p>
        </p:txBody>
      </p:sp>
      <p:sp>
        <p:nvSpPr>
          <p:cNvPr id="9" name="TextBox 11"/>
          <p:cNvSpPr txBox="1">
            <a:spLocks noChangeArrowheads="1"/>
          </p:cNvSpPr>
          <p:nvPr/>
        </p:nvSpPr>
        <p:spPr bwMode="auto">
          <a:xfrm>
            <a:off x="2821668" y="1382486"/>
            <a:ext cx="6046561" cy="1200329"/>
          </a:xfrm>
          <a:prstGeom prst="rect">
            <a:avLst/>
          </a:prstGeom>
          <a:noFill/>
          <a:ln w="9525">
            <a:noFill/>
            <a:miter lim="800000"/>
            <a:headEnd/>
            <a:tailEnd/>
          </a:ln>
        </p:spPr>
        <p:txBody>
          <a:bodyPr wrap="square">
            <a:spAutoFit/>
          </a:bodyPr>
          <a:lstStyle/>
          <a:p>
            <a:pPr>
              <a:buFontTx/>
              <a:buChar char="•"/>
            </a:pPr>
            <a:r>
              <a:rPr lang="en-US" sz="1800" dirty="0">
                <a:latin typeface="+mj-lt"/>
              </a:rPr>
              <a:t>WUE = Annual Water Usage / IT Equipment Energy (L/kWh)</a:t>
            </a:r>
          </a:p>
          <a:p>
            <a:r>
              <a:rPr lang="en-US" sz="1800" dirty="0">
                <a:latin typeface="+mj-lt"/>
              </a:rPr>
              <a:t> – low is good</a:t>
            </a:r>
          </a:p>
          <a:p>
            <a:pPr>
              <a:buFontTx/>
              <a:buChar char="•"/>
            </a:pPr>
            <a:r>
              <a:rPr lang="en-US" sz="1800" dirty="0">
                <a:latin typeface="+mj-lt"/>
              </a:rPr>
              <a:t>PUE = Total facility Power  / IT Equipment Power </a:t>
            </a:r>
          </a:p>
          <a:p>
            <a:r>
              <a:rPr lang="en-US" sz="1800" dirty="0">
                <a:latin typeface="+mj-lt"/>
              </a:rPr>
              <a:t>– low is good (e.g., Google~1.11)</a:t>
            </a:r>
          </a:p>
        </p:txBody>
      </p:sp>
      <p:sp>
        <p:nvSpPr>
          <p:cNvPr id="10" name="TextBox 6"/>
          <p:cNvSpPr txBox="1">
            <a:spLocks noChangeArrowheads="1"/>
          </p:cNvSpPr>
          <p:nvPr/>
        </p:nvSpPr>
        <p:spPr bwMode="auto">
          <a:xfrm>
            <a:off x="2813276" y="5449815"/>
            <a:ext cx="1187313" cy="492443"/>
          </a:xfrm>
          <a:prstGeom prst="rect">
            <a:avLst/>
          </a:prstGeom>
          <a:noFill/>
          <a:ln w="9525">
            <a:noFill/>
            <a:miter lim="800000"/>
            <a:headEnd/>
            <a:tailEnd/>
          </a:ln>
        </p:spPr>
        <p:txBody>
          <a:bodyPr wrap="none">
            <a:spAutoFit/>
          </a:bodyPr>
          <a:lstStyle/>
          <a:p>
            <a:r>
              <a:rPr lang="en-US" sz="2600" b="1" dirty="0">
                <a:solidFill>
                  <a:srgbClr val="FF0000"/>
                </a:solidFill>
                <a:latin typeface="+mj-lt"/>
              </a:rPr>
              <a:t>On-site</a:t>
            </a:r>
          </a:p>
        </p:txBody>
      </p:sp>
      <p:pic>
        <p:nvPicPr>
          <p:cNvPr id="1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5065486"/>
            <a:ext cx="2656115" cy="14078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12" name="Footer Placeholder 3"/>
          <p:cNvSpPr txBox="1">
            <a:spLocks/>
          </p:cNvSpPr>
          <p:nvPr/>
        </p:nvSpPr>
        <p:spPr>
          <a:xfrm>
            <a:off x="5210628" y="6492876"/>
            <a:ext cx="3933371" cy="365125"/>
          </a:xfrm>
          <a:prstGeom prst="rect">
            <a:avLst/>
          </a:prstGeom>
          <a:noFill/>
        </p:spPr>
        <p:txBody>
          <a:bodyPr vert="horz" lIns="91440" tIns="45720" rIns="91440" bIns="45720" rtlCol="0" anchor="ctr"/>
          <a:lstStyle/>
          <a:p>
            <a:pPr lvl="0" defTabSz="914400">
              <a:defRPr/>
            </a:pPr>
            <a:r>
              <a:rPr lang="en-US" sz="2100" b="1" dirty="0">
                <a:solidFill>
                  <a:prstClr val="white"/>
                </a:solidFill>
              </a:rPr>
              <a:t>Introduction to Cloud Computing</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13" name="Footer Placeholder 3"/>
          <p:cNvSpPr txBox="1">
            <a:spLocks/>
          </p:cNvSpPr>
          <p:nvPr/>
        </p:nvSpPr>
        <p:spPr>
          <a:xfrm>
            <a:off x="-2" y="6492876"/>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
        <p:nvSpPr>
          <p:cNvPr id="87042" name="AutoShape 2" descr="Image result for H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a:t>Cooling </a:t>
            </a:r>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8398" y="845457"/>
            <a:ext cx="2328407" cy="307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8235" y="3918855"/>
            <a:ext cx="2382537" cy="25545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6"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830944"/>
            <a:ext cx="2548453" cy="30733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7"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 y="3889826"/>
            <a:ext cx="2535179" cy="25835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12" name="TextBox 10"/>
          <p:cNvSpPr txBox="1">
            <a:spLocks noChangeArrowheads="1"/>
          </p:cNvSpPr>
          <p:nvPr/>
        </p:nvSpPr>
        <p:spPr bwMode="auto">
          <a:xfrm>
            <a:off x="5265586" y="1687286"/>
            <a:ext cx="3878414" cy="1785104"/>
          </a:xfrm>
          <a:prstGeom prst="rect">
            <a:avLst/>
          </a:prstGeom>
          <a:noFill/>
          <a:ln w="9525">
            <a:noFill/>
            <a:miter lim="800000"/>
            <a:headEnd/>
            <a:tailEnd/>
          </a:ln>
        </p:spPr>
        <p:txBody>
          <a:bodyPr wrap="square">
            <a:spAutoFit/>
          </a:bodyPr>
          <a:lstStyle/>
          <a:p>
            <a:pPr>
              <a:buFont typeface="Arial" pitchFamily="34" charset="0"/>
              <a:buChar char="•"/>
            </a:pPr>
            <a:r>
              <a:rPr lang="en-US" sz="2200" dirty="0">
                <a:latin typeface="+mj-lt"/>
              </a:rPr>
              <a:t>Air sucked in</a:t>
            </a:r>
          </a:p>
          <a:p>
            <a:pPr>
              <a:buFont typeface="Arial" pitchFamily="34" charset="0"/>
              <a:buChar char="•"/>
            </a:pPr>
            <a:endParaRPr lang="en-US" sz="2200" dirty="0">
              <a:latin typeface="+mj-lt"/>
            </a:endParaRPr>
          </a:p>
          <a:p>
            <a:pPr>
              <a:buFont typeface="Arial" pitchFamily="34" charset="0"/>
              <a:buChar char="•"/>
            </a:pPr>
            <a:r>
              <a:rPr lang="en-US" sz="2200" dirty="0">
                <a:latin typeface="+mj-lt"/>
              </a:rPr>
              <a:t>Combined with purified water</a:t>
            </a:r>
          </a:p>
          <a:p>
            <a:pPr>
              <a:buFont typeface="Arial" pitchFamily="34" charset="0"/>
              <a:buChar char="•"/>
            </a:pPr>
            <a:endParaRPr lang="en-US" sz="2200" dirty="0">
              <a:latin typeface="+mj-lt"/>
            </a:endParaRPr>
          </a:p>
          <a:p>
            <a:pPr>
              <a:buFont typeface="Arial" pitchFamily="34" charset="0"/>
              <a:buChar char="•"/>
            </a:pPr>
            <a:r>
              <a:rPr lang="en-US" sz="2200" dirty="0">
                <a:latin typeface="+mj-lt"/>
              </a:rPr>
              <a:t>Moves cool air through system</a:t>
            </a:r>
          </a:p>
        </p:txBody>
      </p:sp>
      <p:sp>
        <p:nvSpPr>
          <p:cNvPr id="13" name="Footer Placeholder 3"/>
          <p:cNvSpPr txBox="1">
            <a:spLocks/>
          </p:cNvSpPr>
          <p:nvPr/>
        </p:nvSpPr>
        <p:spPr>
          <a:xfrm>
            <a:off x="5210628" y="6492876"/>
            <a:ext cx="3933371" cy="365125"/>
          </a:xfrm>
          <a:prstGeom prst="rect">
            <a:avLst/>
          </a:prstGeom>
          <a:noFill/>
        </p:spPr>
        <p:txBody>
          <a:bodyPr vert="horz" lIns="91440" tIns="45720" rIns="91440" bIns="45720" rtlCol="0" anchor="ctr"/>
          <a:lstStyle/>
          <a:p>
            <a:pPr lvl="0" defTabSz="914400">
              <a:defRPr/>
            </a:pPr>
            <a:r>
              <a:rPr lang="en-US" sz="2100" b="1" dirty="0">
                <a:solidFill>
                  <a:prstClr val="white"/>
                </a:solidFill>
              </a:rPr>
              <a:t>Introduction to Cloud Computing</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14" name="Footer Placeholder 3"/>
          <p:cNvSpPr txBox="1">
            <a:spLocks/>
          </p:cNvSpPr>
          <p:nvPr/>
        </p:nvSpPr>
        <p:spPr>
          <a:xfrm>
            <a:off x="-2" y="6492876"/>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Preface</a:t>
            </a:r>
            <a:endParaRPr lang="en-IN" b="1" dirty="0"/>
          </a:p>
        </p:txBody>
      </p:sp>
      <p:sp>
        <p:nvSpPr>
          <p:cNvPr id="4" name="Footer Placeholder 3"/>
          <p:cNvSpPr txBox="1">
            <a:spLocks/>
          </p:cNvSpPr>
          <p:nvPr/>
        </p:nvSpPr>
        <p:spPr>
          <a:xfrm>
            <a:off x="5210628" y="6492876"/>
            <a:ext cx="3933371" cy="365125"/>
          </a:xfrm>
          <a:prstGeom prst="rect">
            <a:avLst/>
          </a:prstGeom>
          <a:noFill/>
        </p:spPr>
        <p:txBody>
          <a:bodyPr vert="horz" lIns="91440" tIns="45720" rIns="91440" bIns="45720" rtlCol="0" anchor="ctr"/>
          <a:lstStyle/>
          <a:p>
            <a:pPr lvl="0" defTabSz="914400">
              <a:defRPr/>
            </a:pPr>
            <a:r>
              <a:rPr lang="en-US" sz="2100" b="1" dirty="0">
                <a:solidFill>
                  <a:prstClr val="white"/>
                </a:solidFill>
              </a:rPr>
              <a:t>Introduction to Cloud Computing</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5" name="Footer Placeholder 3"/>
          <p:cNvSpPr txBox="1">
            <a:spLocks/>
          </p:cNvSpPr>
          <p:nvPr/>
        </p:nvSpPr>
        <p:spPr>
          <a:xfrm>
            <a:off x="-2" y="6492876"/>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
        <p:nvSpPr>
          <p:cNvPr id="6" name="Content Placeholder 1"/>
          <p:cNvSpPr>
            <a:spLocks noGrp="1"/>
          </p:cNvSpPr>
          <p:nvPr>
            <p:ph idx="1"/>
          </p:nvPr>
        </p:nvSpPr>
        <p:spPr>
          <a:xfrm>
            <a:off x="304800" y="892630"/>
            <a:ext cx="8069943" cy="5059363"/>
          </a:xfrm>
        </p:spPr>
        <p:txBody>
          <a:bodyPr/>
          <a:lstStyle/>
          <a:p>
            <a:pPr algn="just">
              <a:buNone/>
            </a:pPr>
            <a:r>
              <a:rPr lang="en-US" sz="2800" b="1" dirty="0">
                <a:solidFill>
                  <a:srgbClr val="FF0000"/>
                </a:solidFill>
                <a:latin typeface="Calibri" pitchFamily="34" charset="0"/>
              </a:rPr>
              <a:t>Content of this Lecture:</a:t>
            </a:r>
            <a:endParaRPr lang="en-US" sz="2600" dirty="0">
              <a:solidFill>
                <a:prstClr val="black"/>
              </a:solidFill>
            </a:endParaRPr>
          </a:p>
          <a:p>
            <a:pPr algn="just"/>
            <a:r>
              <a:rPr lang="en-US" sz="2600" dirty="0">
                <a:solidFill>
                  <a:prstClr val="black"/>
                </a:solidFill>
              </a:rPr>
              <a:t>In this lecture, we will discuss </a:t>
            </a:r>
            <a:r>
              <a:rPr lang="en-IN" sz="2600" dirty="0">
                <a:solidFill>
                  <a:prstClr val="black"/>
                </a:solidFill>
              </a:rPr>
              <a:t>a brief introduction to </a:t>
            </a:r>
            <a:r>
              <a:rPr lang="en-US" sz="2600" dirty="0">
                <a:solidFill>
                  <a:prstClr val="black"/>
                </a:solidFill>
              </a:rPr>
              <a:t>Cloud Computing and also focus on the aspects </a:t>
            </a:r>
            <a:r>
              <a:rPr lang="en-US" sz="2600" i="1" dirty="0">
                <a:solidFill>
                  <a:prstClr val="black"/>
                </a:solidFill>
              </a:rPr>
              <a:t>i.e</a:t>
            </a:r>
            <a:r>
              <a:rPr lang="en-US" sz="2600" dirty="0">
                <a:solidFill>
                  <a:prstClr val="black"/>
                </a:solidFill>
              </a:rPr>
              <a:t>.  Why Clouds, What is a Cloud, Whats new in todays Clouds and also distinguish Cloud Computing  from the previous generation of distributed systems.</a:t>
            </a:r>
            <a:endParaRPr lang="en-IN" sz="2600" dirty="0"/>
          </a:p>
        </p:txBody>
      </p:sp>
      <p:pic>
        <p:nvPicPr>
          <p:cNvPr id="64517" name="Picture 5" descr="Image result for what is cloud computing images"/>
          <p:cNvPicPr>
            <a:picLocks noChangeAspect="1" noChangeArrowheads="1"/>
          </p:cNvPicPr>
          <p:nvPr/>
        </p:nvPicPr>
        <p:blipFill>
          <a:blip r:embed="rId2" cstate="print"/>
          <a:srcRect/>
          <a:stretch>
            <a:fillRect/>
          </a:stretch>
        </p:blipFill>
        <p:spPr bwMode="auto">
          <a:xfrm>
            <a:off x="3788229" y="3672114"/>
            <a:ext cx="5167086" cy="2743201"/>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0" y="0"/>
            <a:ext cx="9144000" cy="769257"/>
          </a:xfrm>
        </p:spPr>
        <p:txBody>
          <a:bodyPr rtlCol="0">
            <a:normAutofit fontScale="90000"/>
          </a:bodyPr>
          <a:lstStyle/>
          <a:p>
            <a:pPr eaLnBrk="1" fontAlgn="auto" hangingPunct="1">
              <a:spcAft>
                <a:spcPts val="0"/>
              </a:spcAft>
              <a:defRPr/>
            </a:pPr>
            <a:r>
              <a:rPr lang="en-US" b="1" dirty="0">
                <a:ea typeface="ＭＳ Ｐゴシック" charset="0"/>
              </a:rPr>
              <a:t>II. On-demand access: *</a:t>
            </a:r>
            <a:r>
              <a:rPr lang="en-US" sz="4000" b="1" dirty="0">
                <a:ea typeface="ＭＳ Ｐゴシック" charset="0"/>
              </a:rPr>
              <a:t>AA</a:t>
            </a:r>
            <a:r>
              <a:rPr lang="en-US" b="1" dirty="0">
                <a:ea typeface="ＭＳ Ｐゴシック" charset="0"/>
              </a:rPr>
              <a:t>S Classification</a:t>
            </a:r>
          </a:p>
        </p:txBody>
      </p:sp>
      <p:sp>
        <p:nvSpPr>
          <p:cNvPr id="3" name="Content Placeholder 2"/>
          <p:cNvSpPr>
            <a:spLocks noGrp="1"/>
          </p:cNvSpPr>
          <p:nvPr>
            <p:ph idx="1"/>
          </p:nvPr>
        </p:nvSpPr>
        <p:spPr>
          <a:xfrm>
            <a:off x="442685" y="1048653"/>
            <a:ext cx="7685315" cy="4815119"/>
          </a:xfrm>
        </p:spPr>
        <p:txBody>
          <a:bodyPr>
            <a:noAutofit/>
          </a:bodyPr>
          <a:lstStyle/>
          <a:p>
            <a:pPr eaLnBrk="1" hangingPunct="1">
              <a:lnSpc>
                <a:spcPct val="90000"/>
              </a:lnSpc>
              <a:buClr>
                <a:srgbClr val="002060"/>
              </a:buClr>
              <a:buSzPct val="180000"/>
              <a:buFont typeface="Arial" pitchFamily="34" charset="0"/>
              <a:buChar char="•"/>
            </a:pPr>
            <a:r>
              <a:rPr lang="en-US" sz="2400" b="1" dirty="0">
                <a:solidFill>
                  <a:srgbClr val="FF0000"/>
                </a:solidFill>
                <a:latin typeface="+mj-lt"/>
              </a:rPr>
              <a:t>On-demand: </a:t>
            </a:r>
            <a:r>
              <a:rPr lang="en-US" sz="2400" dirty="0">
                <a:latin typeface="+mj-lt"/>
              </a:rPr>
              <a:t>renting vs. buying one. E.g.: </a:t>
            </a:r>
          </a:p>
          <a:p>
            <a:pPr lvl="1" eaLnBrk="1" hangingPunct="1">
              <a:lnSpc>
                <a:spcPct val="90000"/>
              </a:lnSpc>
            </a:pPr>
            <a:r>
              <a:rPr lang="en-US" sz="2200" dirty="0">
                <a:latin typeface="+mj-lt"/>
              </a:rPr>
              <a:t>AWS Elastic Compute Cloud (EC2): a few cents to a few $ per CPU hour </a:t>
            </a:r>
          </a:p>
          <a:p>
            <a:pPr lvl="1" eaLnBrk="1" hangingPunct="1">
              <a:lnSpc>
                <a:spcPct val="90000"/>
              </a:lnSpc>
            </a:pPr>
            <a:r>
              <a:rPr lang="en-US" sz="2200" dirty="0">
                <a:latin typeface="+mj-lt"/>
              </a:rPr>
              <a:t>AWS Simple Storage Service (S3): a few cents per GB-month</a:t>
            </a:r>
          </a:p>
          <a:p>
            <a:pPr eaLnBrk="1" hangingPunct="1">
              <a:lnSpc>
                <a:spcPct val="90000"/>
              </a:lnSpc>
            </a:pPr>
            <a:r>
              <a:rPr lang="en-US" sz="2400" b="1" dirty="0" err="1">
                <a:solidFill>
                  <a:srgbClr val="FF0000"/>
                </a:solidFill>
                <a:latin typeface="+mj-lt"/>
              </a:rPr>
              <a:t>HaaS</a:t>
            </a:r>
            <a:r>
              <a:rPr lang="en-US" sz="2400" b="1" dirty="0">
                <a:solidFill>
                  <a:srgbClr val="FF0000"/>
                </a:solidFill>
                <a:latin typeface="+mj-lt"/>
              </a:rPr>
              <a:t>: Hardware as a Service</a:t>
            </a:r>
          </a:p>
          <a:p>
            <a:pPr lvl="1" eaLnBrk="1" hangingPunct="1">
              <a:lnSpc>
                <a:spcPct val="90000"/>
              </a:lnSpc>
            </a:pPr>
            <a:r>
              <a:rPr lang="en-US" sz="2200" dirty="0">
                <a:latin typeface="+mj-lt"/>
              </a:rPr>
              <a:t>Get access to barebones hardware machines, do whatever you want with them, Ex: Your own cluster</a:t>
            </a:r>
          </a:p>
          <a:p>
            <a:pPr lvl="1" eaLnBrk="1" hangingPunct="1">
              <a:lnSpc>
                <a:spcPct val="90000"/>
              </a:lnSpc>
            </a:pPr>
            <a:r>
              <a:rPr lang="en-US" sz="2200" dirty="0">
                <a:latin typeface="+mj-lt"/>
              </a:rPr>
              <a:t>Not always a good idea because of security risks</a:t>
            </a:r>
          </a:p>
          <a:p>
            <a:pPr eaLnBrk="1" hangingPunct="1">
              <a:lnSpc>
                <a:spcPct val="90000"/>
              </a:lnSpc>
            </a:pPr>
            <a:r>
              <a:rPr lang="en-US" sz="2400" b="1" dirty="0">
                <a:solidFill>
                  <a:srgbClr val="FF0000"/>
                </a:solidFill>
                <a:latin typeface="+mj-lt"/>
              </a:rPr>
              <a:t>IaaS: Infrastructure as a Service</a:t>
            </a:r>
          </a:p>
          <a:p>
            <a:pPr lvl="1" eaLnBrk="1" hangingPunct="1">
              <a:lnSpc>
                <a:spcPct val="90000"/>
              </a:lnSpc>
            </a:pPr>
            <a:r>
              <a:rPr lang="en-US" sz="2200" dirty="0">
                <a:latin typeface="+mj-lt"/>
              </a:rPr>
              <a:t>Get access to flexible computing and storage infrastructure. </a:t>
            </a:r>
            <a:r>
              <a:rPr lang="en-US" sz="2200" b="1" dirty="0">
                <a:solidFill>
                  <a:srgbClr val="FF0000"/>
                </a:solidFill>
                <a:latin typeface="+mj-lt"/>
              </a:rPr>
              <a:t>Virtualization</a:t>
            </a:r>
            <a:r>
              <a:rPr lang="en-US" sz="2200" dirty="0">
                <a:latin typeface="+mj-lt"/>
              </a:rPr>
              <a:t> is one way of achieving this</a:t>
            </a:r>
            <a:r>
              <a:rPr lang="en-US" altLang="ja-JP" sz="2200" dirty="0">
                <a:latin typeface="+mj-lt"/>
              </a:rPr>
              <a:t>. subsume </a:t>
            </a:r>
            <a:r>
              <a:rPr lang="en-US" altLang="ja-JP" sz="2200" dirty="0" err="1">
                <a:latin typeface="+mj-lt"/>
              </a:rPr>
              <a:t>HaaS</a:t>
            </a:r>
            <a:r>
              <a:rPr lang="en-US" altLang="ja-JP" sz="2200" dirty="0">
                <a:latin typeface="+mj-lt"/>
              </a:rPr>
              <a:t>.</a:t>
            </a:r>
          </a:p>
          <a:p>
            <a:pPr lvl="1" eaLnBrk="1" hangingPunct="1">
              <a:lnSpc>
                <a:spcPct val="90000"/>
              </a:lnSpc>
            </a:pPr>
            <a:r>
              <a:rPr lang="en-US" sz="2200" dirty="0">
                <a:latin typeface="+mj-lt"/>
              </a:rPr>
              <a:t>Ex: Amazon Web Services (AWS: EC2 and S3), OpenStack, Eucalyptus, </a:t>
            </a:r>
            <a:r>
              <a:rPr lang="en-US" sz="2200" dirty="0" err="1">
                <a:latin typeface="+mj-lt"/>
              </a:rPr>
              <a:t>Rightscale</a:t>
            </a:r>
            <a:r>
              <a:rPr lang="en-US" sz="2200" dirty="0">
                <a:latin typeface="+mj-lt"/>
              </a:rPr>
              <a:t>, Microsoft Azure, Google Cloud.</a:t>
            </a:r>
          </a:p>
          <a:p>
            <a:pPr eaLnBrk="1" hangingPunct="1">
              <a:lnSpc>
                <a:spcPct val="90000"/>
              </a:lnSpc>
            </a:pPr>
            <a:endParaRPr lang="en-US" sz="2400" dirty="0">
              <a:latin typeface="+mj-lt"/>
            </a:endParaRPr>
          </a:p>
        </p:txBody>
      </p:sp>
      <p:sp>
        <p:nvSpPr>
          <p:cNvPr id="5" name="Footer Placeholder 3"/>
          <p:cNvSpPr txBox="1">
            <a:spLocks/>
          </p:cNvSpPr>
          <p:nvPr/>
        </p:nvSpPr>
        <p:spPr>
          <a:xfrm>
            <a:off x="5210628" y="6492876"/>
            <a:ext cx="3933371" cy="365125"/>
          </a:xfrm>
          <a:prstGeom prst="rect">
            <a:avLst/>
          </a:prstGeom>
          <a:noFill/>
        </p:spPr>
        <p:txBody>
          <a:bodyPr vert="horz" lIns="91440" tIns="45720" rIns="91440" bIns="45720" rtlCol="0" anchor="ctr"/>
          <a:lstStyle/>
          <a:p>
            <a:pPr lvl="0" defTabSz="914400">
              <a:defRPr/>
            </a:pPr>
            <a:r>
              <a:rPr lang="en-US" sz="2100" b="1" dirty="0">
                <a:solidFill>
                  <a:prstClr val="white"/>
                </a:solidFill>
              </a:rPr>
              <a:t>Introduction to Cloud Computing</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6" name="Footer Placeholder 3"/>
          <p:cNvSpPr txBox="1">
            <a:spLocks/>
          </p:cNvSpPr>
          <p:nvPr/>
        </p:nvSpPr>
        <p:spPr>
          <a:xfrm>
            <a:off x="-2" y="6492876"/>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xfrm>
            <a:off x="0" y="0"/>
            <a:ext cx="9144000" cy="769257"/>
          </a:xfrm>
        </p:spPr>
        <p:txBody>
          <a:bodyPr rtlCol="0">
            <a:normAutofit fontScale="90000"/>
          </a:bodyPr>
          <a:lstStyle/>
          <a:p>
            <a:pPr eaLnBrk="1" fontAlgn="auto" hangingPunct="1">
              <a:spcAft>
                <a:spcPts val="0"/>
              </a:spcAft>
              <a:defRPr/>
            </a:pPr>
            <a:r>
              <a:rPr lang="en-US" b="1" dirty="0">
                <a:ea typeface="ＭＳ Ｐゴシック" charset="0"/>
              </a:rPr>
              <a:t>II. On-demand access: *</a:t>
            </a:r>
            <a:r>
              <a:rPr lang="en-US" sz="4000" b="1" dirty="0">
                <a:ea typeface="ＭＳ Ｐゴシック" charset="0"/>
              </a:rPr>
              <a:t>AA</a:t>
            </a:r>
            <a:r>
              <a:rPr lang="en-US" b="1" dirty="0">
                <a:ea typeface="ＭＳ Ｐゴシック" charset="0"/>
              </a:rPr>
              <a:t>S Classification</a:t>
            </a:r>
          </a:p>
        </p:txBody>
      </p:sp>
      <p:sp>
        <p:nvSpPr>
          <p:cNvPr id="3" name="Content Placeholder 2"/>
          <p:cNvSpPr>
            <a:spLocks noGrp="1"/>
          </p:cNvSpPr>
          <p:nvPr>
            <p:ph idx="1"/>
          </p:nvPr>
        </p:nvSpPr>
        <p:spPr>
          <a:xfrm>
            <a:off x="304800" y="1066801"/>
            <a:ext cx="7489371" cy="5059363"/>
          </a:xfrm>
        </p:spPr>
        <p:txBody>
          <a:bodyPr>
            <a:normAutofit/>
          </a:bodyPr>
          <a:lstStyle/>
          <a:p>
            <a:pPr eaLnBrk="1" hangingPunct="1">
              <a:lnSpc>
                <a:spcPct val="80000"/>
              </a:lnSpc>
            </a:pPr>
            <a:endParaRPr lang="en-US" sz="2600" dirty="0">
              <a:latin typeface="+mj-lt"/>
            </a:endParaRPr>
          </a:p>
          <a:p>
            <a:pPr eaLnBrk="1" hangingPunct="1">
              <a:lnSpc>
                <a:spcPct val="80000"/>
              </a:lnSpc>
            </a:pPr>
            <a:r>
              <a:rPr lang="en-US" sz="2600" b="1" dirty="0">
                <a:solidFill>
                  <a:srgbClr val="FF0000"/>
                </a:solidFill>
                <a:latin typeface="+mj-lt"/>
              </a:rPr>
              <a:t>PaaS: Platform as a Service</a:t>
            </a:r>
          </a:p>
          <a:p>
            <a:pPr lvl="1" eaLnBrk="1" hangingPunct="1">
              <a:lnSpc>
                <a:spcPct val="80000"/>
              </a:lnSpc>
            </a:pPr>
            <a:r>
              <a:rPr lang="en-US" sz="2400" dirty="0">
                <a:latin typeface="+mj-lt"/>
              </a:rPr>
              <a:t>Get access to flexible computing and storage infrastructure, coupled with a software platform (often tightly coupled)</a:t>
            </a:r>
          </a:p>
          <a:p>
            <a:pPr lvl="1" eaLnBrk="1" hangingPunct="1">
              <a:lnSpc>
                <a:spcPct val="80000"/>
              </a:lnSpc>
            </a:pPr>
            <a:r>
              <a:rPr lang="en-US" sz="2400" dirty="0">
                <a:latin typeface="+mj-lt"/>
              </a:rPr>
              <a:t>Ex: Google</a:t>
            </a:r>
            <a:r>
              <a:rPr lang="en-US" altLang="en-US" sz="2400" dirty="0">
                <a:latin typeface="+mj-lt"/>
              </a:rPr>
              <a:t>’</a:t>
            </a:r>
            <a:r>
              <a:rPr lang="en-US" sz="2400" dirty="0">
                <a:latin typeface="+mj-lt"/>
              </a:rPr>
              <a:t>s </a:t>
            </a:r>
            <a:r>
              <a:rPr lang="en-US" sz="2400" dirty="0" err="1">
                <a:latin typeface="+mj-lt"/>
              </a:rPr>
              <a:t>AppEngine</a:t>
            </a:r>
            <a:r>
              <a:rPr lang="en-US" sz="2400" dirty="0">
                <a:latin typeface="+mj-lt"/>
              </a:rPr>
              <a:t> (Python, Java, Go)</a:t>
            </a:r>
          </a:p>
          <a:p>
            <a:pPr lvl="1" eaLnBrk="1" hangingPunct="1">
              <a:lnSpc>
                <a:spcPct val="80000"/>
              </a:lnSpc>
            </a:pPr>
            <a:endParaRPr lang="en-US" sz="2600" dirty="0">
              <a:latin typeface="+mj-lt"/>
            </a:endParaRPr>
          </a:p>
          <a:p>
            <a:pPr eaLnBrk="1" hangingPunct="1">
              <a:lnSpc>
                <a:spcPct val="80000"/>
              </a:lnSpc>
            </a:pPr>
            <a:r>
              <a:rPr lang="en-US" sz="2600" b="1" dirty="0">
                <a:solidFill>
                  <a:srgbClr val="FF0000"/>
                </a:solidFill>
                <a:latin typeface="+mj-lt"/>
              </a:rPr>
              <a:t>SaaS: Software as a Service</a:t>
            </a:r>
          </a:p>
          <a:p>
            <a:pPr lvl="1" eaLnBrk="1" hangingPunct="1">
              <a:lnSpc>
                <a:spcPct val="80000"/>
              </a:lnSpc>
            </a:pPr>
            <a:r>
              <a:rPr lang="en-US" sz="2400" dirty="0">
                <a:latin typeface="+mj-lt"/>
              </a:rPr>
              <a:t>Get access to software services, when you need them. subsume SOA (Service Oriented Architectures).</a:t>
            </a:r>
          </a:p>
          <a:p>
            <a:pPr lvl="1" eaLnBrk="1" hangingPunct="1">
              <a:lnSpc>
                <a:spcPct val="80000"/>
              </a:lnSpc>
            </a:pPr>
            <a:r>
              <a:rPr lang="en-US" sz="2400" dirty="0">
                <a:latin typeface="+mj-lt"/>
              </a:rPr>
              <a:t>Ex: Google docs, MS Office on demand</a:t>
            </a:r>
          </a:p>
          <a:p>
            <a:pPr eaLnBrk="1" hangingPunct="1">
              <a:lnSpc>
                <a:spcPct val="80000"/>
              </a:lnSpc>
            </a:pPr>
            <a:endParaRPr lang="en-US" sz="2600" dirty="0">
              <a:latin typeface="+mj-lt"/>
            </a:endParaRPr>
          </a:p>
        </p:txBody>
      </p:sp>
      <p:sp>
        <p:nvSpPr>
          <p:cNvPr id="5" name="Footer Placeholder 3"/>
          <p:cNvSpPr txBox="1">
            <a:spLocks/>
          </p:cNvSpPr>
          <p:nvPr/>
        </p:nvSpPr>
        <p:spPr>
          <a:xfrm>
            <a:off x="5210628" y="6492876"/>
            <a:ext cx="3933371" cy="365125"/>
          </a:xfrm>
          <a:prstGeom prst="rect">
            <a:avLst/>
          </a:prstGeom>
          <a:noFill/>
        </p:spPr>
        <p:txBody>
          <a:bodyPr vert="horz" lIns="91440" tIns="45720" rIns="91440" bIns="45720" rtlCol="0" anchor="ctr"/>
          <a:lstStyle/>
          <a:p>
            <a:pPr lvl="0" defTabSz="914400">
              <a:defRPr/>
            </a:pPr>
            <a:r>
              <a:rPr lang="en-US" sz="2100" b="1" dirty="0">
                <a:solidFill>
                  <a:prstClr val="white"/>
                </a:solidFill>
              </a:rPr>
              <a:t>Introduction to Cloud Computing</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6" name="Footer Placeholder 3"/>
          <p:cNvSpPr txBox="1">
            <a:spLocks/>
          </p:cNvSpPr>
          <p:nvPr/>
        </p:nvSpPr>
        <p:spPr>
          <a:xfrm>
            <a:off x="-2" y="6492876"/>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en-US" b="1" dirty="0"/>
              <a:t>III. Data-intensive Computing</a:t>
            </a:r>
          </a:p>
        </p:txBody>
      </p:sp>
      <p:sp>
        <p:nvSpPr>
          <p:cNvPr id="67586" name="Content Placeholder 2"/>
          <p:cNvSpPr>
            <a:spLocks noGrp="1"/>
          </p:cNvSpPr>
          <p:nvPr>
            <p:ph idx="1"/>
          </p:nvPr>
        </p:nvSpPr>
        <p:spPr>
          <a:xfrm>
            <a:off x="174173" y="965198"/>
            <a:ext cx="7184570" cy="5059363"/>
          </a:xfrm>
        </p:spPr>
        <p:txBody>
          <a:bodyPr/>
          <a:lstStyle/>
          <a:p>
            <a:pPr eaLnBrk="1" hangingPunct="1">
              <a:lnSpc>
                <a:spcPct val="80000"/>
              </a:lnSpc>
            </a:pPr>
            <a:r>
              <a:rPr lang="en-US" sz="2600" b="1" dirty="0">
                <a:solidFill>
                  <a:srgbClr val="002060"/>
                </a:solidFill>
                <a:latin typeface="+mj-lt"/>
              </a:rPr>
              <a:t>Computation-Intensive Computing</a:t>
            </a:r>
          </a:p>
          <a:p>
            <a:pPr lvl="1" eaLnBrk="1" hangingPunct="1">
              <a:lnSpc>
                <a:spcPct val="80000"/>
              </a:lnSpc>
            </a:pPr>
            <a:r>
              <a:rPr lang="en-US" sz="2400" dirty="0">
                <a:latin typeface="+mj-lt"/>
              </a:rPr>
              <a:t>Example areas: MPI-based, High-performance computing, Grids</a:t>
            </a:r>
          </a:p>
          <a:p>
            <a:pPr lvl="1" eaLnBrk="1" hangingPunct="1">
              <a:lnSpc>
                <a:spcPct val="80000"/>
              </a:lnSpc>
            </a:pPr>
            <a:r>
              <a:rPr lang="en-US" sz="2400" dirty="0">
                <a:latin typeface="+mj-lt"/>
              </a:rPr>
              <a:t>Typically run on supercomputers (e.g., NCSA Blue Waters)</a:t>
            </a:r>
            <a:endParaRPr lang="en-US" sz="2600" dirty="0">
              <a:latin typeface="+mj-lt"/>
            </a:endParaRPr>
          </a:p>
          <a:p>
            <a:pPr eaLnBrk="1" hangingPunct="1">
              <a:lnSpc>
                <a:spcPct val="80000"/>
              </a:lnSpc>
            </a:pPr>
            <a:r>
              <a:rPr lang="en-US" sz="2600" b="1" dirty="0">
                <a:solidFill>
                  <a:srgbClr val="002060"/>
                </a:solidFill>
                <a:latin typeface="+mj-lt"/>
              </a:rPr>
              <a:t>Data-Intensive</a:t>
            </a:r>
          </a:p>
          <a:p>
            <a:pPr lvl="1" eaLnBrk="1" hangingPunct="1">
              <a:lnSpc>
                <a:spcPct val="80000"/>
              </a:lnSpc>
            </a:pPr>
            <a:r>
              <a:rPr lang="en-US" sz="2400" dirty="0">
                <a:latin typeface="+mj-lt"/>
              </a:rPr>
              <a:t>Typically store data at datacenters</a:t>
            </a:r>
          </a:p>
          <a:p>
            <a:pPr lvl="1" eaLnBrk="1" hangingPunct="1">
              <a:lnSpc>
                <a:spcPct val="80000"/>
              </a:lnSpc>
            </a:pPr>
            <a:r>
              <a:rPr lang="en-US" sz="2400" dirty="0">
                <a:latin typeface="+mj-lt"/>
              </a:rPr>
              <a:t>Use compute nodes nearby</a:t>
            </a:r>
          </a:p>
          <a:p>
            <a:pPr lvl="1" eaLnBrk="1" hangingPunct="1">
              <a:lnSpc>
                <a:spcPct val="80000"/>
              </a:lnSpc>
            </a:pPr>
            <a:r>
              <a:rPr lang="en-US" sz="2400" dirty="0">
                <a:latin typeface="+mj-lt"/>
              </a:rPr>
              <a:t>Compute nodes run computation services</a:t>
            </a:r>
          </a:p>
          <a:p>
            <a:pPr lvl="1" eaLnBrk="1" hangingPunct="1">
              <a:lnSpc>
                <a:spcPct val="80000"/>
              </a:lnSpc>
            </a:pPr>
            <a:endParaRPr lang="en-US" sz="2600" dirty="0">
              <a:latin typeface="+mj-lt"/>
            </a:endParaRPr>
          </a:p>
          <a:p>
            <a:pPr eaLnBrk="1" hangingPunct="1">
              <a:lnSpc>
                <a:spcPct val="80000"/>
              </a:lnSpc>
            </a:pPr>
            <a:r>
              <a:rPr lang="en-US" sz="2600" dirty="0">
                <a:latin typeface="+mj-lt"/>
              </a:rPr>
              <a:t>In data-intensive computing, the </a:t>
            </a:r>
            <a:r>
              <a:rPr lang="en-US" sz="2600" b="1" dirty="0">
                <a:solidFill>
                  <a:srgbClr val="FF0000"/>
                </a:solidFill>
                <a:latin typeface="+mj-lt"/>
              </a:rPr>
              <a:t>focus shifts from computation to the data</a:t>
            </a:r>
            <a:r>
              <a:rPr lang="en-US" sz="2600" dirty="0">
                <a:latin typeface="+mj-lt"/>
              </a:rPr>
              <a:t>:  </a:t>
            </a:r>
          </a:p>
          <a:p>
            <a:pPr eaLnBrk="1" hangingPunct="1">
              <a:lnSpc>
                <a:spcPct val="80000"/>
              </a:lnSpc>
            </a:pPr>
            <a:r>
              <a:rPr lang="en-US" sz="2400" dirty="0">
                <a:latin typeface="+mj-lt"/>
              </a:rPr>
              <a:t>CPU utilization no longer the most important resource metric, instead I/O is (disk and/or network)</a:t>
            </a:r>
          </a:p>
          <a:p>
            <a:pPr lvl="1" eaLnBrk="1" hangingPunct="1">
              <a:lnSpc>
                <a:spcPct val="80000"/>
              </a:lnSpc>
            </a:pPr>
            <a:endParaRPr lang="en-US" sz="2600" dirty="0">
              <a:latin typeface="+mj-lt"/>
            </a:endParaRPr>
          </a:p>
          <a:p>
            <a:pPr eaLnBrk="1" hangingPunct="1"/>
            <a:endParaRPr lang="en-US" sz="2600" dirty="0">
              <a:latin typeface="+mj-lt"/>
            </a:endParaRPr>
          </a:p>
        </p:txBody>
      </p:sp>
      <p:sp>
        <p:nvSpPr>
          <p:cNvPr id="5" name="Footer Placeholder 3"/>
          <p:cNvSpPr txBox="1">
            <a:spLocks/>
          </p:cNvSpPr>
          <p:nvPr/>
        </p:nvSpPr>
        <p:spPr>
          <a:xfrm>
            <a:off x="5210628" y="6492876"/>
            <a:ext cx="3933371" cy="365125"/>
          </a:xfrm>
          <a:prstGeom prst="rect">
            <a:avLst/>
          </a:prstGeom>
          <a:noFill/>
        </p:spPr>
        <p:txBody>
          <a:bodyPr vert="horz" lIns="91440" tIns="45720" rIns="91440" bIns="45720" rtlCol="0" anchor="ctr"/>
          <a:lstStyle/>
          <a:p>
            <a:pPr lvl="0" defTabSz="914400">
              <a:defRPr/>
            </a:pPr>
            <a:r>
              <a:rPr lang="en-US" sz="2100" b="1" dirty="0">
                <a:solidFill>
                  <a:prstClr val="white"/>
                </a:solidFill>
              </a:rPr>
              <a:t>Introduction to Cloud Computing</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6" name="Footer Placeholder 3"/>
          <p:cNvSpPr txBox="1">
            <a:spLocks/>
          </p:cNvSpPr>
          <p:nvPr/>
        </p:nvSpPr>
        <p:spPr>
          <a:xfrm>
            <a:off x="-2" y="6492876"/>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0" y="29028"/>
            <a:ext cx="9144000" cy="725714"/>
          </a:xfrm>
        </p:spPr>
        <p:txBody>
          <a:bodyPr rtlCol="0">
            <a:normAutofit fontScale="90000"/>
          </a:bodyPr>
          <a:lstStyle/>
          <a:p>
            <a:pPr eaLnBrk="1" fontAlgn="auto" hangingPunct="1">
              <a:spcAft>
                <a:spcPts val="0"/>
              </a:spcAft>
              <a:defRPr/>
            </a:pPr>
            <a:r>
              <a:rPr lang="en-US" b="1" dirty="0">
                <a:ea typeface="ＭＳ Ｐゴシック" charset="0"/>
              </a:rPr>
              <a:t>IV. New Cloud Programming Paradigms</a:t>
            </a:r>
          </a:p>
        </p:txBody>
      </p:sp>
      <p:sp>
        <p:nvSpPr>
          <p:cNvPr id="69634" name="Content Placeholder 2"/>
          <p:cNvSpPr>
            <a:spLocks noGrp="1"/>
          </p:cNvSpPr>
          <p:nvPr>
            <p:ph idx="1"/>
          </p:nvPr>
        </p:nvSpPr>
        <p:spPr>
          <a:xfrm>
            <a:off x="195942" y="859969"/>
            <a:ext cx="8643258" cy="5497287"/>
          </a:xfrm>
        </p:spPr>
        <p:txBody>
          <a:bodyPr/>
          <a:lstStyle/>
          <a:p>
            <a:pPr eaLnBrk="1" hangingPunct="1"/>
            <a:r>
              <a:rPr lang="en-US" sz="2000" dirty="0">
                <a:latin typeface="+mj-lt"/>
              </a:rPr>
              <a:t>Easy to write and run highly parallel programs in new cloud programming paradigms:</a:t>
            </a:r>
          </a:p>
          <a:p>
            <a:pPr lvl="1" eaLnBrk="1" hangingPunct="1"/>
            <a:r>
              <a:rPr lang="en-US" sz="2000" b="1" dirty="0">
                <a:solidFill>
                  <a:srgbClr val="FF0000"/>
                </a:solidFill>
                <a:latin typeface="+mj-lt"/>
              </a:rPr>
              <a:t>Google: </a:t>
            </a:r>
            <a:r>
              <a:rPr lang="en-US" sz="2000" dirty="0">
                <a:latin typeface="+mj-lt"/>
              </a:rPr>
              <a:t>MapReduce and </a:t>
            </a:r>
            <a:r>
              <a:rPr lang="en-US" sz="2000" dirty="0" err="1">
                <a:latin typeface="+mj-lt"/>
              </a:rPr>
              <a:t>Sawzall</a:t>
            </a:r>
            <a:endParaRPr lang="en-US" sz="2000" dirty="0">
              <a:latin typeface="+mj-lt"/>
            </a:endParaRPr>
          </a:p>
          <a:p>
            <a:pPr lvl="1" eaLnBrk="1" hangingPunct="1"/>
            <a:r>
              <a:rPr lang="en-US" sz="2000" b="1" dirty="0">
                <a:solidFill>
                  <a:srgbClr val="FF0000"/>
                </a:solidFill>
                <a:latin typeface="+mj-lt"/>
              </a:rPr>
              <a:t>Amazon: </a:t>
            </a:r>
            <a:r>
              <a:rPr lang="en-US" sz="2000" dirty="0">
                <a:latin typeface="+mj-lt"/>
              </a:rPr>
              <a:t>Elastic MapReduce service (pay-as-you-go)</a:t>
            </a:r>
          </a:p>
          <a:p>
            <a:pPr lvl="1" eaLnBrk="1" hangingPunct="1"/>
            <a:r>
              <a:rPr lang="en-US" sz="2000" dirty="0">
                <a:latin typeface="+mj-lt"/>
              </a:rPr>
              <a:t>Google (MapReduce)</a:t>
            </a:r>
          </a:p>
          <a:p>
            <a:pPr lvl="2" eaLnBrk="1" hangingPunct="1"/>
            <a:r>
              <a:rPr lang="en-US" sz="2000" dirty="0">
                <a:latin typeface="+mj-lt"/>
              </a:rPr>
              <a:t>Indexing: a chain of 24 MapReduce jobs</a:t>
            </a:r>
          </a:p>
          <a:p>
            <a:pPr lvl="2" eaLnBrk="1" hangingPunct="1"/>
            <a:r>
              <a:rPr lang="en-US" sz="2000" dirty="0">
                <a:latin typeface="+mj-lt"/>
              </a:rPr>
              <a:t>~200K jobs processing 50PB/month (in 2006)</a:t>
            </a:r>
          </a:p>
          <a:p>
            <a:pPr lvl="1" eaLnBrk="1" hangingPunct="1"/>
            <a:r>
              <a:rPr lang="en-US" sz="2000" b="1" dirty="0">
                <a:solidFill>
                  <a:srgbClr val="FF0000"/>
                </a:solidFill>
                <a:latin typeface="+mj-lt"/>
              </a:rPr>
              <a:t>Yahoo! </a:t>
            </a:r>
            <a:r>
              <a:rPr lang="en-US" sz="2000" dirty="0">
                <a:latin typeface="+mj-lt"/>
              </a:rPr>
              <a:t>(Hadoop + Pig)</a:t>
            </a:r>
          </a:p>
          <a:p>
            <a:pPr lvl="2" eaLnBrk="1" hangingPunct="1"/>
            <a:r>
              <a:rPr lang="en-US" sz="2000" dirty="0" err="1">
                <a:latin typeface="+mj-lt"/>
              </a:rPr>
              <a:t>WebMap</a:t>
            </a:r>
            <a:r>
              <a:rPr lang="en-US" sz="2000" dirty="0">
                <a:latin typeface="+mj-lt"/>
              </a:rPr>
              <a:t>: a chain of several MapReduce jobs</a:t>
            </a:r>
          </a:p>
          <a:p>
            <a:pPr lvl="2" eaLnBrk="1" hangingPunct="1"/>
            <a:r>
              <a:rPr lang="en-US" sz="2000" dirty="0">
                <a:latin typeface="+mj-lt"/>
              </a:rPr>
              <a:t>300 TB of data, 10K cores, many tens of hours (~2008)</a:t>
            </a:r>
          </a:p>
          <a:p>
            <a:pPr lvl="1" eaLnBrk="1" hangingPunct="1"/>
            <a:r>
              <a:rPr lang="en-US" sz="2000" b="1" dirty="0">
                <a:solidFill>
                  <a:srgbClr val="FF0000"/>
                </a:solidFill>
                <a:latin typeface="+mj-lt"/>
              </a:rPr>
              <a:t>Facebook </a:t>
            </a:r>
            <a:r>
              <a:rPr lang="en-US" sz="2000" dirty="0">
                <a:latin typeface="+mj-lt"/>
              </a:rPr>
              <a:t>(Hadoop + Hive)</a:t>
            </a:r>
          </a:p>
          <a:p>
            <a:pPr lvl="2" eaLnBrk="1" hangingPunct="1"/>
            <a:r>
              <a:rPr lang="en-US" sz="2000" dirty="0">
                <a:latin typeface="+mj-lt"/>
              </a:rPr>
              <a:t>~300TB total, adding 2TB/day (in 2008)</a:t>
            </a:r>
          </a:p>
          <a:p>
            <a:pPr lvl="2" eaLnBrk="1" hangingPunct="1"/>
            <a:r>
              <a:rPr lang="en-US" sz="2000" dirty="0">
                <a:latin typeface="+mj-lt"/>
              </a:rPr>
              <a:t>3K jobs processing 55TB/day</a:t>
            </a:r>
          </a:p>
          <a:p>
            <a:pPr lvl="1" eaLnBrk="1" hangingPunct="1"/>
            <a:r>
              <a:rPr lang="en-US" sz="2000" dirty="0">
                <a:latin typeface="+mj-lt"/>
              </a:rPr>
              <a:t>NoSQL: </a:t>
            </a:r>
            <a:r>
              <a:rPr lang="en-US" sz="2000" dirty="0" err="1">
                <a:latin typeface="+mj-lt"/>
              </a:rPr>
              <a:t>MySQL</a:t>
            </a:r>
            <a:r>
              <a:rPr lang="en-US" sz="2000" dirty="0">
                <a:latin typeface="+mj-lt"/>
              </a:rPr>
              <a:t> is an industry standard, but Cassandra is 2400 times faster</a:t>
            </a:r>
          </a:p>
          <a:p>
            <a:pPr eaLnBrk="1" hangingPunct="1"/>
            <a:endParaRPr lang="en-US" sz="2000" dirty="0">
              <a:latin typeface="+mj-lt"/>
            </a:endParaRPr>
          </a:p>
          <a:p>
            <a:pPr eaLnBrk="1" hangingPunct="1"/>
            <a:endParaRPr lang="en-US" sz="2000" dirty="0">
              <a:latin typeface="+mj-lt"/>
            </a:endParaRPr>
          </a:p>
          <a:p>
            <a:pPr eaLnBrk="1" hangingPunct="1"/>
            <a:endParaRPr lang="en-US" sz="2000" dirty="0">
              <a:latin typeface="+mj-lt"/>
            </a:endParaRPr>
          </a:p>
        </p:txBody>
      </p:sp>
      <p:sp>
        <p:nvSpPr>
          <p:cNvPr id="5" name="Footer Placeholder 3"/>
          <p:cNvSpPr txBox="1">
            <a:spLocks/>
          </p:cNvSpPr>
          <p:nvPr/>
        </p:nvSpPr>
        <p:spPr>
          <a:xfrm>
            <a:off x="5210628" y="6492876"/>
            <a:ext cx="3933371" cy="365125"/>
          </a:xfrm>
          <a:prstGeom prst="rect">
            <a:avLst/>
          </a:prstGeom>
          <a:noFill/>
        </p:spPr>
        <p:txBody>
          <a:bodyPr vert="horz" lIns="91440" tIns="45720" rIns="91440" bIns="45720" rtlCol="0" anchor="ctr"/>
          <a:lstStyle/>
          <a:p>
            <a:pPr lvl="0" defTabSz="914400">
              <a:defRPr/>
            </a:pPr>
            <a:r>
              <a:rPr lang="en-US" sz="2100" b="1" dirty="0">
                <a:solidFill>
                  <a:prstClr val="white"/>
                </a:solidFill>
              </a:rPr>
              <a:t>Introduction to Cloud Computing</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6" name="Footer Placeholder 3"/>
          <p:cNvSpPr txBox="1">
            <a:spLocks/>
          </p:cNvSpPr>
          <p:nvPr/>
        </p:nvSpPr>
        <p:spPr>
          <a:xfrm>
            <a:off x="-2" y="6492876"/>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pic>
        <p:nvPicPr>
          <p:cNvPr id="7" name="Picture 6" descr="Image result for facebook"/>
          <p:cNvPicPr>
            <a:picLocks noChangeAspect="1" noChangeArrowheads="1"/>
          </p:cNvPicPr>
          <p:nvPr/>
        </p:nvPicPr>
        <p:blipFill>
          <a:blip r:embed="rId3" cstate="print"/>
          <a:srcRect/>
          <a:stretch>
            <a:fillRect/>
          </a:stretch>
        </p:blipFill>
        <p:spPr bwMode="auto">
          <a:xfrm>
            <a:off x="5859690" y="4354288"/>
            <a:ext cx="1034596" cy="928914"/>
          </a:xfrm>
          <a:prstGeom prst="rect">
            <a:avLst/>
          </a:prstGeom>
          <a:noFill/>
        </p:spPr>
      </p:pic>
      <p:pic>
        <p:nvPicPr>
          <p:cNvPr id="8" name="Picture 10" descr="Image result for Yahoo"/>
          <p:cNvPicPr>
            <a:picLocks noChangeAspect="1" noChangeArrowheads="1"/>
          </p:cNvPicPr>
          <p:nvPr/>
        </p:nvPicPr>
        <p:blipFill>
          <a:blip r:embed="rId4" cstate="print"/>
          <a:srcRect/>
          <a:stretch>
            <a:fillRect/>
          </a:stretch>
        </p:blipFill>
        <p:spPr bwMode="auto">
          <a:xfrm>
            <a:off x="5743576" y="3164115"/>
            <a:ext cx="2036082" cy="694416"/>
          </a:xfrm>
          <a:prstGeom prst="rect">
            <a:avLst/>
          </a:prstGeom>
          <a:noFill/>
        </p:spPr>
      </p:pic>
      <p:pic>
        <p:nvPicPr>
          <p:cNvPr id="9" name="Picture 14" descr="Image result for AWS EC2"/>
          <p:cNvPicPr>
            <a:picLocks noChangeAspect="1" noChangeArrowheads="1"/>
          </p:cNvPicPr>
          <p:nvPr/>
        </p:nvPicPr>
        <p:blipFill>
          <a:blip r:embed="rId5" cstate="print"/>
          <a:srcRect/>
          <a:stretch>
            <a:fillRect/>
          </a:stretch>
        </p:blipFill>
        <p:spPr bwMode="auto">
          <a:xfrm>
            <a:off x="6527346" y="1785255"/>
            <a:ext cx="2369911" cy="874486"/>
          </a:xfrm>
          <a:prstGeom prst="rect">
            <a:avLst/>
          </a:prstGeom>
          <a:noFill/>
        </p:spPr>
      </p:pic>
      <p:pic>
        <p:nvPicPr>
          <p:cNvPr id="12290" name="Picture 2" descr="Image result for google"/>
          <p:cNvPicPr>
            <a:picLocks noChangeAspect="1" noChangeArrowheads="1"/>
          </p:cNvPicPr>
          <p:nvPr/>
        </p:nvPicPr>
        <p:blipFill>
          <a:blip r:embed="rId6" cstate="print"/>
          <a:srcRect/>
          <a:stretch>
            <a:fillRect/>
          </a:stretch>
        </p:blipFill>
        <p:spPr bwMode="auto">
          <a:xfrm>
            <a:off x="4887234" y="1175657"/>
            <a:ext cx="2515054" cy="791710"/>
          </a:xfrm>
          <a:prstGeom prst="rect">
            <a:avLst/>
          </a:prstGeom>
          <a:noFill/>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http://media.wiley.com/Lux/32/147132.image0.jpg"/>
          <p:cNvPicPr>
            <a:picLocks noChangeAspect="1" noChangeArrowheads="1"/>
          </p:cNvPicPr>
          <p:nvPr/>
        </p:nvPicPr>
        <p:blipFill>
          <a:blip r:embed="rId2" cstate="print"/>
          <a:srcRect/>
          <a:stretch>
            <a:fillRect/>
          </a:stretch>
        </p:blipFill>
        <p:spPr bwMode="auto">
          <a:xfrm>
            <a:off x="5718629" y="2656111"/>
            <a:ext cx="3425371" cy="3216728"/>
          </a:xfrm>
          <a:prstGeom prst="rect">
            <a:avLst/>
          </a:prstGeom>
          <a:noFill/>
        </p:spPr>
      </p:pic>
      <p:sp>
        <p:nvSpPr>
          <p:cNvPr id="71681" name="Title 1"/>
          <p:cNvSpPr>
            <a:spLocks noGrp="1"/>
          </p:cNvSpPr>
          <p:nvPr>
            <p:ph type="title"/>
          </p:nvPr>
        </p:nvSpPr>
        <p:spPr/>
        <p:txBody>
          <a:bodyPr/>
          <a:lstStyle/>
          <a:p>
            <a:pPr eaLnBrk="1" hangingPunct="1"/>
            <a:r>
              <a:rPr lang="en-US" b="1" dirty="0"/>
              <a:t>Two Categories of Clouds</a:t>
            </a:r>
          </a:p>
        </p:txBody>
      </p:sp>
      <p:sp>
        <p:nvSpPr>
          <p:cNvPr id="71682" name="Content Placeholder 2"/>
          <p:cNvSpPr>
            <a:spLocks noGrp="1"/>
          </p:cNvSpPr>
          <p:nvPr>
            <p:ph idx="1"/>
          </p:nvPr>
        </p:nvSpPr>
        <p:spPr>
          <a:xfrm>
            <a:off x="-1" y="769256"/>
            <a:ext cx="6531430" cy="5515429"/>
          </a:xfrm>
        </p:spPr>
        <p:txBody>
          <a:bodyPr/>
          <a:lstStyle/>
          <a:p>
            <a:pPr eaLnBrk="1" hangingPunct="1">
              <a:lnSpc>
                <a:spcPct val="80000"/>
              </a:lnSpc>
            </a:pPr>
            <a:r>
              <a:rPr lang="en-US" sz="2500" dirty="0">
                <a:latin typeface="+mj-lt"/>
              </a:rPr>
              <a:t>Can be either a (i) public cloud, or (ii) private cloud</a:t>
            </a:r>
          </a:p>
          <a:p>
            <a:pPr eaLnBrk="1" hangingPunct="1">
              <a:lnSpc>
                <a:spcPct val="80000"/>
              </a:lnSpc>
            </a:pPr>
            <a:endParaRPr lang="en-US" sz="2500" dirty="0">
              <a:latin typeface="+mj-lt"/>
            </a:endParaRPr>
          </a:p>
          <a:p>
            <a:pPr eaLnBrk="1" hangingPunct="1">
              <a:lnSpc>
                <a:spcPct val="80000"/>
              </a:lnSpc>
            </a:pPr>
            <a:r>
              <a:rPr lang="en-US" sz="2500" b="1" dirty="0">
                <a:solidFill>
                  <a:srgbClr val="FF0000"/>
                </a:solidFill>
                <a:latin typeface="+mj-lt"/>
              </a:rPr>
              <a:t>Private clouds </a:t>
            </a:r>
            <a:r>
              <a:rPr lang="en-US" sz="2500" dirty="0">
                <a:latin typeface="+mj-lt"/>
              </a:rPr>
              <a:t>are accessible only to company employees</a:t>
            </a:r>
          </a:p>
          <a:p>
            <a:pPr>
              <a:lnSpc>
                <a:spcPct val="80000"/>
              </a:lnSpc>
            </a:pPr>
            <a:r>
              <a:rPr lang="en-IN" sz="2200" dirty="0">
                <a:latin typeface="+mj-lt"/>
              </a:rPr>
              <a:t>Example of popular vendors for creating private clouds are VMware, Microsoft Azure, Eucalyptus etc.</a:t>
            </a:r>
            <a:endParaRPr lang="en-US" sz="2200" dirty="0">
              <a:latin typeface="+mj-lt"/>
            </a:endParaRPr>
          </a:p>
          <a:p>
            <a:pPr eaLnBrk="1" hangingPunct="1">
              <a:lnSpc>
                <a:spcPct val="80000"/>
              </a:lnSpc>
              <a:buNone/>
            </a:pPr>
            <a:endParaRPr lang="en-US" sz="2600" dirty="0">
              <a:latin typeface="+mj-lt"/>
            </a:endParaRPr>
          </a:p>
          <a:p>
            <a:pPr eaLnBrk="1" hangingPunct="1">
              <a:lnSpc>
                <a:spcPct val="80000"/>
              </a:lnSpc>
            </a:pPr>
            <a:r>
              <a:rPr lang="en-US" sz="2500" b="1" dirty="0">
                <a:solidFill>
                  <a:srgbClr val="FF0000"/>
                </a:solidFill>
                <a:latin typeface="+mj-lt"/>
              </a:rPr>
              <a:t>Public clouds </a:t>
            </a:r>
            <a:r>
              <a:rPr lang="en-US" sz="2500" dirty="0">
                <a:latin typeface="+mj-lt"/>
              </a:rPr>
              <a:t>provide service to any paying customer</a:t>
            </a:r>
          </a:p>
          <a:p>
            <a:pPr>
              <a:lnSpc>
                <a:spcPct val="80000"/>
              </a:lnSpc>
            </a:pPr>
            <a:r>
              <a:rPr lang="en-IN" sz="2200" dirty="0">
                <a:latin typeface="+mj-lt"/>
              </a:rPr>
              <a:t>Examples of large public cloud services include Amazon EC2, Google </a:t>
            </a:r>
            <a:r>
              <a:rPr lang="en-IN" sz="2200" dirty="0" err="1">
                <a:latin typeface="+mj-lt"/>
              </a:rPr>
              <a:t>AppEngine</a:t>
            </a:r>
            <a:r>
              <a:rPr lang="en-IN" sz="2200" dirty="0">
                <a:latin typeface="+mj-lt"/>
              </a:rPr>
              <a:t>, Gmail, Office365 and </a:t>
            </a:r>
            <a:r>
              <a:rPr lang="en-IN" sz="2200" dirty="0" err="1">
                <a:latin typeface="+mj-lt"/>
              </a:rPr>
              <a:t>Dropbox</a:t>
            </a:r>
            <a:r>
              <a:rPr lang="en-IN" sz="2200" dirty="0">
                <a:latin typeface="+mj-lt"/>
              </a:rPr>
              <a:t> etc.</a:t>
            </a:r>
            <a:endParaRPr lang="en-US" sz="2200" dirty="0">
              <a:latin typeface="+mj-lt"/>
            </a:endParaRPr>
          </a:p>
          <a:p>
            <a:pPr eaLnBrk="1" hangingPunct="1">
              <a:lnSpc>
                <a:spcPct val="80000"/>
              </a:lnSpc>
            </a:pPr>
            <a:endParaRPr lang="en-US" sz="2600" dirty="0">
              <a:latin typeface="+mj-lt"/>
            </a:endParaRPr>
          </a:p>
          <a:p>
            <a:pPr eaLnBrk="1" hangingPunct="1">
              <a:lnSpc>
                <a:spcPct val="80000"/>
              </a:lnSpc>
            </a:pPr>
            <a:r>
              <a:rPr lang="en-US" sz="2500" dirty="0">
                <a:latin typeface="+mj-lt"/>
              </a:rPr>
              <a:t>You</a:t>
            </a:r>
            <a:r>
              <a:rPr lang="en-US" altLang="en-US" sz="2500" dirty="0">
                <a:latin typeface="+mj-lt"/>
              </a:rPr>
              <a:t>’</a:t>
            </a:r>
            <a:r>
              <a:rPr lang="en-US" sz="2500" dirty="0">
                <a:latin typeface="+mj-lt"/>
              </a:rPr>
              <a:t>re starting a new service/company: should you use a public cloud or purchase your own private cloud?</a:t>
            </a:r>
          </a:p>
        </p:txBody>
      </p:sp>
      <p:sp>
        <p:nvSpPr>
          <p:cNvPr id="5" name="Footer Placeholder 3"/>
          <p:cNvSpPr txBox="1">
            <a:spLocks/>
          </p:cNvSpPr>
          <p:nvPr/>
        </p:nvSpPr>
        <p:spPr>
          <a:xfrm>
            <a:off x="5210628" y="6492876"/>
            <a:ext cx="3933371" cy="365125"/>
          </a:xfrm>
          <a:prstGeom prst="rect">
            <a:avLst/>
          </a:prstGeom>
          <a:noFill/>
        </p:spPr>
        <p:txBody>
          <a:bodyPr vert="horz" lIns="91440" tIns="45720" rIns="91440" bIns="45720" rtlCol="0" anchor="ctr"/>
          <a:lstStyle/>
          <a:p>
            <a:pPr lvl="0" defTabSz="914400">
              <a:defRPr/>
            </a:pPr>
            <a:r>
              <a:rPr lang="en-US" sz="2100" b="1" dirty="0">
                <a:solidFill>
                  <a:prstClr val="white"/>
                </a:solidFill>
              </a:rPr>
              <a:t>Introduction to Cloud Computing</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6" name="Footer Placeholder 3"/>
          <p:cNvSpPr txBox="1">
            <a:spLocks/>
          </p:cNvSpPr>
          <p:nvPr/>
        </p:nvSpPr>
        <p:spPr>
          <a:xfrm>
            <a:off x="-2" y="6492876"/>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1" y="0"/>
            <a:ext cx="9318171" cy="769257"/>
          </a:xfrm>
        </p:spPr>
        <p:txBody>
          <a:bodyPr rtlCol="0">
            <a:normAutofit fontScale="90000"/>
          </a:bodyPr>
          <a:lstStyle/>
          <a:p>
            <a:pPr eaLnBrk="1" fontAlgn="auto" hangingPunct="1">
              <a:spcAft>
                <a:spcPts val="0"/>
              </a:spcAft>
              <a:defRPr/>
            </a:pPr>
            <a:r>
              <a:rPr lang="en-US" b="1" dirty="0">
                <a:ea typeface="ＭＳ Ｐゴシック" charset="0"/>
              </a:rPr>
              <a:t>Single site Cloud: to Outsource or Own? </a:t>
            </a:r>
          </a:p>
        </p:txBody>
      </p:sp>
      <p:sp>
        <p:nvSpPr>
          <p:cNvPr id="3" name="Content Placeholder 2"/>
          <p:cNvSpPr>
            <a:spLocks noGrp="1"/>
          </p:cNvSpPr>
          <p:nvPr>
            <p:ph idx="1"/>
          </p:nvPr>
        </p:nvSpPr>
        <p:spPr>
          <a:xfrm>
            <a:off x="253999" y="859973"/>
            <a:ext cx="7351487" cy="5569856"/>
          </a:xfrm>
        </p:spPr>
        <p:txBody>
          <a:bodyPr rtlCol="0">
            <a:noAutofit/>
          </a:bodyPr>
          <a:lstStyle/>
          <a:p>
            <a:pPr eaLnBrk="1" fontAlgn="auto" hangingPunct="1">
              <a:lnSpc>
                <a:spcPct val="120000"/>
              </a:lnSpc>
              <a:spcAft>
                <a:spcPts val="0"/>
              </a:spcAft>
              <a:buFont typeface="Arial"/>
              <a:buChar char="•"/>
              <a:defRPr/>
            </a:pPr>
            <a:r>
              <a:rPr lang="en-US" sz="1800" dirty="0">
                <a:ea typeface="ＭＳ Ｐゴシック" charset="0"/>
                <a:cs typeface="+mn-cs"/>
              </a:rPr>
              <a:t>Medium-sized organization: wishes to run a service for </a:t>
            </a:r>
            <a:r>
              <a:rPr lang="en-US" sz="1800" i="1" dirty="0">
                <a:ea typeface="ＭＳ Ｐゴシック" charset="0"/>
                <a:cs typeface="+mn-cs"/>
              </a:rPr>
              <a:t>M </a:t>
            </a:r>
            <a:r>
              <a:rPr lang="en-US" sz="1800" dirty="0">
                <a:ea typeface="ＭＳ Ｐゴシック" charset="0"/>
                <a:cs typeface="+mn-cs"/>
              </a:rPr>
              <a:t>months</a:t>
            </a:r>
          </a:p>
          <a:p>
            <a:pPr lvl="1" eaLnBrk="1" fontAlgn="auto" hangingPunct="1">
              <a:lnSpc>
                <a:spcPct val="120000"/>
              </a:lnSpc>
              <a:spcAft>
                <a:spcPts val="0"/>
              </a:spcAft>
              <a:buFont typeface="Arial"/>
              <a:buChar char="–"/>
              <a:defRPr/>
            </a:pPr>
            <a:r>
              <a:rPr lang="en-US" sz="1800" dirty="0">
                <a:ea typeface="ＭＳ Ｐゴシック" charset="0"/>
              </a:rPr>
              <a:t>Service requires 128 servers (1024 cores) and 524 TB </a:t>
            </a:r>
          </a:p>
          <a:p>
            <a:pPr eaLnBrk="1" fontAlgn="auto" hangingPunct="1">
              <a:lnSpc>
                <a:spcPct val="120000"/>
              </a:lnSpc>
              <a:spcAft>
                <a:spcPts val="0"/>
              </a:spcAft>
              <a:buFont typeface="Arial"/>
              <a:buChar char="•"/>
              <a:defRPr/>
            </a:pPr>
            <a:r>
              <a:rPr lang="en-US" sz="1800" b="1" dirty="0">
                <a:solidFill>
                  <a:srgbClr val="00CC00"/>
                </a:solidFill>
                <a:ea typeface="ＭＳ Ｐゴシック" charset="0"/>
                <a:cs typeface="+mn-cs"/>
              </a:rPr>
              <a:t>Outsource</a:t>
            </a:r>
            <a:r>
              <a:rPr lang="en-US" sz="1800" dirty="0">
                <a:solidFill>
                  <a:srgbClr val="00CC00"/>
                </a:solidFill>
                <a:ea typeface="ＭＳ Ｐゴシック" charset="0"/>
                <a:cs typeface="+mn-cs"/>
              </a:rPr>
              <a:t> </a:t>
            </a:r>
            <a:r>
              <a:rPr lang="en-US" sz="1800" dirty="0">
                <a:ea typeface="ＭＳ Ｐゴシック" charset="0"/>
                <a:cs typeface="+mn-cs"/>
              </a:rPr>
              <a:t>(e.g., via AWS): </a:t>
            </a:r>
            <a:r>
              <a:rPr lang="en-US" sz="1800" i="1" dirty="0">
                <a:ea typeface="ＭＳ Ｐゴシック" charset="0"/>
                <a:cs typeface="+mn-cs"/>
              </a:rPr>
              <a:t>monthly</a:t>
            </a:r>
            <a:r>
              <a:rPr lang="en-US" sz="1800" dirty="0">
                <a:ea typeface="ＭＳ Ｐゴシック" charset="0"/>
                <a:cs typeface="+mn-cs"/>
              </a:rPr>
              <a:t> cost</a:t>
            </a:r>
          </a:p>
          <a:p>
            <a:pPr lvl="1" eaLnBrk="1" fontAlgn="auto" hangingPunct="1">
              <a:lnSpc>
                <a:spcPct val="120000"/>
              </a:lnSpc>
              <a:spcAft>
                <a:spcPts val="0"/>
              </a:spcAft>
              <a:buFont typeface="Arial"/>
              <a:buChar char="–"/>
              <a:defRPr/>
            </a:pPr>
            <a:r>
              <a:rPr lang="en-US" sz="1800" dirty="0">
                <a:ea typeface="ＭＳ Ｐゴシック" charset="0"/>
              </a:rPr>
              <a:t>S3 costs: $0.12 per GB month. EC2 costs: $0.10 per CPU hour (costs from 2009)    Storage = $ 0.12 X 524 X 1000 ~ $62 K</a:t>
            </a:r>
          </a:p>
          <a:p>
            <a:pPr lvl="1" eaLnBrk="1" fontAlgn="auto" hangingPunct="1">
              <a:lnSpc>
                <a:spcPct val="120000"/>
              </a:lnSpc>
              <a:spcAft>
                <a:spcPts val="0"/>
              </a:spcAft>
              <a:buFont typeface="Arial"/>
              <a:buChar char="–"/>
              <a:defRPr/>
            </a:pPr>
            <a:r>
              <a:rPr lang="en-US" sz="1800" dirty="0">
                <a:ea typeface="ＭＳ Ｐゴシック" charset="0"/>
              </a:rPr>
              <a:t>Total = Storage + CPUs = $62 K + $0.10 X 1024 X 24 X 30 ~ $136 K</a:t>
            </a:r>
          </a:p>
          <a:p>
            <a:pPr eaLnBrk="1" fontAlgn="auto" hangingPunct="1">
              <a:lnSpc>
                <a:spcPct val="120000"/>
              </a:lnSpc>
              <a:spcAft>
                <a:spcPts val="0"/>
              </a:spcAft>
              <a:buFont typeface="Arial"/>
              <a:buChar char="•"/>
              <a:defRPr/>
            </a:pPr>
            <a:r>
              <a:rPr lang="en-US" sz="1800" b="1" dirty="0">
                <a:solidFill>
                  <a:srgbClr val="FF0000"/>
                </a:solidFill>
                <a:ea typeface="ＭＳ Ｐゴシック" charset="0"/>
                <a:cs typeface="+mn-cs"/>
              </a:rPr>
              <a:t>Own</a:t>
            </a:r>
            <a:r>
              <a:rPr lang="en-US" sz="1800" b="1" dirty="0">
                <a:ea typeface="ＭＳ Ｐゴシック" charset="0"/>
                <a:cs typeface="+mn-cs"/>
              </a:rPr>
              <a:t>: </a:t>
            </a:r>
            <a:r>
              <a:rPr lang="en-US" sz="1800" dirty="0">
                <a:ea typeface="ＭＳ Ｐゴシック" charset="0"/>
                <a:cs typeface="+mn-cs"/>
              </a:rPr>
              <a:t>monthly cost</a:t>
            </a:r>
          </a:p>
          <a:p>
            <a:pPr lvl="1" eaLnBrk="1" fontAlgn="auto" hangingPunct="1">
              <a:lnSpc>
                <a:spcPct val="120000"/>
              </a:lnSpc>
              <a:spcAft>
                <a:spcPts val="0"/>
              </a:spcAft>
              <a:buFont typeface="Arial"/>
              <a:buChar char="–"/>
              <a:defRPr/>
            </a:pPr>
            <a:r>
              <a:rPr lang="en-US" sz="1800" dirty="0">
                <a:ea typeface="ＭＳ Ｐゴシック" charset="0"/>
              </a:rPr>
              <a:t>Storage ~ $349 K / </a:t>
            </a:r>
            <a:r>
              <a:rPr lang="en-US" sz="1800" i="1" dirty="0">
                <a:ea typeface="ＭＳ Ｐゴシック" charset="0"/>
              </a:rPr>
              <a:t>M   </a:t>
            </a:r>
            <a:r>
              <a:rPr lang="en-US" sz="1800" dirty="0">
                <a:ea typeface="ＭＳ Ｐゴシック" charset="0"/>
              </a:rPr>
              <a:t>Total ~ $ 1555 K / </a:t>
            </a:r>
            <a:r>
              <a:rPr lang="en-US" sz="1800" i="1" dirty="0">
                <a:ea typeface="ＭＳ Ｐゴシック" charset="0"/>
              </a:rPr>
              <a:t>M </a:t>
            </a:r>
            <a:r>
              <a:rPr lang="en-US" sz="1800" dirty="0">
                <a:ea typeface="ＭＳ Ｐゴシック" charset="0"/>
              </a:rPr>
              <a:t>+ 7.5 K (includes 1 </a:t>
            </a:r>
            <a:r>
              <a:rPr lang="en-US" sz="1800" dirty="0" err="1">
                <a:ea typeface="ＭＳ Ｐゴシック" charset="0"/>
              </a:rPr>
              <a:t>sysadmin</a:t>
            </a:r>
            <a:r>
              <a:rPr lang="en-US" sz="1800" dirty="0">
                <a:ea typeface="ＭＳ Ｐゴシック" charset="0"/>
              </a:rPr>
              <a:t> / 100 nodes)</a:t>
            </a:r>
          </a:p>
          <a:p>
            <a:pPr lvl="2" eaLnBrk="1" fontAlgn="auto" hangingPunct="1">
              <a:lnSpc>
                <a:spcPct val="120000"/>
              </a:lnSpc>
              <a:spcAft>
                <a:spcPts val="0"/>
              </a:spcAft>
              <a:buFont typeface="Arial"/>
              <a:buChar char="•"/>
              <a:defRPr/>
            </a:pPr>
            <a:r>
              <a:rPr lang="en-US" sz="1800" dirty="0">
                <a:ea typeface="ＭＳ Ｐゴシック" charset="0"/>
              </a:rPr>
              <a:t>using 0.45:0.4:0.15 split for </a:t>
            </a:r>
            <a:r>
              <a:rPr lang="en-US" sz="1800" dirty="0" err="1">
                <a:ea typeface="ＭＳ Ｐゴシック" charset="0"/>
              </a:rPr>
              <a:t>hardware:power</a:t>
            </a:r>
            <a:r>
              <a:rPr lang="en-US" sz="1800" dirty="0">
                <a:ea typeface="ＭＳ Ｐゴシック" charset="0"/>
              </a:rPr>
              <a:t>: network and            3 year lifetime of hardware</a:t>
            </a:r>
            <a:endParaRPr lang="en-US" sz="1800" dirty="0">
              <a:ea typeface="ＭＳ Ｐゴシック" charset="0"/>
              <a:cs typeface="+mn-cs"/>
            </a:endParaRPr>
          </a:p>
          <a:p>
            <a:pPr fontAlgn="auto">
              <a:spcAft>
                <a:spcPts val="0"/>
              </a:spcAft>
              <a:buFont typeface="Courier New" pitchFamily="49" charset="0"/>
              <a:buChar char="o"/>
              <a:defRPr/>
            </a:pPr>
            <a:r>
              <a:rPr lang="en-US" sz="1800" baseline="30000" dirty="0">
                <a:ea typeface="ＭＳ Ｐゴシック" charset="0"/>
              </a:rPr>
              <a:t>Breakeven analysis: </a:t>
            </a:r>
            <a:r>
              <a:rPr lang="en-US" sz="1800" b="1" baseline="30000" dirty="0">
                <a:solidFill>
                  <a:srgbClr val="002060"/>
                </a:solidFill>
                <a:ea typeface="ＭＳ Ｐゴシック" charset="0"/>
              </a:rPr>
              <a:t>more preferable to own if:</a:t>
            </a:r>
          </a:p>
          <a:p>
            <a:pPr lvl="1" fontAlgn="auto">
              <a:spcAft>
                <a:spcPts val="0"/>
              </a:spcAft>
              <a:buNone/>
              <a:defRPr/>
            </a:pPr>
            <a:r>
              <a:rPr lang="en-US" sz="1800" baseline="30000" dirty="0">
                <a:ea typeface="ＭＳ Ｐゴシック" charset="0"/>
              </a:rPr>
              <a:t>- $349 K / </a:t>
            </a:r>
            <a:r>
              <a:rPr lang="en-US" sz="1800" i="1" baseline="30000" dirty="0">
                <a:ea typeface="ＭＳ Ｐゴシック" charset="0"/>
              </a:rPr>
              <a:t>M </a:t>
            </a:r>
            <a:r>
              <a:rPr lang="en-US" sz="1800" baseline="30000" dirty="0">
                <a:ea typeface="ＭＳ Ｐゴシック" charset="0"/>
              </a:rPr>
              <a:t>&lt; $62 K (storage)</a:t>
            </a:r>
          </a:p>
          <a:p>
            <a:pPr lvl="1" fontAlgn="auto">
              <a:spcAft>
                <a:spcPts val="0"/>
              </a:spcAft>
              <a:buNone/>
              <a:defRPr/>
            </a:pPr>
            <a:r>
              <a:rPr lang="en-US" sz="1800" baseline="30000" dirty="0">
                <a:ea typeface="ＭＳ Ｐゴシック" charset="0"/>
              </a:rPr>
              <a:t>-</a:t>
            </a:r>
            <a:r>
              <a:rPr lang="en-US" sz="1800" dirty="0">
                <a:ea typeface="ＭＳ Ｐゴシック" charset="0"/>
              </a:rPr>
              <a:t> </a:t>
            </a:r>
            <a:r>
              <a:rPr lang="en-US" sz="1800" baseline="30000" dirty="0">
                <a:ea typeface="ＭＳ Ｐゴシック" charset="0"/>
              </a:rPr>
              <a:t>$ 1555 K / </a:t>
            </a:r>
            <a:r>
              <a:rPr lang="en-US" sz="1800" i="1" baseline="30000" dirty="0">
                <a:ea typeface="ＭＳ Ｐゴシック" charset="0"/>
              </a:rPr>
              <a:t>M </a:t>
            </a:r>
            <a:r>
              <a:rPr lang="en-US" sz="1800" baseline="30000" dirty="0">
                <a:ea typeface="ＭＳ Ｐゴシック" charset="0"/>
              </a:rPr>
              <a:t>+ 7.5 K &lt; $136 K (overall)</a:t>
            </a:r>
          </a:p>
          <a:p>
            <a:pPr lvl="1" fontAlgn="auto">
              <a:spcAft>
                <a:spcPts val="0"/>
              </a:spcAft>
              <a:buNone/>
              <a:defRPr/>
            </a:pPr>
            <a:r>
              <a:rPr lang="en-US" sz="1800" i="1" baseline="30000" dirty="0">
                <a:ea typeface="ＭＳ Ｐゴシック" charset="0"/>
              </a:rPr>
              <a:t>Breakeven points</a:t>
            </a:r>
          </a:p>
          <a:p>
            <a:pPr lvl="1" fontAlgn="auto">
              <a:spcAft>
                <a:spcPts val="0"/>
              </a:spcAft>
              <a:buFont typeface="Courier New" pitchFamily="49" charset="0"/>
              <a:buChar char="o"/>
              <a:defRPr/>
            </a:pPr>
            <a:r>
              <a:rPr lang="en-US" sz="1800" i="1" baseline="30000" dirty="0">
                <a:ea typeface="ＭＳ Ｐゴシック" charset="0"/>
              </a:rPr>
              <a:t>M</a:t>
            </a:r>
            <a:r>
              <a:rPr lang="en-US" sz="1800" baseline="30000" dirty="0">
                <a:ea typeface="ＭＳ Ｐゴシック" charset="0"/>
              </a:rPr>
              <a:t> &gt; 5.55 months (storage)</a:t>
            </a:r>
          </a:p>
          <a:p>
            <a:pPr lvl="1" fontAlgn="auto">
              <a:spcAft>
                <a:spcPts val="0"/>
              </a:spcAft>
              <a:buFont typeface="Courier New" pitchFamily="49" charset="0"/>
              <a:buChar char="o"/>
              <a:defRPr/>
            </a:pPr>
            <a:r>
              <a:rPr lang="en-US" sz="1800" i="1" baseline="30000" dirty="0">
                <a:ea typeface="ＭＳ Ｐゴシック" charset="0"/>
              </a:rPr>
              <a:t>M</a:t>
            </a:r>
            <a:r>
              <a:rPr lang="en-US" sz="1800" baseline="30000" dirty="0">
                <a:ea typeface="ＭＳ Ｐゴシック" charset="0"/>
              </a:rPr>
              <a:t> &gt; 12 months (overall)</a:t>
            </a:r>
          </a:p>
          <a:p>
            <a:pPr eaLnBrk="1" fontAlgn="auto" hangingPunct="1">
              <a:lnSpc>
                <a:spcPct val="120000"/>
              </a:lnSpc>
              <a:spcAft>
                <a:spcPts val="0"/>
              </a:spcAft>
              <a:buFont typeface="Arial"/>
              <a:buChar char="•"/>
              <a:defRPr/>
            </a:pPr>
            <a:endParaRPr lang="en-US" sz="1800" dirty="0">
              <a:ea typeface="+mn-ea"/>
              <a:cs typeface="+mn-cs"/>
            </a:endParaRPr>
          </a:p>
        </p:txBody>
      </p:sp>
      <p:sp>
        <p:nvSpPr>
          <p:cNvPr id="5" name="Footer Placeholder 3"/>
          <p:cNvSpPr txBox="1">
            <a:spLocks/>
          </p:cNvSpPr>
          <p:nvPr/>
        </p:nvSpPr>
        <p:spPr>
          <a:xfrm>
            <a:off x="5210628" y="6492876"/>
            <a:ext cx="3933371" cy="365125"/>
          </a:xfrm>
          <a:prstGeom prst="rect">
            <a:avLst/>
          </a:prstGeom>
          <a:noFill/>
        </p:spPr>
        <p:txBody>
          <a:bodyPr vert="horz" lIns="91440" tIns="45720" rIns="91440" bIns="45720" rtlCol="0" anchor="ctr"/>
          <a:lstStyle/>
          <a:p>
            <a:pPr lvl="0" defTabSz="914400">
              <a:defRPr/>
            </a:pPr>
            <a:r>
              <a:rPr lang="en-US" sz="2100" b="1" dirty="0">
                <a:solidFill>
                  <a:prstClr val="white"/>
                </a:solidFill>
              </a:rPr>
              <a:t>Introduction to Cloud Computing</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6" name="Footer Placeholder 3"/>
          <p:cNvSpPr txBox="1">
            <a:spLocks/>
          </p:cNvSpPr>
          <p:nvPr/>
        </p:nvSpPr>
        <p:spPr>
          <a:xfrm>
            <a:off x="-2" y="6492876"/>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
        <p:nvSpPr>
          <p:cNvPr id="8" name="TextBox 7"/>
          <p:cNvSpPr txBox="1"/>
          <p:nvPr/>
        </p:nvSpPr>
        <p:spPr>
          <a:xfrm>
            <a:off x="7939314" y="1930400"/>
            <a:ext cx="943429" cy="307777"/>
          </a:xfrm>
          <a:prstGeom prst="rect">
            <a:avLst/>
          </a:prstGeom>
          <a:noFill/>
        </p:spPr>
        <p:txBody>
          <a:bodyPr wrap="square" rtlCol="0">
            <a:spAutoFit/>
          </a:bodyPr>
          <a:lstStyle/>
          <a:p>
            <a:endParaRPr lang="en-IN" dirty="0"/>
          </a:p>
        </p:txBody>
      </p:sp>
      <p:sp>
        <p:nvSpPr>
          <p:cNvPr id="9" name="TextBox 8"/>
          <p:cNvSpPr txBox="1"/>
          <p:nvPr/>
        </p:nvSpPr>
        <p:spPr>
          <a:xfrm>
            <a:off x="4499429" y="5210629"/>
            <a:ext cx="4644571" cy="1405513"/>
          </a:xfrm>
          <a:prstGeom prst="rect">
            <a:avLst/>
          </a:prstGeom>
          <a:noFill/>
        </p:spPr>
        <p:txBody>
          <a:bodyPr wrap="square" rtlCol="0">
            <a:spAutoFit/>
          </a:bodyPr>
          <a:lstStyle/>
          <a:p>
            <a:pPr lvl="2">
              <a:defRPr/>
            </a:pPr>
            <a:r>
              <a:rPr lang="en-US" sz="3200" b="1" baseline="30000" dirty="0">
                <a:solidFill>
                  <a:srgbClr val="FF0000"/>
                </a:solidFill>
                <a:ea typeface="ＭＳ Ｐゴシック" charset="0"/>
              </a:rPr>
              <a:t>-Startups use clouds a lot</a:t>
            </a:r>
          </a:p>
          <a:p>
            <a:pPr lvl="2">
              <a:defRPr/>
            </a:pPr>
            <a:r>
              <a:rPr lang="en-US" sz="3200" b="1" baseline="30000" dirty="0">
                <a:solidFill>
                  <a:srgbClr val="FF0000"/>
                </a:solidFill>
                <a:ea typeface="ＭＳ Ｐゴシック" charset="0"/>
              </a:rPr>
              <a:t>-Cloud providers benefit monetarily most from storage</a:t>
            </a:r>
          </a:p>
          <a:p>
            <a:pPr lvl="2">
              <a:defRPr/>
            </a:pPr>
            <a:endParaRPr lang="en-US" sz="3200" b="1" baseline="30000" dirty="0">
              <a:solidFill>
                <a:srgbClr val="FF0000"/>
              </a:solidFill>
              <a:ea typeface="ＭＳ Ｐゴシック" charset="0"/>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eaLnBrk="1" hangingPunct="1"/>
            <a:r>
              <a:rPr lang="en-US" b="1" dirty="0"/>
              <a:t>Conclusion</a:t>
            </a:r>
          </a:p>
        </p:txBody>
      </p:sp>
      <p:sp>
        <p:nvSpPr>
          <p:cNvPr id="3" name="Content Placeholder 2"/>
          <p:cNvSpPr>
            <a:spLocks noGrp="1"/>
          </p:cNvSpPr>
          <p:nvPr>
            <p:ph idx="1"/>
          </p:nvPr>
        </p:nvSpPr>
        <p:spPr/>
        <p:txBody>
          <a:bodyPr rtlCol="0">
            <a:normAutofit/>
          </a:bodyPr>
          <a:lstStyle/>
          <a:p>
            <a:pPr eaLnBrk="1" fontAlgn="auto" hangingPunct="1">
              <a:spcAft>
                <a:spcPts val="0"/>
              </a:spcAft>
              <a:buClr>
                <a:srgbClr val="002060"/>
              </a:buClr>
              <a:buSzPct val="160000"/>
              <a:buFont typeface="Arial" pitchFamily="34" charset="0"/>
              <a:buChar char="•"/>
              <a:defRPr/>
            </a:pPr>
            <a:r>
              <a:rPr lang="en-US" sz="2600" dirty="0">
                <a:ea typeface="+mn-ea"/>
                <a:cs typeface="+mn-cs"/>
              </a:rPr>
              <a:t>Clouds build on many previous generations of distributed systems</a:t>
            </a:r>
          </a:p>
          <a:p>
            <a:pPr eaLnBrk="1" fontAlgn="auto" hangingPunct="1">
              <a:spcAft>
                <a:spcPts val="0"/>
              </a:spcAft>
              <a:buClr>
                <a:srgbClr val="002060"/>
              </a:buClr>
              <a:buSzPct val="160000"/>
              <a:buNone/>
              <a:defRPr/>
            </a:pPr>
            <a:endParaRPr lang="en-US" sz="2600" dirty="0">
              <a:ea typeface="+mn-ea"/>
              <a:cs typeface="+mn-cs"/>
            </a:endParaRPr>
          </a:p>
          <a:p>
            <a:pPr eaLnBrk="1" fontAlgn="auto" hangingPunct="1">
              <a:spcAft>
                <a:spcPts val="0"/>
              </a:spcAft>
              <a:buClr>
                <a:srgbClr val="002060"/>
              </a:buClr>
              <a:buSzPct val="160000"/>
              <a:buFont typeface="Arial" pitchFamily="34" charset="0"/>
              <a:buChar char="•"/>
              <a:defRPr/>
            </a:pPr>
            <a:r>
              <a:rPr lang="en-US" sz="2600" dirty="0">
                <a:ea typeface="+mn-ea"/>
                <a:cs typeface="+mn-cs"/>
              </a:rPr>
              <a:t>Characteristics</a:t>
            </a:r>
            <a:r>
              <a:rPr lang="en-US" sz="2600" dirty="0"/>
              <a:t> of  </a:t>
            </a:r>
            <a:r>
              <a:rPr lang="en-US" sz="2600" dirty="0">
                <a:ea typeface="+mn-ea"/>
                <a:cs typeface="+mn-cs"/>
              </a:rPr>
              <a:t>cloud computing problem</a:t>
            </a:r>
          </a:p>
          <a:p>
            <a:pPr lvl="1" eaLnBrk="1" fontAlgn="auto" hangingPunct="1">
              <a:spcAft>
                <a:spcPts val="0"/>
              </a:spcAft>
              <a:buClr>
                <a:srgbClr val="002060"/>
              </a:buClr>
              <a:buSzPct val="160000"/>
              <a:buNone/>
              <a:defRPr/>
            </a:pPr>
            <a:r>
              <a:rPr lang="en-US" sz="2600" dirty="0">
                <a:ea typeface="+mn-ea"/>
              </a:rPr>
              <a:t>   - </a:t>
            </a:r>
            <a:r>
              <a:rPr lang="en-US" sz="2600" b="1" dirty="0">
                <a:solidFill>
                  <a:srgbClr val="FF0000"/>
                </a:solidFill>
                <a:ea typeface="+mn-ea"/>
              </a:rPr>
              <a:t>Scale, On-demand access, data-intensive,                    new programming</a:t>
            </a:r>
          </a:p>
          <a:p>
            <a:pPr eaLnBrk="1" fontAlgn="auto" hangingPunct="1">
              <a:spcAft>
                <a:spcPts val="0"/>
              </a:spcAft>
              <a:buClr>
                <a:srgbClr val="002060"/>
              </a:buClr>
              <a:buSzPct val="160000"/>
              <a:buFont typeface="Arial" pitchFamily="34" charset="0"/>
              <a:buChar char="•"/>
              <a:defRPr/>
            </a:pPr>
            <a:endParaRPr lang="en-US" sz="2600" dirty="0">
              <a:ea typeface="+mn-ea"/>
              <a:cs typeface="+mn-cs"/>
            </a:endParaRPr>
          </a:p>
        </p:txBody>
      </p:sp>
      <p:sp>
        <p:nvSpPr>
          <p:cNvPr id="5" name="Footer Placeholder 3"/>
          <p:cNvSpPr txBox="1">
            <a:spLocks/>
          </p:cNvSpPr>
          <p:nvPr/>
        </p:nvSpPr>
        <p:spPr>
          <a:xfrm>
            <a:off x="5210628" y="6492876"/>
            <a:ext cx="3933371" cy="365125"/>
          </a:xfrm>
          <a:prstGeom prst="rect">
            <a:avLst/>
          </a:prstGeom>
          <a:noFill/>
        </p:spPr>
        <p:txBody>
          <a:bodyPr vert="horz" lIns="91440" tIns="45720" rIns="91440" bIns="45720" rtlCol="0" anchor="ctr"/>
          <a:lstStyle/>
          <a:p>
            <a:pPr lvl="0" defTabSz="914400">
              <a:defRPr/>
            </a:pPr>
            <a:r>
              <a:rPr lang="en-US" sz="2100" b="1" dirty="0">
                <a:solidFill>
                  <a:prstClr val="white"/>
                </a:solidFill>
              </a:rPr>
              <a:t>Introduction to Cloud Computing</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6" name="Footer Placeholder 3"/>
          <p:cNvSpPr txBox="1">
            <a:spLocks/>
          </p:cNvSpPr>
          <p:nvPr/>
        </p:nvSpPr>
        <p:spPr>
          <a:xfrm>
            <a:off x="-2" y="6492876"/>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1"/>
            <a:ext cx="8382000" cy="5174342"/>
          </a:xfrm>
        </p:spPr>
        <p:txBody>
          <a:bodyPr/>
          <a:lstStyle/>
          <a:p>
            <a:pPr algn="just"/>
            <a:r>
              <a:rPr lang="en-IN" sz="2200" dirty="0"/>
              <a:t>Evolutionary changes that have occurred in </a:t>
            </a:r>
            <a:r>
              <a:rPr lang="en-IN" sz="2200" b="1" dirty="0">
                <a:solidFill>
                  <a:srgbClr val="FF0000"/>
                </a:solidFill>
              </a:rPr>
              <a:t>distributed and cloud computing</a:t>
            </a:r>
            <a:r>
              <a:rPr lang="en-IN" sz="2200" dirty="0"/>
              <a:t> over the past 30 years, </a:t>
            </a:r>
            <a:r>
              <a:rPr lang="en-IN" sz="2200" b="1" dirty="0">
                <a:solidFill>
                  <a:srgbClr val="FF0000"/>
                </a:solidFill>
              </a:rPr>
              <a:t>driven by applications with variable workloads and large data sets . </a:t>
            </a:r>
          </a:p>
          <a:p>
            <a:pPr algn="just"/>
            <a:r>
              <a:rPr lang="en-IN" sz="2200" dirty="0"/>
              <a:t>Evolutionary changes in machine architecture, operating system platform, network connectivity, and application workload. </a:t>
            </a:r>
          </a:p>
          <a:p>
            <a:pPr algn="just"/>
            <a:r>
              <a:rPr lang="en-IN" sz="2200" b="1" dirty="0">
                <a:solidFill>
                  <a:srgbClr val="FF0000"/>
                </a:solidFill>
              </a:rPr>
              <a:t>Distributed computing </a:t>
            </a:r>
            <a:r>
              <a:rPr lang="en-IN" sz="2200" dirty="0"/>
              <a:t>system uses multiple computers to solve large-scale problems over the Internet. Thus, </a:t>
            </a:r>
            <a:r>
              <a:rPr lang="en-IN" sz="2200" b="1" dirty="0">
                <a:solidFill>
                  <a:srgbClr val="FF0000"/>
                </a:solidFill>
              </a:rPr>
              <a:t>distributed computing becomes data-intensive and network-centric.</a:t>
            </a:r>
          </a:p>
          <a:p>
            <a:pPr algn="just"/>
            <a:r>
              <a:rPr lang="en-IN" sz="2200" b="1" dirty="0">
                <a:solidFill>
                  <a:srgbClr val="FF0000"/>
                </a:solidFill>
              </a:rPr>
              <a:t>The emergence of computing clouds </a:t>
            </a:r>
            <a:r>
              <a:rPr lang="en-IN" sz="2200" dirty="0"/>
              <a:t>instead demands high-throughput computing (HTC) systems built with distributed computing technologies.</a:t>
            </a:r>
          </a:p>
          <a:p>
            <a:pPr algn="just"/>
            <a:r>
              <a:rPr lang="en-IN" sz="2200" b="1" dirty="0">
                <a:solidFill>
                  <a:srgbClr val="FF0000"/>
                </a:solidFill>
              </a:rPr>
              <a:t>High-throughput computing (HTC) </a:t>
            </a:r>
            <a:r>
              <a:rPr lang="en-IN" sz="2200" dirty="0"/>
              <a:t>appearing as computer clusters, service-oriented architecture, computational grids, peer-to-peer networks, Internet clouds, and the future Internet of Things.</a:t>
            </a:r>
          </a:p>
          <a:p>
            <a:pPr algn="just"/>
            <a:endParaRPr lang="en-IN" sz="2200" dirty="0"/>
          </a:p>
        </p:txBody>
      </p:sp>
      <p:sp>
        <p:nvSpPr>
          <p:cNvPr id="3" name="Title 2"/>
          <p:cNvSpPr>
            <a:spLocks noGrp="1"/>
          </p:cNvSpPr>
          <p:nvPr>
            <p:ph type="title"/>
          </p:nvPr>
        </p:nvSpPr>
        <p:spPr/>
        <p:txBody>
          <a:bodyPr/>
          <a:lstStyle/>
          <a:p>
            <a:r>
              <a:rPr lang="en-US" sz="4200" b="1" dirty="0"/>
              <a:t>Scalable Computing Over the Internet</a:t>
            </a:r>
            <a:endParaRPr lang="en-IN" sz="4200" b="1" dirty="0"/>
          </a:p>
        </p:txBody>
      </p:sp>
      <p:sp>
        <p:nvSpPr>
          <p:cNvPr id="4" name="Footer Placeholder 3"/>
          <p:cNvSpPr txBox="1">
            <a:spLocks/>
          </p:cNvSpPr>
          <p:nvPr/>
        </p:nvSpPr>
        <p:spPr>
          <a:xfrm>
            <a:off x="5210628" y="6492876"/>
            <a:ext cx="3933371" cy="365125"/>
          </a:xfrm>
          <a:prstGeom prst="rect">
            <a:avLst/>
          </a:prstGeom>
          <a:noFill/>
        </p:spPr>
        <p:txBody>
          <a:bodyPr vert="horz" lIns="91440" tIns="45720" rIns="91440" bIns="45720" rtlCol="0" anchor="ctr"/>
          <a:lstStyle/>
          <a:p>
            <a:pPr lvl="0" defTabSz="914400">
              <a:defRPr/>
            </a:pPr>
            <a:r>
              <a:rPr lang="en-US" sz="2100" b="1" dirty="0">
                <a:solidFill>
                  <a:prstClr val="white"/>
                </a:solidFill>
              </a:rPr>
              <a:t>Introduction to Cloud Computing</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5" name="Footer Placeholder 3"/>
          <p:cNvSpPr txBox="1">
            <a:spLocks/>
          </p:cNvSpPr>
          <p:nvPr/>
        </p:nvSpPr>
        <p:spPr>
          <a:xfrm>
            <a:off x="-2" y="6492876"/>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b="1" dirty="0"/>
              <a:t>The Hype of Cloud: Forecasting </a:t>
            </a:r>
          </a:p>
        </p:txBody>
      </p:sp>
      <p:sp>
        <p:nvSpPr>
          <p:cNvPr id="3" name="Content Placeholder 2"/>
          <p:cNvSpPr>
            <a:spLocks noGrp="1"/>
          </p:cNvSpPr>
          <p:nvPr>
            <p:ph idx="1"/>
          </p:nvPr>
        </p:nvSpPr>
        <p:spPr>
          <a:xfrm>
            <a:off x="638629" y="1328053"/>
            <a:ext cx="7910285" cy="5059363"/>
          </a:xfrm>
        </p:spPr>
        <p:txBody>
          <a:bodyPr>
            <a:normAutofit/>
          </a:bodyPr>
          <a:lstStyle/>
          <a:p>
            <a:pPr eaLnBrk="1" hangingPunct="1">
              <a:lnSpc>
                <a:spcPct val="80000"/>
              </a:lnSpc>
            </a:pPr>
            <a:r>
              <a:rPr lang="en-US" sz="2600" dirty="0">
                <a:latin typeface="+mj-lt"/>
                <a:cs typeface="Times New Roman" pitchFamily="18" charset="0"/>
              </a:rPr>
              <a:t>Gartner in 2009 – Cloud computing revenue will soar faster than expected and will </a:t>
            </a:r>
            <a:r>
              <a:rPr lang="en-US" sz="2600" b="1" dirty="0">
                <a:solidFill>
                  <a:srgbClr val="FF0000"/>
                </a:solidFill>
                <a:latin typeface="+mj-lt"/>
                <a:cs typeface="Times New Roman" pitchFamily="18" charset="0"/>
              </a:rPr>
              <a:t>exceed $150 billion </a:t>
            </a:r>
            <a:r>
              <a:rPr lang="en-US" sz="2600" dirty="0">
                <a:latin typeface="+mj-lt"/>
                <a:cs typeface="Times New Roman" pitchFamily="18" charset="0"/>
              </a:rPr>
              <a:t>by 2013. It will represent 19% of IT spending by 2015.</a:t>
            </a:r>
          </a:p>
          <a:p>
            <a:pPr eaLnBrk="1" hangingPunct="1">
              <a:lnSpc>
                <a:spcPct val="80000"/>
              </a:lnSpc>
            </a:pPr>
            <a:endParaRPr lang="en-US" sz="2600" dirty="0">
              <a:latin typeface="+mj-lt"/>
              <a:cs typeface="Times New Roman" pitchFamily="18" charset="0"/>
            </a:endParaRPr>
          </a:p>
          <a:p>
            <a:pPr eaLnBrk="1" hangingPunct="1">
              <a:lnSpc>
                <a:spcPct val="80000"/>
              </a:lnSpc>
            </a:pPr>
            <a:r>
              <a:rPr lang="en-US" sz="2600" dirty="0">
                <a:latin typeface="+mj-lt"/>
                <a:cs typeface="Times New Roman" pitchFamily="18" charset="0"/>
              </a:rPr>
              <a:t>IDC in 2009: “Spending on IT cloud services will triple in the next 5 years, reaching </a:t>
            </a:r>
            <a:r>
              <a:rPr lang="en-US" sz="2600" b="1" dirty="0">
                <a:solidFill>
                  <a:srgbClr val="FF0000"/>
                </a:solidFill>
                <a:latin typeface="+mj-lt"/>
                <a:cs typeface="Times New Roman" pitchFamily="18" charset="0"/>
              </a:rPr>
              <a:t>$42 billion</a:t>
            </a:r>
            <a:r>
              <a:rPr lang="en-US" sz="2600" dirty="0">
                <a:latin typeface="+mj-lt"/>
                <a:cs typeface="Times New Roman" pitchFamily="18" charset="0"/>
              </a:rPr>
              <a:t>.”</a:t>
            </a:r>
          </a:p>
          <a:p>
            <a:pPr eaLnBrk="1" hangingPunct="1">
              <a:lnSpc>
                <a:spcPct val="80000"/>
              </a:lnSpc>
            </a:pPr>
            <a:endParaRPr lang="en-US" sz="2600" dirty="0">
              <a:latin typeface="+mj-lt"/>
              <a:cs typeface="Times New Roman" pitchFamily="18" charset="0"/>
            </a:endParaRPr>
          </a:p>
          <a:p>
            <a:pPr eaLnBrk="1" hangingPunct="1">
              <a:lnSpc>
                <a:spcPct val="80000"/>
              </a:lnSpc>
            </a:pPr>
            <a:r>
              <a:rPr lang="en-US" sz="2600" dirty="0">
                <a:latin typeface="+mj-lt"/>
                <a:cs typeface="Times New Roman" pitchFamily="18" charset="0"/>
              </a:rPr>
              <a:t>Forrester in 2010 – Cloud computing will go from </a:t>
            </a:r>
            <a:r>
              <a:rPr lang="en-US" sz="2600" b="1" dirty="0">
                <a:solidFill>
                  <a:srgbClr val="FF0000"/>
                </a:solidFill>
                <a:latin typeface="+mj-lt"/>
                <a:cs typeface="Times New Roman" pitchFamily="18" charset="0"/>
              </a:rPr>
              <a:t>$40.7 billion </a:t>
            </a:r>
            <a:r>
              <a:rPr lang="en-US" sz="2600" dirty="0">
                <a:latin typeface="+mj-lt"/>
                <a:cs typeface="Times New Roman" pitchFamily="18" charset="0"/>
              </a:rPr>
              <a:t>in 2010 to </a:t>
            </a:r>
            <a:r>
              <a:rPr lang="en-US" sz="2600" b="1" dirty="0">
                <a:solidFill>
                  <a:srgbClr val="FF0000"/>
                </a:solidFill>
                <a:latin typeface="+mj-lt"/>
                <a:cs typeface="Times New Roman" pitchFamily="18" charset="0"/>
              </a:rPr>
              <a:t>$241 billion </a:t>
            </a:r>
            <a:r>
              <a:rPr lang="en-US" sz="2600" dirty="0">
                <a:latin typeface="+mj-lt"/>
                <a:cs typeface="Times New Roman" pitchFamily="18" charset="0"/>
              </a:rPr>
              <a:t>in 2020.</a:t>
            </a:r>
          </a:p>
          <a:p>
            <a:pPr eaLnBrk="1" hangingPunct="1">
              <a:lnSpc>
                <a:spcPct val="80000"/>
              </a:lnSpc>
            </a:pPr>
            <a:endParaRPr lang="en-US" sz="2600" dirty="0">
              <a:latin typeface="+mj-lt"/>
              <a:cs typeface="Times New Roman" pitchFamily="18" charset="0"/>
            </a:endParaRPr>
          </a:p>
          <a:p>
            <a:pPr eaLnBrk="1" hangingPunct="1">
              <a:lnSpc>
                <a:spcPct val="80000"/>
              </a:lnSpc>
            </a:pPr>
            <a:r>
              <a:rPr lang="en-US" sz="2600" dirty="0">
                <a:latin typeface="+mj-lt"/>
                <a:cs typeface="Times New Roman" pitchFamily="18" charset="0"/>
              </a:rPr>
              <a:t>Companies and even federal/state governments using cloud computing now: </a:t>
            </a:r>
            <a:r>
              <a:rPr lang="en-US" sz="2600" b="1" dirty="0">
                <a:solidFill>
                  <a:srgbClr val="FF0000"/>
                </a:solidFill>
                <a:latin typeface="+mj-lt"/>
                <a:cs typeface="Times New Roman" pitchFamily="18" charset="0"/>
              </a:rPr>
              <a:t>fbo.gov</a:t>
            </a:r>
          </a:p>
          <a:p>
            <a:pPr eaLnBrk="1" hangingPunct="1">
              <a:lnSpc>
                <a:spcPct val="80000"/>
              </a:lnSpc>
            </a:pPr>
            <a:endParaRPr lang="en-US" sz="2600" dirty="0">
              <a:solidFill>
                <a:srgbClr val="C0504D"/>
              </a:solidFill>
              <a:latin typeface="+mj-lt"/>
              <a:cs typeface="Times New Roman" pitchFamily="18" charset="0"/>
            </a:endParaRPr>
          </a:p>
          <a:p>
            <a:pPr eaLnBrk="1" hangingPunct="1">
              <a:lnSpc>
                <a:spcPct val="80000"/>
              </a:lnSpc>
            </a:pPr>
            <a:endParaRPr lang="en-US" sz="2600" dirty="0">
              <a:latin typeface="+mj-lt"/>
              <a:cs typeface="Times New Roman" pitchFamily="18" charset="0"/>
            </a:endParaRPr>
          </a:p>
        </p:txBody>
      </p:sp>
      <p:sp>
        <p:nvSpPr>
          <p:cNvPr id="5" name="Footer Placeholder 3"/>
          <p:cNvSpPr txBox="1">
            <a:spLocks/>
          </p:cNvSpPr>
          <p:nvPr/>
        </p:nvSpPr>
        <p:spPr>
          <a:xfrm>
            <a:off x="5210628" y="6492876"/>
            <a:ext cx="3933371" cy="365125"/>
          </a:xfrm>
          <a:prstGeom prst="rect">
            <a:avLst/>
          </a:prstGeom>
          <a:noFill/>
        </p:spPr>
        <p:txBody>
          <a:bodyPr vert="horz" lIns="91440" tIns="45720" rIns="91440" bIns="45720" rtlCol="0" anchor="ctr"/>
          <a:lstStyle/>
          <a:p>
            <a:pPr lvl="0" defTabSz="914400">
              <a:defRPr/>
            </a:pPr>
            <a:r>
              <a:rPr lang="en-US" sz="2100" b="1" dirty="0">
                <a:solidFill>
                  <a:prstClr val="white"/>
                </a:solidFill>
              </a:rPr>
              <a:t>Introduction to Cloud Computing</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6" name="Footer Placeholder 3"/>
          <p:cNvSpPr txBox="1">
            <a:spLocks/>
          </p:cNvSpPr>
          <p:nvPr/>
        </p:nvSpPr>
        <p:spPr>
          <a:xfrm>
            <a:off x="-2" y="6492876"/>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b="1" dirty="0"/>
              <a:t>Many Cloud Providers</a:t>
            </a:r>
          </a:p>
        </p:txBody>
      </p:sp>
      <p:sp>
        <p:nvSpPr>
          <p:cNvPr id="3" name="Content Placeholder 2"/>
          <p:cNvSpPr>
            <a:spLocks noGrp="1"/>
          </p:cNvSpPr>
          <p:nvPr>
            <p:ph idx="1"/>
          </p:nvPr>
        </p:nvSpPr>
        <p:spPr>
          <a:xfrm>
            <a:off x="232230" y="1066801"/>
            <a:ext cx="5602514" cy="5059363"/>
          </a:xfrm>
        </p:spPr>
        <p:txBody>
          <a:bodyPr rtlCol="0">
            <a:normAutofit/>
          </a:bodyPr>
          <a:lstStyle/>
          <a:p>
            <a:pPr eaLnBrk="1" fontAlgn="auto" hangingPunct="1">
              <a:spcAft>
                <a:spcPts val="0"/>
              </a:spcAft>
              <a:buClr>
                <a:srgbClr val="002060"/>
              </a:buClr>
              <a:buSzPct val="90000"/>
              <a:buFont typeface="Arial"/>
              <a:buChar char="•"/>
              <a:defRPr/>
            </a:pPr>
            <a:r>
              <a:rPr lang="en-US" sz="2600" dirty="0">
                <a:ea typeface="+mn-ea"/>
                <a:cs typeface="Times New Roman"/>
              </a:rPr>
              <a:t>AWS: Amazon Web Services</a:t>
            </a:r>
          </a:p>
          <a:p>
            <a:pPr lvl="1" eaLnBrk="1" fontAlgn="auto" hangingPunct="1">
              <a:spcAft>
                <a:spcPts val="0"/>
              </a:spcAft>
              <a:buClr>
                <a:srgbClr val="002060"/>
              </a:buClr>
              <a:buSzPct val="90000"/>
              <a:buFont typeface="Arial"/>
              <a:buChar char="–"/>
              <a:defRPr/>
            </a:pPr>
            <a:r>
              <a:rPr lang="en-US" sz="2600" dirty="0">
                <a:ea typeface="+mn-ea"/>
                <a:cs typeface="Times New Roman"/>
              </a:rPr>
              <a:t>EC2: Elastic Compute Cloud</a:t>
            </a:r>
          </a:p>
          <a:p>
            <a:pPr lvl="1" eaLnBrk="1" fontAlgn="auto" hangingPunct="1">
              <a:spcAft>
                <a:spcPts val="0"/>
              </a:spcAft>
              <a:buClr>
                <a:srgbClr val="002060"/>
              </a:buClr>
              <a:buSzPct val="90000"/>
              <a:buFont typeface="Arial"/>
              <a:buChar char="–"/>
              <a:defRPr/>
            </a:pPr>
            <a:r>
              <a:rPr lang="en-US" sz="2600" dirty="0">
                <a:ea typeface="+mn-ea"/>
                <a:cs typeface="Times New Roman"/>
              </a:rPr>
              <a:t>S3: Simple Storage Service</a:t>
            </a:r>
          </a:p>
          <a:p>
            <a:pPr lvl="1" eaLnBrk="1" fontAlgn="auto" hangingPunct="1">
              <a:spcAft>
                <a:spcPts val="0"/>
              </a:spcAft>
              <a:buClr>
                <a:srgbClr val="002060"/>
              </a:buClr>
              <a:buSzPct val="90000"/>
              <a:buFont typeface="Arial"/>
              <a:buChar char="–"/>
              <a:defRPr/>
            </a:pPr>
            <a:r>
              <a:rPr lang="en-US" sz="2600" dirty="0">
                <a:ea typeface="+mn-ea"/>
                <a:cs typeface="Times New Roman"/>
              </a:rPr>
              <a:t>EBS: Elastic Block Storage</a:t>
            </a:r>
          </a:p>
          <a:p>
            <a:pPr eaLnBrk="1" fontAlgn="auto" hangingPunct="1">
              <a:spcAft>
                <a:spcPts val="0"/>
              </a:spcAft>
              <a:buClr>
                <a:srgbClr val="002060"/>
              </a:buClr>
              <a:buSzPct val="90000"/>
              <a:buFont typeface="Arial"/>
              <a:buChar char="•"/>
              <a:defRPr/>
            </a:pPr>
            <a:r>
              <a:rPr lang="en-US" sz="2600" dirty="0">
                <a:ea typeface="+mn-ea"/>
                <a:cs typeface="Times New Roman"/>
              </a:rPr>
              <a:t>Microsoft Azure</a:t>
            </a:r>
          </a:p>
          <a:p>
            <a:pPr eaLnBrk="1" fontAlgn="auto" hangingPunct="1">
              <a:spcAft>
                <a:spcPts val="0"/>
              </a:spcAft>
              <a:buClr>
                <a:srgbClr val="002060"/>
              </a:buClr>
              <a:buSzPct val="90000"/>
              <a:buFont typeface="Arial"/>
              <a:buChar char="•"/>
              <a:defRPr/>
            </a:pPr>
            <a:r>
              <a:rPr lang="en-US" sz="2600" dirty="0">
                <a:ea typeface="+mn-ea"/>
                <a:cs typeface="Times New Roman"/>
              </a:rPr>
              <a:t>Google Compute Engine/</a:t>
            </a:r>
            <a:r>
              <a:rPr lang="en-US" sz="2600" dirty="0" err="1">
                <a:ea typeface="+mn-ea"/>
                <a:cs typeface="Times New Roman"/>
              </a:rPr>
              <a:t>AppEngine</a:t>
            </a:r>
            <a:endParaRPr lang="en-US" sz="2600" dirty="0">
              <a:ea typeface="+mn-ea"/>
              <a:cs typeface="Times New Roman"/>
            </a:endParaRPr>
          </a:p>
          <a:p>
            <a:pPr eaLnBrk="1" fontAlgn="auto" hangingPunct="1">
              <a:spcAft>
                <a:spcPts val="0"/>
              </a:spcAft>
              <a:buClr>
                <a:srgbClr val="002060"/>
              </a:buClr>
              <a:buSzPct val="90000"/>
              <a:buFont typeface="Arial"/>
              <a:buChar char="•"/>
              <a:defRPr/>
            </a:pPr>
            <a:r>
              <a:rPr lang="en-US" sz="2600" dirty="0" err="1">
                <a:ea typeface="+mn-ea"/>
                <a:cs typeface="Times New Roman"/>
              </a:rPr>
              <a:t>Rightscale</a:t>
            </a:r>
            <a:r>
              <a:rPr lang="en-US" sz="2600" dirty="0">
                <a:ea typeface="+mn-ea"/>
                <a:cs typeface="Times New Roman"/>
              </a:rPr>
              <a:t>, </a:t>
            </a:r>
            <a:r>
              <a:rPr lang="en-US" sz="2600" dirty="0" err="1">
                <a:ea typeface="+mn-ea"/>
                <a:cs typeface="Times New Roman"/>
              </a:rPr>
              <a:t>Salesforce</a:t>
            </a:r>
            <a:r>
              <a:rPr lang="en-US" sz="2600" dirty="0">
                <a:ea typeface="+mn-ea"/>
                <a:cs typeface="Times New Roman"/>
              </a:rPr>
              <a:t>, EMC, </a:t>
            </a:r>
            <a:r>
              <a:rPr lang="en-US" sz="2600" dirty="0" err="1">
                <a:ea typeface="+mn-ea"/>
                <a:cs typeface="Times New Roman"/>
              </a:rPr>
              <a:t>Gigaspaces</a:t>
            </a:r>
            <a:r>
              <a:rPr lang="en-US" sz="2600" dirty="0">
                <a:ea typeface="+mn-ea"/>
                <a:cs typeface="Times New Roman"/>
              </a:rPr>
              <a:t>, 10gen, </a:t>
            </a:r>
            <a:r>
              <a:rPr lang="en-US" sz="2600" dirty="0" err="1">
                <a:ea typeface="+mn-ea"/>
                <a:cs typeface="Times New Roman"/>
              </a:rPr>
              <a:t>Datastax</a:t>
            </a:r>
            <a:r>
              <a:rPr lang="en-US" sz="2600" dirty="0">
                <a:ea typeface="+mn-ea"/>
                <a:cs typeface="Times New Roman"/>
              </a:rPr>
              <a:t>, Oracle, </a:t>
            </a:r>
            <a:r>
              <a:rPr lang="en-US" sz="2600" dirty="0" err="1">
                <a:ea typeface="+mn-ea"/>
                <a:cs typeface="Times New Roman"/>
              </a:rPr>
              <a:t>VMWare</a:t>
            </a:r>
            <a:r>
              <a:rPr lang="en-US" sz="2600" dirty="0">
                <a:ea typeface="+mn-ea"/>
                <a:cs typeface="Times New Roman"/>
              </a:rPr>
              <a:t>, Yahoo, </a:t>
            </a:r>
            <a:r>
              <a:rPr lang="en-US" sz="2600" dirty="0" err="1">
                <a:ea typeface="+mn-ea"/>
                <a:cs typeface="Times New Roman"/>
              </a:rPr>
              <a:t>Cloudera</a:t>
            </a:r>
            <a:endParaRPr lang="en-US" sz="2600" dirty="0">
              <a:ea typeface="+mn-ea"/>
              <a:cs typeface="Times New Roman"/>
            </a:endParaRPr>
          </a:p>
          <a:p>
            <a:pPr eaLnBrk="1" fontAlgn="auto" hangingPunct="1">
              <a:spcAft>
                <a:spcPts val="0"/>
              </a:spcAft>
              <a:buClr>
                <a:srgbClr val="002060"/>
              </a:buClr>
              <a:buSzPct val="90000"/>
              <a:buFont typeface="Arial"/>
              <a:buChar char="•"/>
              <a:defRPr/>
            </a:pPr>
            <a:r>
              <a:rPr lang="en-US" sz="2600" dirty="0">
                <a:ea typeface="+mn-ea"/>
                <a:cs typeface="Times New Roman"/>
              </a:rPr>
              <a:t>And 100s more</a:t>
            </a:r>
            <a:r>
              <a:rPr lang="en-US" sz="2600" dirty="0">
                <a:cs typeface="Times New Roman"/>
              </a:rPr>
              <a:t>…</a:t>
            </a:r>
            <a:endParaRPr lang="en-US" sz="2600" dirty="0">
              <a:ea typeface="+mn-ea"/>
              <a:cs typeface="Times New Roman"/>
            </a:endParaRPr>
          </a:p>
        </p:txBody>
      </p:sp>
      <p:sp>
        <p:nvSpPr>
          <p:cNvPr id="5" name="Footer Placeholder 3"/>
          <p:cNvSpPr txBox="1">
            <a:spLocks/>
          </p:cNvSpPr>
          <p:nvPr/>
        </p:nvSpPr>
        <p:spPr>
          <a:xfrm>
            <a:off x="5210628" y="6492876"/>
            <a:ext cx="3933371" cy="365125"/>
          </a:xfrm>
          <a:prstGeom prst="rect">
            <a:avLst/>
          </a:prstGeom>
          <a:noFill/>
        </p:spPr>
        <p:txBody>
          <a:bodyPr vert="horz" lIns="91440" tIns="45720" rIns="91440" bIns="45720" rtlCol="0" anchor="ctr"/>
          <a:lstStyle/>
          <a:p>
            <a:pPr lvl="0" defTabSz="914400">
              <a:defRPr/>
            </a:pPr>
            <a:r>
              <a:rPr lang="en-US" sz="2100" b="1" dirty="0">
                <a:solidFill>
                  <a:prstClr val="white"/>
                </a:solidFill>
              </a:rPr>
              <a:t>Introduction to Cloud Computing</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6" name="Footer Placeholder 3"/>
          <p:cNvSpPr txBox="1">
            <a:spLocks/>
          </p:cNvSpPr>
          <p:nvPr/>
        </p:nvSpPr>
        <p:spPr>
          <a:xfrm>
            <a:off x="-2" y="6492876"/>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pic>
        <p:nvPicPr>
          <p:cNvPr id="7" name="Picture 7"/>
          <p:cNvPicPr>
            <a:picLocks noChangeAspect="1" noChangeArrowheads="1"/>
          </p:cNvPicPr>
          <p:nvPr/>
        </p:nvPicPr>
        <p:blipFill>
          <a:blip r:embed="rId3" cstate="print"/>
          <a:srcRect/>
          <a:stretch>
            <a:fillRect/>
          </a:stretch>
        </p:blipFill>
        <p:spPr bwMode="auto">
          <a:xfrm>
            <a:off x="4873172" y="996949"/>
            <a:ext cx="1562100" cy="571500"/>
          </a:xfrm>
          <a:prstGeom prst="rect">
            <a:avLst/>
          </a:prstGeom>
          <a:noFill/>
          <a:ln w="9525">
            <a:noFill/>
            <a:miter lim="800000"/>
            <a:headEnd/>
            <a:tailEnd/>
          </a:ln>
        </p:spPr>
      </p:pic>
      <p:pic>
        <p:nvPicPr>
          <p:cNvPr id="8" name="Picture 6"/>
          <p:cNvPicPr>
            <a:picLocks noChangeAspect="1" noChangeArrowheads="1"/>
          </p:cNvPicPr>
          <p:nvPr/>
        </p:nvPicPr>
        <p:blipFill>
          <a:blip r:embed="rId4" cstate="print"/>
          <a:srcRect/>
          <a:stretch>
            <a:fillRect/>
          </a:stretch>
        </p:blipFill>
        <p:spPr bwMode="auto">
          <a:xfrm>
            <a:off x="5667829" y="3381833"/>
            <a:ext cx="1284513" cy="1230540"/>
          </a:xfrm>
          <a:prstGeom prst="rect">
            <a:avLst/>
          </a:prstGeom>
          <a:noFill/>
          <a:ln w="9525">
            <a:noFill/>
            <a:miter lim="800000"/>
            <a:headEnd/>
            <a:tailEnd/>
          </a:ln>
        </p:spPr>
      </p:pic>
      <p:pic>
        <p:nvPicPr>
          <p:cNvPr id="9" name="Picture 8"/>
          <p:cNvPicPr>
            <a:picLocks noChangeAspect="1" noChangeArrowheads="1"/>
          </p:cNvPicPr>
          <p:nvPr/>
        </p:nvPicPr>
        <p:blipFill>
          <a:blip r:embed="rId5" cstate="print"/>
          <a:srcRect/>
          <a:stretch>
            <a:fillRect/>
          </a:stretch>
        </p:blipFill>
        <p:spPr bwMode="auto">
          <a:xfrm>
            <a:off x="8010525" y="2499178"/>
            <a:ext cx="1133475" cy="971550"/>
          </a:xfrm>
          <a:prstGeom prst="rect">
            <a:avLst/>
          </a:prstGeom>
          <a:noFill/>
          <a:ln w="9525">
            <a:noFill/>
            <a:miter lim="800000"/>
            <a:headEnd/>
            <a:tailEnd/>
          </a:ln>
        </p:spPr>
      </p:pic>
      <p:pic>
        <p:nvPicPr>
          <p:cNvPr id="10" name="Picture 11"/>
          <p:cNvPicPr>
            <a:picLocks noChangeAspect="1"/>
          </p:cNvPicPr>
          <p:nvPr/>
        </p:nvPicPr>
        <p:blipFill>
          <a:blip r:embed="rId6" cstate="print"/>
          <a:srcRect/>
          <a:stretch>
            <a:fillRect/>
          </a:stretch>
        </p:blipFill>
        <p:spPr bwMode="auto">
          <a:xfrm>
            <a:off x="7848600" y="790119"/>
            <a:ext cx="1106714" cy="922567"/>
          </a:xfrm>
          <a:prstGeom prst="rect">
            <a:avLst/>
          </a:prstGeom>
          <a:noFill/>
          <a:ln w="9525">
            <a:noFill/>
            <a:miter lim="800000"/>
            <a:headEnd/>
            <a:tailEnd/>
          </a:ln>
        </p:spPr>
      </p:pic>
      <p:pic>
        <p:nvPicPr>
          <p:cNvPr id="61442" name="Picture 2" descr="Image result for rackspace"/>
          <p:cNvPicPr>
            <a:picLocks noChangeAspect="1" noChangeArrowheads="1"/>
          </p:cNvPicPr>
          <p:nvPr/>
        </p:nvPicPr>
        <p:blipFill>
          <a:blip r:embed="rId7" cstate="print"/>
          <a:srcRect/>
          <a:stretch>
            <a:fillRect/>
          </a:stretch>
        </p:blipFill>
        <p:spPr bwMode="auto">
          <a:xfrm>
            <a:off x="5714547" y="4557488"/>
            <a:ext cx="1295853" cy="508000"/>
          </a:xfrm>
          <a:prstGeom prst="rect">
            <a:avLst/>
          </a:prstGeom>
          <a:noFill/>
        </p:spPr>
      </p:pic>
      <p:pic>
        <p:nvPicPr>
          <p:cNvPr id="61444" name="Picture 4" descr="Image result for salesforce service cloud"/>
          <p:cNvPicPr>
            <a:picLocks noChangeAspect="1" noChangeArrowheads="1"/>
          </p:cNvPicPr>
          <p:nvPr/>
        </p:nvPicPr>
        <p:blipFill>
          <a:blip r:embed="rId8" cstate="print"/>
          <a:srcRect/>
          <a:stretch>
            <a:fillRect/>
          </a:stretch>
        </p:blipFill>
        <p:spPr bwMode="auto">
          <a:xfrm>
            <a:off x="5380718" y="5123543"/>
            <a:ext cx="2137682" cy="1304698"/>
          </a:xfrm>
          <a:prstGeom prst="rect">
            <a:avLst/>
          </a:prstGeom>
          <a:noFill/>
        </p:spPr>
      </p:pic>
      <p:pic>
        <p:nvPicPr>
          <p:cNvPr id="61446" name="Picture 6" descr="Image result for VMWare"/>
          <p:cNvPicPr>
            <a:picLocks noChangeAspect="1" noChangeArrowheads="1"/>
          </p:cNvPicPr>
          <p:nvPr/>
        </p:nvPicPr>
        <p:blipFill>
          <a:blip r:embed="rId9" cstate="print"/>
          <a:srcRect/>
          <a:stretch>
            <a:fillRect/>
          </a:stretch>
        </p:blipFill>
        <p:spPr bwMode="auto">
          <a:xfrm>
            <a:off x="7416800" y="1538514"/>
            <a:ext cx="1727200" cy="699635"/>
          </a:xfrm>
          <a:prstGeom prst="rect">
            <a:avLst/>
          </a:prstGeom>
          <a:noFill/>
        </p:spPr>
      </p:pic>
      <p:pic>
        <p:nvPicPr>
          <p:cNvPr id="61448" name="Picture 8" descr="Image result for microsoft cloud"/>
          <p:cNvPicPr>
            <a:picLocks noChangeAspect="1" noChangeArrowheads="1"/>
          </p:cNvPicPr>
          <p:nvPr/>
        </p:nvPicPr>
        <p:blipFill>
          <a:blip r:embed="rId10" cstate="print"/>
          <a:srcRect/>
          <a:stretch>
            <a:fillRect/>
          </a:stretch>
        </p:blipFill>
        <p:spPr bwMode="auto">
          <a:xfrm>
            <a:off x="5239657" y="1756228"/>
            <a:ext cx="1959429" cy="1781856"/>
          </a:xfrm>
          <a:prstGeom prst="rect">
            <a:avLst/>
          </a:prstGeom>
          <a:noFill/>
        </p:spPr>
      </p:pic>
      <p:pic>
        <p:nvPicPr>
          <p:cNvPr id="61450" name="Picture 10" descr="Image result for gigaspaces cloudify"/>
          <p:cNvPicPr>
            <a:picLocks noChangeAspect="1" noChangeArrowheads="1"/>
          </p:cNvPicPr>
          <p:nvPr/>
        </p:nvPicPr>
        <p:blipFill>
          <a:blip r:embed="rId11" cstate="print"/>
          <a:srcRect/>
          <a:stretch>
            <a:fillRect/>
          </a:stretch>
        </p:blipFill>
        <p:spPr bwMode="auto">
          <a:xfrm>
            <a:off x="7615917" y="5138058"/>
            <a:ext cx="1528083" cy="595085"/>
          </a:xfrm>
          <a:prstGeom prst="rect">
            <a:avLst/>
          </a:prstGeom>
          <a:noFill/>
        </p:spPr>
      </p:pic>
      <p:pic>
        <p:nvPicPr>
          <p:cNvPr id="61452" name="Picture 12" descr="Image result for 10gen"/>
          <p:cNvPicPr>
            <a:picLocks noChangeAspect="1" noChangeArrowheads="1"/>
          </p:cNvPicPr>
          <p:nvPr/>
        </p:nvPicPr>
        <p:blipFill>
          <a:blip r:embed="rId12" cstate="print"/>
          <a:srcRect/>
          <a:stretch>
            <a:fillRect/>
          </a:stretch>
        </p:blipFill>
        <p:spPr bwMode="auto">
          <a:xfrm>
            <a:off x="7586889" y="4325257"/>
            <a:ext cx="1557111" cy="679223"/>
          </a:xfrm>
          <a:prstGeom prst="rect">
            <a:avLst/>
          </a:prstGeom>
          <a:noFill/>
        </p:spPr>
      </p:pic>
      <p:pic>
        <p:nvPicPr>
          <p:cNvPr id="61454" name="Picture 14" descr="Image result for virtualbox logo"/>
          <p:cNvPicPr>
            <a:picLocks noChangeAspect="1" noChangeArrowheads="1"/>
          </p:cNvPicPr>
          <p:nvPr/>
        </p:nvPicPr>
        <p:blipFill>
          <a:blip r:embed="rId13" cstate="print"/>
          <a:srcRect/>
          <a:stretch>
            <a:fillRect/>
          </a:stretch>
        </p:blipFill>
        <p:spPr bwMode="auto">
          <a:xfrm>
            <a:off x="7659460" y="3744684"/>
            <a:ext cx="1484540" cy="459695"/>
          </a:xfrm>
          <a:prstGeom prst="rect">
            <a:avLst/>
          </a:prstGeom>
          <a:noFill/>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b="1" dirty="0"/>
              <a:t>Categories of Clouds</a:t>
            </a:r>
          </a:p>
        </p:txBody>
      </p:sp>
      <p:sp>
        <p:nvSpPr>
          <p:cNvPr id="22530" name="Content Placeholder 2"/>
          <p:cNvSpPr>
            <a:spLocks noGrp="1"/>
          </p:cNvSpPr>
          <p:nvPr>
            <p:ph idx="1"/>
          </p:nvPr>
        </p:nvSpPr>
        <p:spPr>
          <a:xfrm>
            <a:off x="595086" y="1095830"/>
            <a:ext cx="7866743" cy="4767942"/>
          </a:xfrm>
        </p:spPr>
        <p:txBody>
          <a:bodyPr/>
          <a:lstStyle/>
          <a:p>
            <a:pPr eaLnBrk="1" hangingPunct="1">
              <a:lnSpc>
                <a:spcPct val="80000"/>
              </a:lnSpc>
            </a:pPr>
            <a:r>
              <a:rPr lang="en-US" sz="2200" dirty="0">
                <a:latin typeface="+mj-lt"/>
              </a:rPr>
              <a:t>Can be either a (i) public cloud, or (ii) private cloud</a:t>
            </a:r>
          </a:p>
          <a:p>
            <a:pPr eaLnBrk="1" hangingPunct="1">
              <a:lnSpc>
                <a:spcPct val="80000"/>
              </a:lnSpc>
            </a:pPr>
            <a:r>
              <a:rPr lang="en-US" sz="2200" b="1" dirty="0">
                <a:solidFill>
                  <a:srgbClr val="FF0000"/>
                </a:solidFill>
                <a:latin typeface="+mj-lt"/>
              </a:rPr>
              <a:t>Private clouds </a:t>
            </a:r>
            <a:r>
              <a:rPr lang="en-US" sz="2200" dirty="0">
                <a:latin typeface="+mj-lt"/>
              </a:rPr>
              <a:t>are accessible only to company employees</a:t>
            </a:r>
          </a:p>
          <a:p>
            <a:pPr eaLnBrk="1" hangingPunct="1">
              <a:lnSpc>
                <a:spcPct val="80000"/>
              </a:lnSpc>
            </a:pPr>
            <a:r>
              <a:rPr lang="en-US" sz="2200" b="1" dirty="0">
                <a:solidFill>
                  <a:srgbClr val="FF0000"/>
                </a:solidFill>
                <a:latin typeface="+mj-lt"/>
              </a:rPr>
              <a:t>Public clouds </a:t>
            </a:r>
            <a:r>
              <a:rPr lang="en-US" sz="2200" dirty="0">
                <a:latin typeface="+mj-lt"/>
              </a:rPr>
              <a:t>provide service to any paying customer:</a:t>
            </a:r>
          </a:p>
          <a:p>
            <a:pPr eaLnBrk="1" hangingPunct="1">
              <a:lnSpc>
                <a:spcPct val="80000"/>
              </a:lnSpc>
            </a:pPr>
            <a:endParaRPr lang="en-US" sz="2200" dirty="0">
              <a:latin typeface="+mj-lt"/>
            </a:endParaRPr>
          </a:p>
          <a:p>
            <a:pPr lvl="1" eaLnBrk="1" hangingPunct="1">
              <a:lnSpc>
                <a:spcPct val="80000"/>
              </a:lnSpc>
            </a:pPr>
            <a:r>
              <a:rPr lang="en-US" sz="2200" b="1" dirty="0">
                <a:solidFill>
                  <a:srgbClr val="002060"/>
                </a:solidFill>
                <a:latin typeface="+mj-lt"/>
              </a:rPr>
              <a:t>Amazon S3 (Simple Storage Service): </a:t>
            </a:r>
            <a:r>
              <a:rPr lang="en-US" sz="2200" dirty="0">
                <a:latin typeface="+mj-lt"/>
              </a:rPr>
              <a:t>store arbitrary datasets, pay per GB-month stored </a:t>
            </a:r>
          </a:p>
          <a:p>
            <a:pPr lvl="1" eaLnBrk="1" hangingPunct="1">
              <a:lnSpc>
                <a:spcPct val="80000"/>
              </a:lnSpc>
            </a:pPr>
            <a:endParaRPr lang="en-US" sz="2200" dirty="0">
              <a:latin typeface="+mj-lt"/>
            </a:endParaRPr>
          </a:p>
          <a:p>
            <a:pPr lvl="1" eaLnBrk="1" hangingPunct="1">
              <a:lnSpc>
                <a:spcPct val="80000"/>
              </a:lnSpc>
            </a:pPr>
            <a:r>
              <a:rPr lang="en-US" sz="2200" b="1" dirty="0">
                <a:solidFill>
                  <a:srgbClr val="002060"/>
                </a:solidFill>
                <a:latin typeface="+mj-lt"/>
              </a:rPr>
              <a:t>Amazon EC2 (Elastic Compute Cloud): </a:t>
            </a:r>
            <a:r>
              <a:rPr lang="en-US" sz="2200" dirty="0">
                <a:latin typeface="+mj-lt"/>
              </a:rPr>
              <a:t>upload and run arbitrary OS images, pay per CPU hour used</a:t>
            </a:r>
          </a:p>
          <a:p>
            <a:pPr lvl="1" eaLnBrk="1" hangingPunct="1">
              <a:lnSpc>
                <a:spcPct val="80000"/>
              </a:lnSpc>
              <a:buNone/>
            </a:pPr>
            <a:endParaRPr lang="en-US" sz="2200" dirty="0">
              <a:latin typeface="+mj-lt"/>
            </a:endParaRPr>
          </a:p>
          <a:p>
            <a:pPr lvl="1" eaLnBrk="1" hangingPunct="1">
              <a:lnSpc>
                <a:spcPct val="80000"/>
              </a:lnSpc>
            </a:pPr>
            <a:r>
              <a:rPr lang="en-US" sz="2200" b="1" dirty="0">
                <a:solidFill>
                  <a:srgbClr val="002060"/>
                </a:solidFill>
                <a:latin typeface="+mj-lt"/>
              </a:rPr>
              <a:t>Google App Engine/Compute Engine: </a:t>
            </a:r>
            <a:r>
              <a:rPr lang="en-US" sz="2200" dirty="0">
                <a:latin typeface="+mj-lt"/>
              </a:rPr>
              <a:t>develop applications within their App Engine framework, upload data that will be imported into their format, and run</a:t>
            </a:r>
          </a:p>
          <a:p>
            <a:pPr eaLnBrk="1" hangingPunct="1"/>
            <a:endParaRPr lang="en-US" sz="2200" dirty="0">
              <a:latin typeface="+mj-lt"/>
            </a:endParaRPr>
          </a:p>
        </p:txBody>
      </p:sp>
      <p:sp>
        <p:nvSpPr>
          <p:cNvPr id="5" name="Footer Placeholder 3"/>
          <p:cNvSpPr txBox="1">
            <a:spLocks/>
          </p:cNvSpPr>
          <p:nvPr/>
        </p:nvSpPr>
        <p:spPr>
          <a:xfrm>
            <a:off x="5210628" y="6492876"/>
            <a:ext cx="3933371" cy="365125"/>
          </a:xfrm>
          <a:prstGeom prst="rect">
            <a:avLst/>
          </a:prstGeom>
          <a:noFill/>
        </p:spPr>
        <p:txBody>
          <a:bodyPr vert="horz" lIns="91440" tIns="45720" rIns="91440" bIns="45720" rtlCol="0" anchor="ctr"/>
          <a:lstStyle/>
          <a:p>
            <a:pPr lvl="0" defTabSz="914400">
              <a:defRPr/>
            </a:pPr>
            <a:r>
              <a:rPr lang="en-US" sz="2100" b="1" dirty="0">
                <a:solidFill>
                  <a:prstClr val="white"/>
                </a:solidFill>
              </a:rPr>
              <a:t>Introduction to Cloud Computing</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6" name="Footer Placeholder 3"/>
          <p:cNvSpPr txBox="1">
            <a:spLocks/>
          </p:cNvSpPr>
          <p:nvPr/>
        </p:nvSpPr>
        <p:spPr>
          <a:xfrm>
            <a:off x="-2" y="6492876"/>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b="1" dirty="0"/>
              <a:t>Customers Save: Time and Money</a:t>
            </a:r>
          </a:p>
        </p:txBody>
      </p:sp>
      <p:sp>
        <p:nvSpPr>
          <p:cNvPr id="37890" name="Content Placeholder 2"/>
          <p:cNvSpPr>
            <a:spLocks noGrp="1"/>
          </p:cNvSpPr>
          <p:nvPr>
            <p:ph idx="1"/>
          </p:nvPr>
        </p:nvSpPr>
        <p:spPr>
          <a:xfrm>
            <a:off x="529772" y="1196826"/>
            <a:ext cx="8309429" cy="4681460"/>
          </a:xfrm>
        </p:spPr>
        <p:txBody>
          <a:bodyPr>
            <a:noAutofit/>
          </a:bodyPr>
          <a:lstStyle/>
          <a:p>
            <a:pPr algn="just" eaLnBrk="1" hangingPunct="1">
              <a:lnSpc>
                <a:spcPct val="90000"/>
              </a:lnSpc>
            </a:pPr>
            <a:r>
              <a:rPr lang="en-US" altLang="en-US" sz="2000" dirty="0">
                <a:latin typeface="+mj-lt"/>
              </a:rPr>
              <a:t>“</a:t>
            </a:r>
            <a:r>
              <a:rPr lang="en-US" sz="2000" dirty="0">
                <a:latin typeface="+mj-lt"/>
              </a:rPr>
              <a:t>With AWS, a new server can be up and running in </a:t>
            </a:r>
            <a:r>
              <a:rPr lang="en-US" sz="2000" b="1" dirty="0">
                <a:solidFill>
                  <a:srgbClr val="FF0000"/>
                </a:solidFill>
                <a:latin typeface="+mj-lt"/>
              </a:rPr>
              <a:t>three minutes</a:t>
            </a:r>
            <a:r>
              <a:rPr lang="en-US" sz="2000" b="1" dirty="0">
                <a:latin typeface="+mj-lt"/>
              </a:rPr>
              <a:t> </a:t>
            </a:r>
            <a:r>
              <a:rPr lang="en-US" sz="2000" dirty="0">
                <a:latin typeface="+mj-lt"/>
              </a:rPr>
              <a:t>compared to </a:t>
            </a:r>
            <a:r>
              <a:rPr lang="en-US" sz="2000" b="1" dirty="0">
                <a:solidFill>
                  <a:srgbClr val="FF0000"/>
                </a:solidFill>
                <a:latin typeface="+mj-lt"/>
              </a:rPr>
              <a:t>seven and a half weeks </a:t>
            </a:r>
            <a:r>
              <a:rPr lang="en-US" sz="2000" dirty="0">
                <a:latin typeface="+mj-lt"/>
              </a:rPr>
              <a:t>to deploy a server internally and a  </a:t>
            </a:r>
            <a:r>
              <a:rPr lang="en-US" sz="2000" b="1" dirty="0">
                <a:solidFill>
                  <a:srgbClr val="FF0000"/>
                </a:solidFill>
                <a:latin typeface="+mj-lt"/>
              </a:rPr>
              <a:t>64-node Linux cluster </a:t>
            </a:r>
            <a:r>
              <a:rPr lang="en-US" sz="2000" dirty="0">
                <a:latin typeface="+mj-lt"/>
              </a:rPr>
              <a:t>can be online in five minutes (compared with three months internally.</a:t>
            </a:r>
            <a:r>
              <a:rPr lang="en-US" altLang="en-US" sz="2000" dirty="0">
                <a:latin typeface="+mj-lt"/>
              </a:rPr>
              <a:t>”</a:t>
            </a:r>
          </a:p>
          <a:p>
            <a:pPr algn="just" eaLnBrk="1" hangingPunct="1">
              <a:lnSpc>
                <a:spcPct val="90000"/>
              </a:lnSpc>
            </a:pPr>
            <a:endParaRPr lang="en-US" altLang="en-US" sz="2000" dirty="0">
              <a:latin typeface="+mj-lt"/>
            </a:endParaRPr>
          </a:p>
          <a:p>
            <a:pPr algn="just" eaLnBrk="1" hangingPunct="1">
              <a:lnSpc>
                <a:spcPct val="90000"/>
              </a:lnSpc>
            </a:pPr>
            <a:r>
              <a:rPr lang="en-US" altLang="en-US" sz="2000" dirty="0">
                <a:latin typeface="+mj-lt"/>
              </a:rPr>
              <a:t>“</a:t>
            </a:r>
            <a:r>
              <a:rPr lang="en-US" sz="2000" dirty="0">
                <a:latin typeface="+mj-lt"/>
              </a:rPr>
              <a:t>With Online Services, reduce the IT </a:t>
            </a:r>
            <a:r>
              <a:rPr lang="en-US" sz="2000" b="1" dirty="0">
                <a:solidFill>
                  <a:srgbClr val="FF0000"/>
                </a:solidFill>
                <a:latin typeface="+mj-lt"/>
              </a:rPr>
              <a:t>operational costs </a:t>
            </a:r>
            <a:r>
              <a:rPr lang="en-US" sz="2000" dirty="0">
                <a:latin typeface="+mj-lt"/>
              </a:rPr>
              <a:t>by roughly </a:t>
            </a:r>
            <a:r>
              <a:rPr lang="en-US" sz="2000" b="1" dirty="0">
                <a:solidFill>
                  <a:srgbClr val="FF0000"/>
                </a:solidFill>
                <a:latin typeface="+mj-lt"/>
              </a:rPr>
              <a:t>30% </a:t>
            </a:r>
            <a:r>
              <a:rPr lang="en-US" sz="2000" dirty="0">
                <a:latin typeface="+mj-lt"/>
              </a:rPr>
              <a:t>of spending</a:t>
            </a:r>
            <a:r>
              <a:rPr lang="en-US" altLang="en-US" sz="2000" dirty="0">
                <a:latin typeface="+mj-lt"/>
              </a:rPr>
              <a:t>”</a:t>
            </a:r>
            <a:endParaRPr lang="en-US" sz="2000" dirty="0">
              <a:latin typeface="+mj-lt"/>
            </a:endParaRPr>
          </a:p>
          <a:p>
            <a:pPr algn="just" eaLnBrk="1" hangingPunct="1">
              <a:lnSpc>
                <a:spcPct val="90000"/>
              </a:lnSpc>
            </a:pPr>
            <a:endParaRPr lang="en-US" sz="2000" dirty="0">
              <a:latin typeface="+mj-lt"/>
            </a:endParaRPr>
          </a:p>
          <a:p>
            <a:pPr algn="just" eaLnBrk="1" hangingPunct="1">
              <a:lnSpc>
                <a:spcPct val="90000"/>
              </a:lnSpc>
            </a:pPr>
            <a:r>
              <a:rPr lang="en-US" altLang="en-US" sz="2000" dirty="0">
                <a:latin typeface="+mj-lt"/>
              </a:rPr>
              <a:t>“A</a:t>
            </a:r>
            <a:r>
              <a:rPr lang="en-US" sz="2000" dirty="0">
                <a:latin typeface="+mj-lt"/>
              </a:rPr>
              <a:t> private cloud of virtual servers inside its datacenter has saved nearly</a:t>
            </a:r>
            <a:r>
              <a:rPr lang="en-US" sz="2000" b="1" dirty="0">
                <a:latin typeface="+mj-lt"/>
              </a:rPr>
              <a:t> </a:t>
            </a:r>
            <a:r>
              <a:rPr lang="en-US" sz="2000" b="1" dirty="0" err="1">
                <a:solidFill>
                  <a:srgbClr val="FF0000"/>
                </a:solidFill>
                <a:latin typeface="+mj-lt"/>
              </a:rPr>
              <a:t>crores</a:t>
            </a:r>
            <a:r>
              <a:rPr lang="en-US" sz="2000" b="1" dirty="0">
                <a:solidFill>
                  <a:srgbClr val="FF0000"/>
                </a:solidFill>
                <a:latin typeface="+mj-lt"/>
              </a:rPr>
              <a:t> of rupees annually</a:t>
            </a:r>
            <a:r>
              <a:rPr lang="en-US" sz="2000" dirty="0">
                <a:latin typeface="+mj-lt"/>
              </a:rPr>
              <a:t>, because the company can share computing power and storage resources across servers.</a:t>
            </a:r>
            <a:r>
              <a:rPr lang="en-US" altLang="en-US" sz="2000" dirty="0">
                <a:latin typeface="+mj-lt"/>
              </a:rPr>
              <a:t>”</a:t>
            </a:r>
            <a:endParaRPr lang="en-US" sz="2000" dirty="0">
              <a:latin typeface="+mj-lt"/>
            </a:endParaRPr>
          </a:p>
          <a:p>
            <a:pPr algn="just" eaLnBrk="1" hangingPunct="1">
              <a:lnSpc>
                <a:spcPct val="90000"/>
              </a:lnSpc>
            </a:pPr>
            <a:endParaRPr lang="en-US" sz="2000" dirty="0">
              <a:latin typeface="+mj-lt"/>
            </a:endParaRPr>
          </a:p>
          <a:p>
            <a:pPr algn="just" eaLnBrk="1" hangingPunct="1">
              <a:lnSpc>
                <a:spcPct val="90000"/>
              </a:lnSpc>
            </a:pPr>
            <a:r>
              <a:rPr lang="en-US" sz="2000" dirty="0">
                <a:latin typeface="+mj-lt"/>
              </a:rPr>
              <a:t>100s of startups can harness large computing resources without buying their own machines.</a:t>
            </a:r>
          </a:p>
          <a:p>
            <a:pPr algn="just" eaLnBrk="1" hangingPunct="1">
              <a:lnSpc>
                <a:spcPct val="90000"/>
              </a:lnSpc>
            </a:pPr>
            <a:endParaRPr lang="en-US" sz="2000" dirty="0">
              <a:latin typeface="+mj-lt"/>
            </a:endParaRPr>
          </a:p>
        </p:txBody>
      </p:sp>
      <p:sp>
        <p:nvSpPr>
          <p:cNvPr id="5" name="Footer Placeholder 3"/>
          <p:cNvSpPr txBox="1">
            <a:spLocks/>
          </p:cNvSpPr>
          <p:nvPr/>
        </p:nvSpPr>
        <p:spPr>
          <a:xfrm>
            <a:off x="5210628" y="6492876"/>
            <a:ext cx="3933371" cy="365125"/>
          </a:xfrm>
          <a:prstGeom prst="rect">
            <a:avLst/>
          </a:prstGeom>
          <a:noFill/>
        </p:spPr>
        <p:txBody>
          <a:bodyPr vert="horz" lIns="91440" tIns="45720" rIns="91440" bIns="45720" rtlCol="0" anchor="ctr"/>
          <a:lstStyle/>
          <a:p>
            <a:pPr lvl="0" defTabSz="914400">
              <a:defRPr/>
            </a:pPr>
            <a:r>
              <a:rPr lang="en-US" sz="2100" b="1" dirty="0">
                <a:solidFill>
                  <a:prstClr val="white"/>
                </a:solidFill>
              </a:rPr>
              <a:t>Introduction to Cloud Computing</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6" name="Footer Placeholder 3"/>
          <p:cNvSpPr txBox="1">
            <a:spLocks/>
          </p:cNvSpPr>
          <p:nvPr/>
        </p:nvSpPr>
        <p:spPr>
          <a:xfrm>
            <a:off x="-2" y="6492876"/>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625" y="791029"/>
            <a:ext cx="8897257" cy="5566228"/>
          </a:xfrm>
        </p:spPr>
        <p:txBody>
          <a:bodyPr/>
          <a:lstStyle/>
          <a:p>
            <a:r>
              <a:rPr lang="en-IN" sz="2400" dirty="0"/>
              <a:t>Advances in virtualization make it possible to see the growth of Internet clouds </a:t>
            </a:r>
            <a:r>
              <a:rPr lang="en-IN" sz="2400" b="1" dirty="0">
                <a:solidFill>
                  <a:srgbClr val="FF0000"/>
                </a:solidFill>
              </a:rPr>
              <a:t>as a new computing paradigm</a:t>
            </a:r>
            <a:r>
              <a:rPr lang="en-IN" sz="2400" dirty="0"/>
              <a:t>.</a:t>
            </a:r>
          </a:p>
          <a:p>
            <a:r>
              <a:rPr lang="en-IN" sz="2400" dirty="0"/>
              <a:t>i.e. dramatic differences between developing software for millions to use </a:t>
            </a:r>
            <a:r>
              <a:rPr lang="en-IN" sz="2400" b="1" dirty="0">
                <a:solidFill>
                  <a:srgbClr val="FF0000"/>
                </a:solidFill>
              </a:rPr>
              <a:t>as a service </a:t>
            </a:r>
            <a:r>
              <a:rPr lang="en-IN" sz="2400" dirty="0"/>
              <a:t>versus distributing software to run on their PCs.” </a:t>
            </a:r>
            <a:endParaRPr lang="en-US" sz="2400" dirty="0"/>
          </a:p>
          <a:p>
            <a:pPr>
              <a:buNone/>
            </a:pPr>
            <a:r>
              <a:rPr lang="en-US" sz="2400" b="1" dirty="0">
                <a:solidFill>
                  <a:srgbClr val="002060"/>
                </a:solidFill>
              </a:rPr>
              <a:t>History:</a:t>
            </a:r>
            <a:endParaRPr lang="en-IN" sz="2400" b="1" dirty="0">
              <a:solidFill>
                <a:srgbClr val="002060"/>
              </a:solidFill>
            </a:endParaRPr>
          </a:p>
          <a:p>
            <a:r>
              <a:rPr lang="en-IN" sz="2400" b="1" dirty="0"/>
              <a:t>In 1984, John Gage </a:t>
            </a:r>
            <a:r>
              <a:rPr lang="en-IN" sz="2400" dirty="0"/>
              <a:t>Sun Microsystems gave the slogan,                     </a:t>
            </a:r>
            <a:r>
              <a:rPr lang="en-IN" sz="2400" b="1" dirty="0">
                <a:solidFill>
                  <a:srgbClr val="FF0000"/>
                </a:solidFill>
              </a:rPr>
              <a:t>“The network is the computer.” </a:t>
            </a:r>
          </a:p>
          <a:p>
            <a:r>
              <a:rPr lang="en-IN" sz="2400" b="1" dirty="0"/>
              <a:t>In 2008, David Patterson </a:t>
            </a:r>
            <a:r>
              <a:rPr lang="en-IN" sz="2400" dirty="0"/>
              <a:t>UC Berkeley said,                                               </a:t>
            </a:r>
            <a:r>
              <a:rPr lang="en-IN" sz="2400" b="1" dirty="0">
                <a:solidFill>
                  <a:srgbClr val="FF0000"/>
                </a:solidFill>
              </a:rPr>
              <a:t>“The data center is the computer.”</a:t>
            </a:r>
          </a:p>
          <a:p>
            <a:r>
              <a:rPr lang="en-IN" sz="2400" dirty="0"/>
              <a:t>Recently, </a:t>
            </a:r>
            <a:r>
              <a:rPr lang="en-IN" sz="2400" b="1" dirty="0"/>
              <a:t>Rajkumar Buyya </a:t>
            </a:r>
            <a:r>
              <a:rPr lang="en-IN" sz="2400" dirty="0"/>
              <a:t>of Melbourne University simply said: </a:t>
            </a:r>
            <a:r>
              <a:rPr lang="en-IN" sz="2400" b="1" dirty="0">
                <a:solidFill>
                  <a:srgbClr val="FF0000"/>
                </a:solidFill>
              </a:rPr>
              <a:t>“The cloud is the computer.”</a:t>
            </a:r>
          </a:p>
          <a:p>
            <a:pPr algn="just"/>
            <a:r>
              <a:rPr lang="en-IN" sz="2000" dirty="0"/>
              <a:t>Some people view </a:t>
            </a:r>
            <a:r>
              <a:rPr lang="en-IN" sz="2000" b="1" dirty="0">
                <a:solidFill>
                  <a:srgbClr val="FF0000"/>
                </a:solidFill>
              </a:rPr>
              <a:t>clouds as grids </a:t>
            </a:r>
            <a:r>
              <a:rPr lang="en-IN" sz="2000" dirty="0"/>
              <a:t>or </a:t>
            </a:r>
            <a:r>
              <a:rPr lang="en-IN" sz="2000" b="1" dirty="0">
                <a:solidFill>
                  <a:srgbClr val="FF0000"/>
                </a:solidFill>
              </a:rPr>
              <a:t>clusters</a:t>
            </a:r>
            <a:r>
              <a:rPr lang="en-IN" sz="2000" dirty="0"/>
              <a:t> with changes through virtualization, since clouds are anticipated to process huge data sets generated by the traditional Internet, social networks, and the future IoT.</a:t>
            </a:r>
            <a:endParaRPr lang="en-IN" sz="2000" b="1" dirty="0">
              <a:solidFill>
                <a:srgbClr val="FF0000"/>
              </a:solidFill>
            </a:endParaRPr>
          </a:p>
          <a:p>
            <a:endParaRPr lang="en-IN" sz="2400" dirty="0"/>
          </a:p>
        </p:txBody>
      </p:sp>
      <p:sp>
        <p:nvSpPr>
          <p:cNvPr id="3" name="Title 2"/>
          <p:cNvSpPr>
            <a:spLocks noGrp="1"/>
          </p:cNvSpPr>
          <p:nvPr>
            <p:ph type="title"/>
          </p:nvPr>
        </p:nvSpPr>
        <p:spPr/>
        <p:txBody>
          <a:bodyPr/>
          <a:lstStyle/>
          <a:p>
            <a:r>
              <a:rPr lang="en-US" b="1" dirty="0"/>
              <a:t>What is a Cloud?</a:t>
            </a:r>
            <a:endParaRPr lang="en-IN" dirty="0"/>
          </a:p>
        </p:txBody>
      </p:sp>
      <p:sp>
        <p:nvSpPr>
          <p:cNvPr id="4" name="Footer Placeholder 3"/>
          <p:cNvSpPr txBox="1">
            <a:spLocks/>
          </p:cNvSpPr>
          <p:nvPr/>
        </p:nvSpPr>
        <p:spPr>
          <a:xfrm>
            <a:off x="5210628" y="6492876"/>
            <a:ext cx="3933371" cy="365125"/>
          </a:xfrm>
          <a:prstGeom prst="rect">
            <a:avLst/>
          </a:prstGeom>
          <a:noFill/>
        </p:spPr>
        <p:txBody>
          <a:bodyPr vert="horz" lIns="91440" tIns="45720" rIns="91440" bIns="45720" rtlCol="0" anchor="ctr"/>
          <a:lstStyle/>
          <a:p>
            <a:pPr lvl="0" defTabSz="914400">
              <a:defRPr/>
            </a:pPr>
            <a:r>
              <a:rPr lang="en-US" sz="2100" b="1" dirty="0">
                <a:solidFill>
                  <a:prstClr val="white"/>
                </a:solidFill>
              </a:rPr>
              <a:t>Introduction to Cloud Computing</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5" name="Footer Placeholder 3"/>
          <p:cNvSpPr txBox="1">
            <a:spLocks/>
          </p:cNvSpPr>
          <p:nvPr/>
        </p:nvSpPr>
        <p:spPr>
          <a:xfrm>
            <a:off x="-2" y="6492876"/>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b="1" dirty="0"/>
              <a:t>What is a Cloud?</a:t>
            </a:r>
          </a:p>
        </p:txBody>
      </p:sp>
      <p:sp>
        <p:nvSpPr>
          <p:cNvPr id="3" name="Content Placeholder 2"/>
          <p:cNvSpPr>
            <a:spLocks noGrp="1"/>
          </p:cNvSpPr>
          <p:nvPr>
            <p:ph idx="1"/>
          </p:nvPr>
        </p:nvSpPr>
        <p:spPr>
          <a:xfrm>
            <a:off x="181431" y="1121228"/>
            <a:ext cx="6320973" cy="4572000"/>
          </a:xfrm>
        </p:spPr>
        <p:txBody>
          <a:bodyPr>
            <a:noAutofit/>
          </a:bodyPr>
          <a:lstStyle/>
          <a:p>
            <a:pPr eaLnBrk="1" hangingPunct="1">
              <a:lnSpc>
                <a:spcPct val="80000"/>
              </a:lnSpc>
            </a:pPr>
            <a:r>
              <a:rPr lang="en-US" sz="2200" b="1" dirty="0">
                <a:solidFill>
                  <a:srgbClr val="FF0000"/>
                </a:solidFill>
                <a:latin typeface="+mj-lt"/>
              </a:rPr>
              <a:t>A single-site cloud (as known as </a:t>
            </a:r>
            <a:r>
              <a:rPr lang="en-US" altLang="en-US" sz="2200" b="1" dirty="0">
                <a:solidFill>
                  <a:srgbClr val="FF0000"/>
                </a:solidFill>
                <a:latin typeface="+mj-lt"/>
              </a:rPr>
              <a:t>“</a:t>
            </a:r>
            <a:r>
              <a:rPr lang="en-US" sz="2200" b="1" dirty="0">
                <a:solidFill>
                  <a:srgbClr val="FF0000"/>
                </a:solidFill>
                <a:latin typeface="+mj-lt"/>
              </a:rPr>
              <a:t>Datacenter</a:t>
            </a:r>
            <a:r>
              <a:rPr lang="en-US" altLang="en-US" sz="2200" b="1" dirty="0">
                <a:solidFill>
                  <a:srgbClr val="FF0000"/>
                </a:solidFill>
                <a:latin typeface="+mj-lt"/>
              </a:rPr>
              <a:t>”</a:t>
            </a:r>
            <a:r>
              <a:rPr lang="en-US" sz="2200" b="1" dirty="0">
                <a:solidFill>
                  <a:srgbClr val="FF0000"/>
                </a:solidFill>
                <a:latin typeface="+mj-lt"/>
              </a:rPr>
              <a:t>) consists of</a:t>
            </a:r>
          </a:p>
          <a:p>
            <a:pPr lvl="1" eaLnBrk="1" hangingPunct="1">
              <a:lnSpc>
                <a:spcPct val="80000"/>
              </a:lnSpc>
            </a:pPr>
            <a:r>
              <a:rPr lang="en-US" sz="2200" dirty="0">
                <a:latin typeface="+mj-lt"/>
              </a:rPr>
              <a:t>Compute nodes (grouped into racks)</a:t>
            </a:r>
          </a:p>
          <a:p>
            <a:pPr lvl="1" eaLnBrk="1" hangingPunct="1">
              <a:lnSpc>
                <a:spcPct val="80000"/>
              </a:lnSpc>
            </a:pPr>
            <a:r>
              <a:rPr lang="en-US" sz="2200" dirty="0">
                <a:latin typeface="+mj-lt"/>
              </a:rPr>
              <a:t>Switches, connecting the racks</a:t>
            </a:r>
          </a:p>
          <a:p>
            <a:pPr lvl="1" eaLnBrk="1" hangingPunct="1">
              <a:lnSpc>
                <a:spcPct val="80000"/>
              </a:lnSpc>
            </a:pPr>
            <a:r>
              <a:rPr lang="en-US" sz="2200" dirty="0">
                <a:latin typeface="+mj-lt"/>
              </a:rPr>
              <a:t>A network topology, e.g., hierarchical</a:t>
            </a:r>
          </a:p>
          <a:p>
            <a:pPr lvl="1" eaLnBrk="1" hangingPunct="1">
              <a:lnSpc>
                <a:spcPct val="80000"/>
              </a:lnSpc>
            </a:pPr>
            <a:r>
              <a:rPr lang="en-US" sz="2200" dirty="0">
                <a:latin typeface="+mj-lt"/>
              </a:rPr>
              <a:t>Storage (backend) nodes connected to the network</a:t>
            </a:r>
          </a:p>
          <a:p>
            <a:pPr lvl="1" eaLnBrk="1" hangingPunct="1">
              <a:lnSpc>
                <a:spcPct val="80000"/>
              </a:lnSpc>
            </a:pPr>
            <a:r>
              <a:rPr lang="en-US" sz="2200" dirty="0">
                <a:latin typeface="+mj-lt"/>
              </a:rPr>
              <a:t>Front-end for submitting jobs and receiving client requests</a:t>
            </a:r>
          </a:p>
          <a:p>
            <a:pPr lvl="1" eaLnBrk="1" hangingPunct="1">
              <a:lnSpc>
                <a:spcPct val="80000"/>
              </a:lnSpc>
            </a:pPr>
            <a:r>
              <a:rPr lang="en-US" sz="2200" dirty="0">
                <a:latin typeface="+mj-lt"/>
              </a:rPr>
              <a:t>(Often called </a:t>
            </a:r>
            <a:r>
              <a:rPr lang="en-US" altLang="en-US" sz="2200" dirty="0">
                <a:latin typeface="+mj-lt"/>
              </a:rPr>
              <a:t>“</a:t>
            </a:r>
            <a:r>
              <a:rPr lang="en-US" sz="2200" dirty="0">
                <a:latin typeface="+mj-lt"/>
              </a:rPr>
              <a:t>three-tier architecture</a:t>
            </a:r>
            <a:r>
              <a:rPr lang="en-US" altLang="en-US" sz="2200" dirty="0">
                <a:latin typeface="+mj-lt"/>
              </a:rPr>
              <a:t>”</a:t>
            </a:r>
            <a:r>
              <a:rPr lang="en-US" sz="2200" dirty="0">
                <a:latin typeface="+mj-lt"/>
              </a:rPr>
              <a:t>)</a:t>
            </a:r>
          </a:p>
          <a:p>
            <a:pPr lvl="1" eaLnBrk="1" hangingPunct="1">
              <a:lnSpc>
                <a:spcPct val="80000"/>
              </a:lnSpc>
            </a:pPr>
            <a:r>
              <a:rPr lang="en-US" sz="2200" dirty="0">
                <a:latin typeface="+mj-lt"/>
              </a:rPr>
              <a:t>Software Services</a:t>
            </a:r>
          </a:p>
          <a:p>
            <a:pPr lvl="1" eaLnBrk="1" hangingPunct="1">
              <a:lnSpc>
                <a:spcPct val="80000"/>
              </a:lnSpc>
              <a:buNone/>
            </a:pPr>
            <a:endParaRPr lang="en-US" sz="2200" dirty="0">
              <a:latin typeface="+mj-lt"/>
            </a:endParaRPr>
          </a:p>
          <a:p>
            <a:pPr eaLnBrk="1" hangingPunct="1">
              <a:lnSpc>
                <a:spcPct val="80000"/>
              </a:lnSpc>
            </a:pPr>
            <a:r>
              <a:rPr lang="en-US" sz="2200" b="1" dirty="0">
                <a:solidFill>
                  <a:srgbClr val="FF0000"/>
                </a:solidFill>
                <a:latin typeface="+mj-lt"/>
              </a:rPr>
              <a:t>A geographically distributed cloud consists of</a:t>
            </a:r>
          </a:p>
          <a:p>
            <a:pPr lvl="1" eaLnBrk="1" hangingPunct="1">
              <a:lnSpc>
                <a:spcPct val="80000"/>
              </a:lnSpc>
            </a:pPr>
            <a:r>
              <a:rPr lang="en-US" sz="2200" dirty="0">
                <a:latin typeface="+mj-lt"/>
              </a:rPr>
              <a:t>Multiple such sites</a:t>
            </a:r>
          </a:p>
          <a:p>
            <a:pPr lvl="1" eaLnBrk="1" hangingPunct="1">
              <a:lnSpc>
                <a:spcPct val="80000"/>
              </a:lnSpc>
            </a:pPr>
            <a:r>
              <a:rPr lang="en-US" sz="2200" dirty="0">
                <a:latin typeface="+mj-lt"/>
              </a:rPr>
              <a:t>Each site perhaps with a different structure and services</a:t>
            </a:r>
          </a:p>
          <a:p>
            <a:pPr eaLnBrk="1" hangingPunct="1">
              <a:lnSpc>
                <a:spcPct val="80000"/>
              </a:lnSpc>
            </a:pPr>
            <a:endParaRPr lang="en-US" sz="2200" dirty="0">
              <a:latin typeface="+mj-lt"/>
            </a:endParaRPr>
          </a:p>
        </p:txBody>
      </p:sp>
      <p:sp>
        <p:nvSpPr>
          <p:cNvPr id="5" name="Footer Placeholder 3"/>
          <p:cNvSpPr txBox="1">
            <a:spLocks/>
          </p:cNvSpPr>
          <p:nvPr/>
        </p:nvSpPr>
        <p:spPr>
          <a:xfrm>
            <a:off x="5210628" y="6492876"/>
            <a:ext cx="3933371" cy="365125"/>
          </a:xfrm>
          <a:prstGeom prst="rect">
            <a:avLst/>
          </a:prstGeom>
          <a:noFill/>
        </p:spPr>
        <p:txBody>
          <a:bodyPr vert="horz" lIns="91440" tIns="45720" rIns="91440" bIns="45720" rtlCol="0" anchor="ctr"/>
          <a:lstStyle/>
          <a:p>
            <a:pPr lvl="0" defTabSz="914400">
              <a:defRPr/>
            </a:pPr>
            <a:r>
              <a:rPr lang="en-US" sz="2100" b="1" dirty="0">
                <a:solidFill>
                  <a:prstClr val="white"/>
                </a:solidFill>
              </a:rPr>
              <a:t>Introduction to Cloud Computing</a:t>
            </a:r>
            <a:endParaRPr kumimoji="0" lang="en-US" sz="2100" b="1" u="none" strike="noStrike" kern="1200" cap="none" spc="0" normalizeH="0" baseline="0" noProof="0" dirty="0">
              <a:ln>
                <a:noFill/>
              </a:ln>
              <a:solidFill>
                <a:prstClr val="white"/>
              </a:solidFill>
              <a:effectLst/>
              <a:uLnTx/>
              <a:uFillTx/>
              <a:latin typeface="+mn-lt"/>
              <a:ea typeface="+mn-ea"/>
              <a:cs typeface="+mn-cs"/>
            </a:endParaRPr>
          </a:p>
        </p:txBody>
      </p:sp>
      <p:sp>
        <p:nvSpPr>
          <p:cNvPr id="6" name="Footer Placeholder 3"/>
          <p:cNvSpPr txBox="1">
            <a:spLocks/>
          </p:cNvSpPr>
          <p:nvPr/>
        </p:nvSpPr>
        <p:spPr>
          <a:xfrm>
            <a:off x="-2" y="6492876"/>
            <a:ext cx="5181602" cy="365125"/>
          </a:xfrm>
          <a:prstGeom prst="rect">
            <a:avLst/>
          </a:prstGeom>
          <a:solidFill>
            <a:schemeClr val="tx1"/>
          </a:solidFill>
        </p:spPr>
        <p:txBody>
          <a:bodyPr vert="horz" lIns="91440" tIns="45720" rIns="91440" bIns="45720" rtlCol="0" anchor="ctr"/>
          <a:lstStyle/>
          <a:p>
            <a:pPr lvl="0" algn="ctr" defTabSz="914400">
              <a:defRPr/>
            </a:pPr>
            <a:r>
              <a:rPr lang="en-IN" sz="2200" b="1" dirty="0">
                <a:solidFill>
                  <a:prstClr val="white"/>
                </a:solidFill>
              </a:rPr>
              <a:t>Cloud Computing and Distributed Systems</a:t>
            </a:r>
            <a:endParaRPr kumimoji="0" lang="en-US" sz="2200" b="1" i="0" u="none" strike="noStrike" kern="1200" cap="none" spc="0" normalizeH="0" baseline="0" noProof="0" dirty="0">
              <a:ln>
                <a:noFill/>
              </a:ln>
              <a:solidFill>
                <a:prstClr val="white"/>
              </a:solidFill>
              <a:effectLst/>
              <a:uLnTx/>
              <a:uFillTx/>
              <a:latin typeface="+mn-lt"/>
              <a:ea typeface="+mn-ea"/>
              <a:cs typeface="+mn-cs"/>
            </a:endParaRPr>
          </a:p>
        </p:txBody>
      </p:sp>
      <p:pic>
        <p:nvPicPr>
          <p:cNvPr id="7" name="Picture 2" descr="Y:\Graphics_Main\CSRA\CSRA-V-2013-8\development\Lclouds\Lclouds.Slide7.png"/>
          <p:cNvPicPr>
            <a:picLocks noChangeAspect="1" noChangeArrowheads="1"/>
          </p:cNvPicPr>
          <p:nvPr/>
        </p:nvPicPr>
        <p:blipFill>
          <a:blip r:embed="rId3" cstate="print"/>
          <a:srcRect/>
          <a:stretch>
            <a:fillRect/>
          </a:stretch>
        </p:blipFill>
        <p:spPr bwMode="auto">
          <a:xfrm>
            <a:off x="5675085" y="1494971"/>
            <a:ext cx="3468915" cy="3875315"/>
          </a:xfrm>
          <a:prstGeom prst="rect">
            <a:avLst/>
          </a:prstGeom>
          <a:noFill/>
          <a:ln w="9525">
            <a:noFill/>
            <a:miter lim="800000"/>
            <a:headEnd/>
            <a:tailEnd/>
          </a:ln>
        </p:spPr>
      </p:pic>
    </p:spTree>
  </p:cSld>
  <p:clrMapOvr>
    <a:masterClrMapping/>
  </p:clrMapOvr>
  <p:transition spd="slow"/>
</p:sld>
</file>

<file path=ppt/theme/theme1.xml><?xml version="1.0" encoding="utf-8"?>
<a:theme xmlns:a="http://schemas.openxmlformats.org/drawingml/2006/main" name="1_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heer Blue">
      <a:dk1>
        <a:srgbClr val="000000"/>
      </a:dk1>
      <a:lt1>
        <a:sysClr val="window" lastClr="FFFFFF"/>
      </a:lt1>
      <a:dk2>
        <a:srgbClr val="323232"/>
      </a:dk2>
      <a:lt2>
        <a:srgbClr val="E5E8E8"/>
      </a:lt2>
      <a:accent1>
        <a:srgbClr val="14B4CA"/>
      </a:accent1>
      <a:accent2>
        <a:srgbClr val="F98A37"/>
      </a:accent2>
      <a:accent3>
        <a:srgbClr val="83C546"/>
      </a:accent3>
      <a:accent4>
        <a:srgbClr val="FFD937"/>
      </a:accent4>
      <a:accent5>
        <a:srgbClr val="6D79D1"/>
      </a:accent5>
      <a:accent6>
        <a:srgbClr val="E4607C"/>
      </a:accent6>
      <a:hlink>
        <a:srgbClr val="88CACA"/>
      </a:hlink>
      <a:folHlink>
        <a:srgbClr val="91A7CA"/>
      </a:folHlink>
    </a:clrScheme>
    <a:fontScheme name="Constantia">
      <a:majorFont>
        <a:latin typeface="Constant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heer Blue">
      <a:dk1>
        <a:srgbClr val="000000"/>
      </a:dk1>
      <a:lt1>
        <a:sysClr val="window" lastClr="FFFFFF"/>
      </a:lt1>
      <a:dk2>
        <a:srgbClr val="323232"/>
      </a:dk2>
      <a:lt2>
        <a:srgbClr val="E5E8E8"/>
      </a:lt2>
      <a:accent1>
        <a:srgbClr val="14B4CA"/>
      </a:accent1>
      <a:accent2>
        <a:srgbClr val="F98A37"/>
      </a:accent2>
      <a:accent3>
        <a:srgbClr val="83C546"/>
      </a:accent3>
      <a:accent4>
        <a:srgbClr val="FFD937"/>
      </a:accent4>
      <a:accent5>
        <a:srgbClr val="6D79D1"/>
      </a:accent5>
      <a:accent6>
        <a:srgbClr val="E4607C"/>
      </a:accent6>
      <a:hlink>
        <a:srgbClr val="88CACA"/>
      </a:hlink>
      <a:folHlink>
        <a:srgbClr val="91A7CA"/>
      </a:folHlink>
    </a:clrScheme>
    <a:fontScheme name="Constantia">
      <a:majorFont>
        <a:latin typeface="Constant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1574</TotalTime>
  <Words>2504</Words>
  <Application>Microsoft Office PowerPoint</Application>
  <PresentationFormat>On-screen Show (4:3)</PresentationFormat>
  <Paragraphs>327</Paragraphs>
  <Slides>26</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ＭＳ Ｐゴシック</vt:lpstr>
      <vt:lpstr>Arial</vt:lpstr>
      <vt:lpstr>Arial Narrow</vt:lpstr>
      <vt:lpstr>Calibri</vt:lpstr>
      <vt:lpstr>Constantia</vt:lpstr>
      <vt:lpstr>Courier New</vt:lpstr>
      <vt:lpstr>Helv</vt:lpstr>
      <vt:lpstr>Times New Roman</vt:lpstr>
      <vt:lpstr>Wingdings</vt:lpstr>
      <vt:lpstr>1_Beamer</vt:lpstr>
      <vt:lpstr>Introduction to                              Cloud Computing</vt:lpstr>
      <vt:lpstr>Preface</vt:lpstr>
      <vt:lpstr>Scalable Computing Over the Internet</vt:lpstr>
      <vt:lpstr>The Hype of Cloud: Forecasting </vt:lpstr>
      <vt:lpstr>Many Cloud Providers</vt:lpstr>
      <vt:lpstr>Categories of Clouds</vt:lpstr>
      <vt:lpstr>Customers Save: Time and Money</vt:lpstr>
      <vt:lpstr>What is a Cloud?</vt:lpstr>
      <vt:lpstr>What is a Cloud?</vt:lpstr>
      <vt:lpstr>Computing Paradigm Distinctions</vt:lpstr>
      <vt:lpstr>“A Cloudy History of Time”</vt:lpstr>
      <vt:lpstr>“A Cloudy History of Time”</vt:lpstr>
      <vt:lpstr>Scalable Computing Trends: Technology</vt:lpstr>
      <vt:lpstr>The Trend toward Utility Computing</vt:lpstr>
      <vt:lpstr>Features of Today’s Clouds</vt:lpstr>
      <vt:lpstr>I. Massive Scale</vt:lpstr>
      <vt:lpstr>What does a datacenter look like from inside?</vt:lpstr>
      <vt:lpstr>Power and Energy </vt:lpstr>
      <vt:lpstr>Cooling </vt:lpstr>
      <vt:lpstr>II. On-demand access: *AAS Classification</vt:lpstr>
      <vt:lpstr>II. On-demand access: *AAS Classification</vt:lpstr>
      <vt:lpstr>III. Data-intensive Computing</vt:lpstr>
      <vt:lpstr>IV. New Cloud Programming Paradigms</vt:lpstr>
      <vt:lpstr>Two Categories of Clouds</vt:lpstr>
      <vt:lpstr>Single site Cloud: to Outsource or Own?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Yash</dc:creator>
  <cp:lastModifiedBy> </cp:lastModifiedBy>
  <cp:revision>498</cp:revision>
  <dcterms:created xsi:type="dcterms:W3CDTF">2014-04-18T01:28:15Z</dcterms:created>
  <dcterms:modified xsi:type="dcterms:W3CDTF">2023-02-08T03:49:30Z</dcterms:modified>
</cp:coreProperties>
</file>