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0"/>
  </p:notesMasterIdLst>
  <p:sldIdLst>
    <p:sldId id="256" r:id="rId2"/>
    <p:sldId id="257" r:id="rId3"/>
    <p:sldId id="259" r:id="rId4"/>
    <p:sldId id="263" r:id="rId5"/>
    <p:sldId id="258" r:id="rId6"/>
    <p:sldId id="260" r:id="rId7"/>
    <p:sldId id="261" r:id="rId8"/>
    <p:sldId id="262" r:id="rId9"/>
  </p:sldIdLst>
  <p:sldSz cx="9144000" cy="6858000" type="screen4x3"/>
  <p:notesSz cx="9144000" cy="6858000"/>
  <p:embeddedFontLst>
    <p:embeddedFont>
      <p:font typeface="Arial Narrow" panose="020B0606020202030204" pitchFamily="34" charset="0"/>
      <p:regular r:id="rId11"/>
      <p:bold r:id="rId12"/>
      <p:italic r:id="rId13"/>
      <p:boldItalic r:id="rId14"/>
    </p:embeddedFont>
    <p:embeddedFont>
      <p:font typeface="Arial Nova Light" panose="020B0304020202020204" pitchFamily="34" charset="0"/>
      <p:regular r:id="rId15"/>
      <p: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4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 snapToGrid="0">
      <p:cViewPr varScale="1">
        <p:scale>
          <a:sx n="74" d="100"/>
          <a:sy n="74" d="100"/>
        </p:scale>
        <p:origin x="384" y="6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2b6a384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1c2b6a384a7_0_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1c2b6a384a7_0_0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2b6a384a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c2b6a384a7_0_1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1c2b6a384a7_0_15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d3bc4fb9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ad3bc4fb96_0_1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ad3bc4fb96_0_11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d3bc4fb9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ad3bc4fb96_0_2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ad3bc4fb96_0_22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3bc4fb9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ad3bc4fb96_0_3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ad3bc4fb96_0_33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3e4d9483b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23e4d9483b_0_15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123e4d9483b_0_151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201929" y="35179"/>
            <a:ext cx="874014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325627" y="1195832"/>
            <a:ext cx="8044180" cy="3684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146405" y="6549643"/>
            <a:ext cx="488696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5290184" y="6554216"/>
            <a:ext cx="3665854" cy="292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4572000" y="6477000"/>
            <a:ext cx="4572000" cy="381000"/>
          </a:xfrm>
          <a:custGeom>
            <a:avLst/>
            <a:gdLst/>
            <a:ahLst/>
            <a:cxnLst/>
            <a:rect l="l" t="t" r="r" b="b"/>
            <a:pathLst>
              <a:path w="4572000" h="381000" extrusionOk="0">
                <a:moveTo>
                  <a:pt x="0" y="381000"/>
                </a:moveTo>
                <a:lnTo>
                  <a:pt x="4572000" y="381000"/>
                </a:lnTo>
                <a:lnTo>
                  <a:pt x="4572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3333B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0" y="6477000"/>
            <a:ext cx="4572000" cy="15875"/>
          </a:xfrm>
          <a:custGeom>
            <a:avLst/>
            <a:gdLst/>
            <a:ahLst/>
            <a:cxnLst/>
            <a:rect l="l" t="t" r="r" b="b"/>
            <a:pathLst>
              <a:path w="4572000" h="15875" extrusionOk="0">
                <a:moveTo>
                  <a:pt x="0" y="15875"/>
                </a:moveTo>
                <a:lnTo>
                  <a:pt x="4572000" y="15875"/>
                </a:lnTo>
                <a:lnTo>
                  <a:pt x="4572000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0" y="35051"/>
            <a:ext cx="9144000" cy="86868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4518659" y="416051"/>
            <a:ext cx="106679" cy="1066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162559" y="65023"/>
            <a:ext cx="881888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146405" y="6549643"/>
            <a:ext cx="488696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dt" idx="10"/>
          </p:nvPr>
        </p:nvSpPr>
        <p:spPr>
          <a:xfrm>
            <a:off x="5290184" y="6554216"/>
            <a:ext cx="3665854" cy="292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201929" y="35179"/>
            <a:ext cx="874014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146405" y="6549643"/>
            <a:ext cx="488696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5290184" y="6554216"/>
            <a:ext cx="3665854" cy="292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201929" y="35179"/>
            <a:ext cx="874014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146405" y="6549643"/>
            <a:ext cx="488696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5290184" y="6554216"/>
            <a:ext cx="3665854" cy="292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146405" y="6549643"/>
            <a:ext cx="488696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5290184" y="6554216"/>
            <a:ext cx="3665854" cy="292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572000" y="6477000"/>
            <a:ext cx="4572000" cy="381000"/>
          </a:xfrm>
          <a:custGeom>
            <a:avLst/>
            <a:gdLst/>
            <a:ahLst/>
            <a:cxnLst/>
            <a:rect l="l" t="t" r="r" b="b"/>
            <a:pathLst>
              <a:path w="4572000" h="381000" extrusionOk="0">
                <a:moveTo>
                  <a:pt x="0" y="381000"/>
                </a:moveTo>
                <a:lnTo>
                  <a:pt x="4572000" y="381000"/>
                </a:lnTo>
                <a:lnTo>
                  <a:pt x="4572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3333B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201929" y="35179"/>
            <a:ext cx="874014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325627" y="1195832"/>
            <a:ext cx="8044180" cy="3684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46405" y="6549643"/>
            <a:ext cx="488696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5290184" y="6554216"/>
            <a:ext cx="3665854" cy="292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7.png"/><Relationship Id="rId10" Type="http://schemas.openxmlformats.org/officeDocument/2006/relationships/image" Target="../media/image14.jpe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/>
          <p:nvPr/>
        </p:nvSpPr>
        <p:spPr>
          <a:xfrm>
            <a:off x="0" y="6477000"/>
            <a:ext cx="4572000" cy="15875"/>
          </a:xfrm>
          <a:custGeom>
            <a:avLst/>
            <a:gdLst/>
            <a:ahLst/>
            <a:cxnLst/>
            <a:rect l="l" t="t" r="r" b="b"/>
            <a:pathLst>
              <a:path w="4572000" h="15875" extrusionOk="0">
                <a:moveTo>
                  <a:pt x="0" y="15875"/>
                </a:moveTo>
                <a:lnTo>
                  <a:pt x="4572000" y="15875"/>
                </a:lnTo>
                <a:lnTo>
                  <a:pt x="4572000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7"/>
          <p:cNvSpPr/>
          <p:nvPr/>
        </p:nvSpPr>
        <p:spPr>
          <a:xfrm>
            <a:off x="359675" y="1274070"/>
            <a:ext cx="8487300" cy="1271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367775" y="1295400"/>
            <a:ext cx="8229600" cy="1249871"/>
          </a:xfrm>
          <a:custGeom>
            <a:avLst/>
            <a:gdLst/>
            <a:ahLst/>
            <a:cxnLst/>
            <a:rect l="l" t="t" r="r" b="b"/>
            <a:pathLst>
              <a:path w="8229600" h="2057400" extrusionOk="0">
                <a:moveTo>
                  <a:pt x="7886700" y="0"/>
                </a:moveTo>
                <a:lnTo>
                  <a:pt x="342912" y="0"/>
                </a:lnTo>
                <a:lnTo>
                  <a:pt x="296382" y="3130"/>
                </a:lnTo>
                <a:lnTo>
                  <a:pt x="251753" y="12250"/>
                </a:lnTo>
                <a:lnTo>
                  <a:pt x="209436" y="26949"/>
                </a:lnTo>
                <a:lnTo>
                  <a:pt x="169839" y="46820"/>
                </a:lnTo>
                <a:lnTo>
                  <a:pt x="133370" y="71454"/>
                </a:lnTo>
                <a:lnTo>
                  <a:pt x="100437" y="100441"/>
                </a:lnTo>
                <a:lnTo>
                  <a:pt x="71451" y="133373"/>
                </a:lnTo>
                <a:lnTo>
                  <a:pt x="46818" y="169841"/>
                </a:lnTo>
                <a:lnTo>
                  <a:pt x="26948" y="209436"/>
                </a:lnTo>
                <a:lnTo>
                  <a:pt x="12249" y="251751"/>
                </a:lnTo>
                <a:lnTo>
                  <a:pt x="3130" y="296375"/>
                </a:lnTo>
                <a:lnTo>
                  <a:pt x="0" y="342900"/>
                </a:lnTo>
                <a:lnTo>
                  <a:pt x="0" y="1714500"/>
                </a:lnTo>
                <a:lnTo>
                  <a:pt x="3130" y="1761024"/>
                </a:lnTo>
                <a:lnTo>
                  <a:pt x="12249" y="1805648"/>
                </a:lnTo>
                <a:lnTo>
                  <a:pt x="26948" y="1847963"/>
                </a:lnTo>
                <a:lnTo>
                  <a:pt x="46818" y="1887558"/>
                </a:lnTo>
                <a:lnTo>
                  <a:pt x="71451" y="1924026"/>
                </a:lnTo>
                <a:lnTo>
                  <a:pt x="100437" y="1956958"/>
                </a:lnTo>
                <a:lnTo>
                  <a:pt x="133370" y="1985945"/>
                </a:lnTo>
                <a:lnTo>
                  <a:pt x="169839" y="2010579"/>
                </a:lnTo>
                <a:lnTo>
                  <a:pt x="209436" y="2030450"/>
                </a:lnTo>
                <a:lnTo>
                  <a:pt x="251753" y="2045149"/>
                </a:lnTo>
                <a:lnTo>
                  <a:pt x="296382" y="2054269"/>
                </a:lnTo>
                <a:lnTo>
                  <a:pt x="342912" y="2057400"/>
                </a:lnTo>
                <a:lnTo>
                  <a:pt x="7886700" y="2057400"/>
                </a:lnTo>
                <a:lnTo>
                  <a:pt x="7933224" y="2054269"/>
                </a:lnTo>
                <a:lnTo>
                  <a:pt x="7977848" y="2045149"/>
                </a:lnTo>
                <a:lnTo>
                  <a:pt x="8020163" y="2030450"/>
                </a:lnTo>
                <a:lnTo>
                  <a:pt x="8059758" y="2010579"/>
                </a:lnTo>
                <a:lnTo>
                  <a:pt x="8096226" y="1985945"/>
                </a:lnTo>
                <a:lnTo>
                  <a:pt x="8129158" y="1956958"/>
                </a:lnTo>
                <a:lnTo>
                  <a:pt x="8158145" y="1924026"/>
                </a:lnTo>
                <a:lnTo>
                  <a:pt x="8182779" y="1887558"/>
                </a:lnTo>
                <a:lnTo>
                  <a:pt x="8202650" y="1847963"/>
                </a:lnTo>
                <a:lnTo>
                  <a:pt x="8217349" y="1805648"/>
                </a:lnTo>
                <a:lnTo>
                  <a:pt x="8226469" y="1761024"/>
                </a:lnTo>
                <a:lnTo>
                  <a:pt x="8229600" y="1714500"/>
                </a:lnTo>
                <a:lnTo>
                  <a:pt x="8229600" y="342900"/>
                </a:lnTo>
                <a:lnTo>
                  <a:pt x="8226469" y="296375"/>
                </a:lnTo>
                <a:lnTo>
                  <a:pt x="8217349" y="251751"/>
                </a:lnTo>
                <a:lnTo>
                  <a:pt x="8202650" y="209436"/>
                </a:lnTo>
                <a:lnTo>
                  <a:pt x="8182779" y="169841"/>
                </a:lnTo>
                <a:lnTo>
                  <a:pt x="8158145" y="133373"/>
                </a:lnTo>
                <a:lnTo>
                  <a:pt x="8129158" y="100441"/>
                </a:lnTo>
                <a:lnTo>
                  <a:pt x="8096226" y="71454"/>
                </a:lnTo>
                <a:lnTo>
                  <a:pt x="8059758" y="46820"/>
                </a:lnTo>
                <a:lnTo>
                  <a:pt x="8020163" y="26949"/>
                </a:lnTo>
                <a:lnTo>
                  <a:pt x="7977848" y="12250"/>
                </a:lnTo>
                <a:lnTo>
                  <a:pt x="7933224" y="3130"/>
                </a:lnTo>
                <a:lnTo>
                  <a:pt x="7886700" y="0"/>
                </a:lnTo>
                <a:close/>
              </a:path>
            </a:pathLst>
          </a:custGeom>
          <a:solidFill>
            <a:srgbClr val="3333B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381000" y="1295400"/>
            <a:ext cx="8229600" cy="1249871"/>
          </a:xfrm>
          <a:custGeom>
            <a:avLst/>
            <a:gdLst/>
            <a:ahLst/>
            <a:cxnLst/>
            <a:rect l="l" t="t" r="r" b="b"/>
            <a:pathLst>
              <a:path w="8229600" h="2057400" extrusionOk="0">
                <a:moveTo>
                  <a:pt x="0" y="342900"/>
                </a:moveTo>
                <a:lnTo>
                  <a:pt x="3130" y="296375"/>
                </a:lnTo>
                <a:lnTo>
                  <a:pt x="12249" y="251751"/>
                </a:lnTo>
                <a:lnTo>
                  <a:pt x="26948" y="209436"/>
                </a:lnTo>
                <a:lnTo>
                  <a:pt x="46818" y="169841"/>
                </a:lnTo>
                <a:lnTo>
                  <a:pt x="71451" y="133373"/>
                </a:lnTo>
                <a:lnTo>
                  <a:pt x="100437" y="100441"/>
                </a:lnTo>
                <a:lnTo>
                  <a:pt x="133370" y="71454"/>
                </a:lnTo>
                <a:lnTo>
                  <a:pt x="169839" y="46820"/>
                </a:lnTo>
                <a:lnTo>
                  <a:pt x="209436" y="26949"/>
                </a:lnTo>
                <a:lnTo>
                  <a:pt x="251753" y="12250"/>
                </a:lnTo>
                <a:lnTo>
                  <a:pt x="296382" y="3130"/>
                </a:lnTo>
                <a:lnTo>
                  <a:pt x="342912" y="0"/>
                </a:lnTo>
                <a:lnTo>
                  <a:pt x="7886700" y="0"/>
                </a:lnTo>
                <a:lnTo>
                  <a:pt x="7933224" y="3130"/>
                </a:lnTo>
                <a:lnTo>
                  <a:pt x="7977848" y="12250"/>
                </a:lnTo>
                <a:lnTo>
                  <a:pt x="8020163" y="26949"/>
                </a:lnTo>
                <a:lnTo>
                  <a:pt x="8059758" y="46820"/>
                </a:lnTo>
                <a:lnTo>
                  <a:pt x="8096226" y="71454"/>
                </a:lnTo>
                <a:lnTo>
                  <a:pt x="8129158" y="100441"/>
                </a:lnTo>
                <a:lnTo>
                  <a:pt x="8158145" y="133373"/>
                </a:lnTo>
                <a:lnTo>
                  <a:pt x="8182779" y="169841"/>
                </a:lnTo>
                <a:lnTo>
                  <a:pt x="8202650" y="209436"/>
                </a:lnTo>
                <a:lnTo>
                  <a:pt x="8217349" y="251751"/>
                </a:lnTo>
                <a:lnTo>
                  <a:pt x="8226469" y="296375"/>
                </a:lnTo>
                <a:lnTo>
                  <a:pt x="8229600" y="342900"/>
                </a:lnTo>
                <a:lnTo>
                  <a:pt x="8229600" y="1714500"/>
                </a:lnTo>
                <a:lnTo>
                  <a:pt x="8226469" y="1761024"/>
                </a:lnTo>
                <a:lnTo>
                  <a:pt x="8217349" y="1805648"/>
                </a:lnTo>
                <a:lnTo>
                  <a:pt x="8202650" y="1847963"/>
                </a:lnTo>
                <a:lnTo>
                  <a:pt x="8182779" y="1887558"/>
                </a:lnTo>
                <a:lnTo>
                  <a:pt x="8158145" y="1924026"/>
                </a:lnTo>
                <a:lnTo>
                  <a:pt x="8129158" y="1956958"/>
                </a:lnTo>
                <a:lnTo>
                  <a:pt x="8096226" y="1985945"/>
                </a:lnTo>
                <a:lnTo>
                  <a:pt x="8059758" y="2010579"/>
                </a:lnTo>
                <a:lnTo>
                  <a:pt x="8020163" y="2030450"/>
                </a:lnTo>
                <a:lnTo>
                  <a:pt x="7977848" y="2045149"/>
                </a:lnTo>
                <a:lnTo>
                  <a:pt x="7933224" y="2054269"/>
                </a:lnTo>
                <a:lnTo>
                  <a:pt x="7886700" y="2057400"/>
                </a:lnTo>
                <a:lnTo>
                  <a:pt x="342912" y="2057400"/>
                </a:lnTo>
                <a:lnTo>
                  <a:pt x="296382" y="2054269"/>
                </a:lnTo>
                <a:lnTo>
                  <a:pt x="251753" y="2045149"/>
                </a:lnTo>
                <a:lnTo>
                  <a:pt x="209436" y="2030450"/>
                </a:lnTo>
                <a:lnTo>
                  <a:pt x="169839" y="2010579"/>
                </a:lnTo>
                <a:lnTo>
                  <a:pt x="133370" y="1985945"/>
                </a:lnTo>
                <a:lnTo>
                  <a:pt x="100437" y="1956958"/>
                </a:lnTo>
                <a:lnTo>
                  <a:pt x="71451" y="1924026"/>
                </a:lnTo>
                <a:lnTo>
                  <a:pt x="46818" y="1887558"/>
                </a:lnTo>
                <a:lnTo>
                  <a:pt x="26948" y="1847963"/>
                </a:lnTo>
                <a:lnTo>
                  <a:pt x="12249" y="1805648"/>
                </a:lnTo>
                <a:lnTo>
                  <a:pt x="3130" y="1761024"/>
                </a:lnTo>
                <a:lnTo>
                  <a:pt x="0" y="1714500"/>
                </a:lnTo>
                <a:lnTo>
                  <a:pt x="0" y="342900"/>
                </a:lnTo>
                <a:close/>
              </a:path>
            </a:pathLst>
          </a:custGeom>
          <a:noFill/>
          <a:ln w="25400" cap="flat" cmpd="sng">
            <a:solidFill>
              <a:srgbClr val="3333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510385" y="1924568"/>
            <a:ext cx="8033225" cy="15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5080" lvl="0" indent="25019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3600" dirty="0"/>
              <a:t>Foundation of Cloud IoT Edge ML</a:t>
            </a:r>
            <a:endParaRPr sz="3600" dirty="0"/>
          </a:p>
        </p:txBody>
      </p:sp>
      <p:sp>
        <p:nvSpPr>
          <p:cNvPr id="58" name="Google Shape;58;p7"/>
          <p:cNvSpPr/>
          <p:nvPr/>
        </p:nvSpPr>
        <p:spPr>
          <a:xfrm>
            <a:off x="6417563" y="6030848"/>
            <a:ext cx="402335" cy="42062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7"/>
          <p:cNvSpPr txBox="1"/>
          <p:nvPr/>
        </p:nvSpPr>
        <p:spPr>
          <a:xfrm>
            <a:off x="5141175" y="4403997"/>
            <a:ext cx="3604200" cy="13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242494"/>
                </a:solidFill>
                <a:latin typeface="Arial Narrow"/>
                <a:ea typeface="Arial Narrow"/>
                <a:cs typeface="Arial Narrow"/>
                <a:sym typeface="Arial Narrow"/>
              </a:rPr>
              <a:t>Dr. Rajiv Misra</a:t>
            </a:r>
            <a:r>
              <a:rPr lang="en-IN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, </a:t>
            </a:r>
            <a:r>
              <a:rPr lang="en-IN" sz="2000" b="1">
                <a:solidFill>
                  <a:srgbClr val="242494"/>
                </a:solidFill>
                <a:latin typeface="Arial Narrow"/>
                <a:ea typeface="Arial Narrow"/>
                <a:cs typeface="Arial Narrow"/>
                <a:sym typeface="Arial Narrow"/>
              </a:rPr>
              <a:t>Professor</a:t>
            </a:r>
            <a:r>
              <a:rPr lang="en-IN" sz="2000">
                <a:solidFill>
                  <a:srgbClr val="242494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sz="2000">
              <a:solidFill>
                <a:srgbClr val="242494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Dept. of Computer Science &amp; Engg.  Indian Institute of Technology Patna</a:t>
            </a:r>
            <a:endParaRPr sz="20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rajivm@iitp.ac.in  </a:t>
            </a:r>
            <a:endParaRPr sz="2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3566372" y="4403997"/>
            <a:ext cx="1447800" cy="1494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-1" y="6492875"/>
            <a:ext cx="5181600" cy="365125"/>
          </a:xfrm>
          <a:custGeom>
            <a:avLst/>
            <a:gdLst/>
            <a:ahLst/>
            <a:cxnLst/>
            <a:rect l="l" t="t" r="r" b="b"/>
            <a:pathLst>
              <a:path w="5181600" h="365125" extrusionOk="0">
                <a:moveTo>
                  <a:pt x="0" y="365124"/>
                </a:moveTo>
                <a:lnTo>
                  <a:pt x="5181600" y="365124"/>
                </a:lnTo>
                <a:lnTo>
                  <a:pt x="5181600" y="0"/>
                </a:lnTo>
                <a:lnTo>
                  <a:pt x="0" y="0"/>
                </a:lnTo>
                <a:lnTo>
                  <a:pt x="0" y="3651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FA0697-5810-954F-92B0-B1FEB2D55958}"/>
              </a:ext>
            </a:extLst>
          </p:cNvPr>
          <p:cNvSpPr txBox="1"/>
          <p:nvPr/>
        </p:nvSpPr>
        <p:spPr>
          <a:xfrm>
            <a:off x="2950694" y="1473507"/>
            <a:ext cx="28978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NPTEL Course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0" y="6477000"/>
            <a:ext cx="4572000" cy="15875"/>
          </a:xfrm>
          <a:custGeom>
            <a:avLst/>
            <a:gdLst/>
            <a:ahLst/>
            <a:cxnLst/>
            <a:rect l="l" t="t" r="r" b="b"/>
            <a:pathLst>
              <a:path w="4572000" h="15875" extrusionOk="0">
                <a:moveTo>
                  <a:pt x="0" y="15875"/>
                </a:moveTo>
                <a:lnTo>
                  <a:pt x="4572000" y="15875"/>
                </a:lnTo>
                <a:lnTo>
                  <a:pt x="4572000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8"/>
          <p:cNvSpPr/>
          <p:nvPr/>
        </p:nvSpPr>
        <p:spPr>
          <a:xfrm>
            <a:off x="0" y="35051"/>
            <a:ext cx="9144000" cy="868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4518659" y="416051"/>
            <a:ext cx="106800" cy="106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152400" y="93766"/>
            <a:ext cx="89154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5080" lvl="0" indent="2501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3600" dirty="0"/>
              <a:t>Overview: Cloud IoT Edge ML</a:t>
            </a:r>
            <a:endParaRPr sz="3600" dirty="0"/>
          </a:p>
        </p:txBody>
      </p:sp>
      <p:sp>
        <p:nvSpPr>
          <p:cNvPr id="72" name="Google Shape;72;p8"/>
          <p:cNvSpPr/>
          <p:nvPr/>
        </p:nvSpPr>
        <p:spPr>
          <a:xfrm>
            <a:off x="-1" y="6492875"/>
            <a:ext cx="5181600" cy="365125"/>
          </a:xfrm>
          <a:custGeom>
            <a:avLst/>
            <a:gdLst/>
            <a:ahLst/>
            <a:cxnLst/>
            <a:rect l="l" t="t" r="r" b="b"/>
            <a:pathLst>
              <a:path w="5181600" h="365125" extrusionOk="0">
                <a:moveTo>
                  <a:pt x="0" y="365124"/>
                </a:moveTo>
                <a:lnTo>
                  <a:pt x="5181600" y="365124"/>
                </a:lnTo>
                <a:lnTo>
                  <a:pt x="5181600" y="0"/>
                </a:lnTo>
                <a:lnTo>
                  <a:pt x="0" y="0"/>
                </a:lnTo>
                <a:lnTo>
                  <a:pt x="0" y="3651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8"/>
          <p:cNvSpPr txBox="1">
            <a:spLocks noGrp="1"/>
          </p:cNvSpPr>
          <p:nvPr>
            <p:ph type="dt" idx="10"/>
          </p:nvPr>
        </p:nvSpPr>
        <p:spPr>
          <a:xfrm>
            <a:off x="5812475" y="6492900"/>
            <a:ext cx="247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87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Cloud IoT Edge ML</a:t>
            </a:r>
            <a:endParaRPr sz="2400"/>
          </a:p>
        </p:txBody>
      </p:sp>
      <p:pic>
        <p:nvPicPr>
          <p:cNvPr id="74" name="Google Shape;74;p8"/>
          <p:cNvPicPr preferRelativeResize="0"/>
          <p:nvPr/>
        </p:nvPicPr>
        <p:blipFill rotWithShape="1">
          <a:blip r:embed="rId6">
            <a:alphaModFix/>
          </a:blip>
          <a:srcRect l="39566" t="28162" b="26494"/>
          <a:stretch/>
        </p:blipFill>
        <p:spPr>
          <a:xfrm>
            <a:off x="5145948" y="954505"/>
            <a:ext cx="3883752" cy="3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8"/>
          <p:cNvSpPr txBox="1"/>
          <p:nvPr/>
        </p:nvSpPr>
        <p:spPr>
          <a:xfrm>
            <a:off x="78649" y="1045625"/>
            <a:ext cx="5102950" cy="528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 dirty="0">
                <a:solidFill>
                  <a:srgbClr val="FF0000"/>
                </a:solidFill>
              </a:rPr>
              <a:t>Cloud</a:t>
            </a:r>
          </a:p>
          <a:p>
            <a:pPr lvl="0">
              <a:lnSpc>
                <a:spcPct val="115000"/>
              </a:lnSpc>
            </a:pPr>
            <a:r>
              <a:rPr lang="en-IN" sz="1800" dirty="0"/>
              <a:t>(the waves of innovation started with cloud)</a:t>
            </a:r>
            <a:endParaRPr sz="18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</a:rPr>
              <a:t>Globally available, unlimited compute resources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 dirty="0">
                <a:solidFill>
                  <a:srgbClr val="FF0000"/>
                </a:solidFill>
              </a:rPr>
              <a:t>IoT</a:t>
            </a:r>
          </a:p>
          <a:p>
            <a:pPr lvl="0">
              <a:lnSpc>
                <a:spcPct val="115000"/>
              </a:lnSpc>
            </a:pPr>
            <a:r>
              <a:rPr lang="en-IN" sz="1800" b="1" dirty="0">
                <a:solidFill>
                  <a:srgbClr val="000000"/>
                </a:solidFill>
              </a:rPr>
              <a:t>(</a:t>
            </a:r>
            <a:r>
              <a:rPr lang="en-IN" sz="1800" dirty="0"/>
              <a:t>IoT-as-SaaS platform is key drivers of public cloud)</a:t>
            </a:r>
            <a:endParaRPr sz="18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</a:rPr>
              <a:t>Harnessing signals from sensors and devices, managed centrally by the cloud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 dirty="0">
                <a:solidFill>
                  <a:srgbClr val="FF0000"/>
                </a:solidFill>
              </a:rPr>
              <a:t>Edge</a:t>
            </a:r>
          </a:p>
          <a:p>
            <a:pPr lvl="0">
              <a:lnSpc>
                <a:spcPct val="115000"/>
              </a:lnSpc>
            </a:pPr>
            <a:r>
              <a:rPr lang="en-IN" sz="1800" b="1" dirty="0">
                <a:solidFill>
                  <a:srgbClr val="000000"/>
                </a:solidFill>
              </a:rPr>
              <a:t>(</a:t>
            </a:r>
            <a:r>
              <a:rPr lang="en-IN" sz="1800" dirty="0"/>
              <a:t>IoT realize not everything needs to be in the cloud)</a:t>
            </a:r>
            <a:endParaRPr sz="18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</a:rPr>
              <a:t>Intelligence offloaded from the cloud to IoT devices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 dirty="0">
                <a:solidFill>
                  <a:srgbClr val="FF0000"/>
                </a:solidFill>
              </a:rPr>
              <a:t>ML</a:t>
            </a:r>
          </a:p>
          <a:p>
            <a:r>
              <a:rPr lang="en-IN" sz="1800" b="1" dirty="0"/>
              <a:t>(</a:t>
            </a:r>
            <a:r>
              <a:rPr lang="en-IN" sz="1800" dirty="0"/>
              <a:t>rise of AI, ML models are trained in cloud are deployed at the edge to make inferencing for predictive analytics 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</a:rPr>
              <a:t>Breakthrough intelligence capabilities, in the cloud and on the edge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76" name="Google Shape;76;p8"/>
          <p:cNvSpPr txBox="1"/>
          <p:nvPr/>
        </p:nvSpPr>
        <p:spPr>
          <a:xfrm>
            <a:off x="8054525" y="1298981"/>
            <a:ext cx="474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ML</a:t>
            </a:r>
            <a:endParaRPr b="1" dirty="0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4F5131B0-5FD4-4801-8772-5B365BCE84FA}"/>
              </a:ext>
            </a:extLst>
          </p:cNvPr>
          <p:cNvSpPr txBox="1"/>
          <p:nvPr/>
        </p:nvSpPr>
        <p:spPr>
          <a:xfrm>
            <a:off x="5470478" y="3287612"/>
            <a:ext cx="3594873" cy="3129703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5"/>
              </a:spcBef>
              <a:tabLst>
                <a:tab pos="241300" algn="l"/>
              </a:tabLst>
            </a:pPr>
            <a:r>
              <a:rPr lang="en-US" sz="2400" spc="-270" dirty="0">
                <a:solidFill>
                  <a:srgbClr val="58585A"/>
                </a:solidFill>
              </a:rPr>
              <a:t>C</a:t>
            </a:r>
            <a:r>
              <a:rPr lang="en-US" sz="2400" spc="-335" dirty="0">
                <a:solidFill>
                  <a:srgbClr val="58585A"/>
                </a:solidFill>
              </a:rPr>
              <a:t>u</a:t>
            </a:r>
            <a:r>
              <a:rPr lang="en-US" sz="2400" spc="-190" dirty="0">
                <a:solidFill>
                  <a:srgbClr val="58585A"/>
                </a:solidFill>
              </a:rPr>
              <a:t>rr</a:t>
            </a:r>
            <a:r>
              <a:rPr lang="en-US" sz="2400" spc="-440" dirty="0">
                <a:solidFill>
                  <a:srgbClr val="58585A"/>
                </a:solidFill>
              </a:rPr>
              <a:t>e</a:t>
            </a:r>
            <a:r>
              <a:rPr lang="en-US" sz="2400" spc="-325" dirty="0">
                <a:solidFill>
                  <a:srgbClr val="58585A"/>
                </a:solidFill>
              </a:rPr>
              <a:t>n</a:t>
            </a:r>
            <a:r>
              <a:rPr lang="en-US" sz="2400" spc="-285" dirty="0">
                <a:solidFill>
                  <a:srgbClr val="58585A"/>
                </a:solidFill>
              </a:rPr>
              <a:t>t</a:t>
            </a:r>
            <a:r>
              <a:rPr lang="en-US" sz="2400" spc="-250" dirty="0">
                <a:solidFill>
                  <a:srgbClr val="58585A"/>
                </a:solidFill>
              </a:rPr>
              <a:t> </a:t>
            </a:r>
            <a:r>
              <a:rPr lang="en-US" sz="2400" spc="-125" dirty="0">
                <a:solidFill>
                  <a:srgbClr val="58585A"/>
                </a:solidFill>
              </a:rPr>
              <a:t>S</a:t>
            </a:r>
            <a:r>
              <a:rPr lang="en-US" sz="2400" spc="-105" dirty="0">
                <a:solidFill>
                  <a:srgbClr val="58585A"/>
                </a:solidFill>
              </a:rPr>
              <a:t>t</a:t>
            </a:r>
            <a:r>
              <a:rPr lang="en-US" sz="2400" spc="-335" dirty="0">
                <a:solidFill>
                  <a:srgbClr val="58585A"/>
                </a:solidFill>
              </a:rPr>
              <a:t>a</a:t>
            </a:r>
            <a:r>
              <a:rPr lang="en-US" sz="2400" spc="-285" dirty="0">
                <a:solidFill>
                  <a:srgbClr val="58585A"/>
                </a:solidFill>
              </a:rPr>
              <a:t>t</a:t>
            </a:r>
            <a:r>
              <a:rPr lang="en-US" sz="2400" spc="-434" dirty="0">
                <a:solidFill>
                  <a:srgbClr val="58585A"/>
                </a:solidFill>
              </a:rPr>
              <a:t>e</a:t>
            </a:r>
            <a:r>
              <a:rPr lang="en-US" sz="2400" spc="-254" dirty="0">
                <a:solidFill>
                  <a:srgbClr val="58585A"/>
                </a:solidFill>
              </a:rPr>
              <a:t> </a:t>
            </a:r>
            <a:r>
              <a:rPr lang="en-US" sz="2400" spc="-370" dirty="0">
                <a:solidFill>
                  <a:srgbClr val="58585A"/>
                </a:solidFill>
              </a:rPr>
              <a:t>o</a:t>
            </a:r>
            <a:r>
              <a:rPr lang="en-US" sz="2400" spc="-290" dirty="0">
                <a:solidFill>
                  <a:srgbClr val="58585A"/>
                </a:solidFill>
              </a:rPr>
              <a:t>f</a:t>
            </a:r>
            <a:r>
              <a:rPr lang="en-US" sz="2400" spc="-254" dirty="0">
                <a:solidFill>
                  <a:srgbClr val="58585A"/>
                </a:solidFill>
              </a:rPr>
              <a:t> </a:t>
            </a:r>
            <a:r>
              <a:rPr lang="en-US" sz="2400" spc="-270" dirty="0">
                <a:solidFill>
                  <a:srgbClr val="58585A"/>
                </a:solidFill>
              </a:rPr>
              <a:t>C</a:t>
            </a:r>
            <a:r>
              <a:rPr lang="en-US" sz="2400" spc="-190" dirty="0">
                <a:solidFill>
                  <a:srgbClr val="58585A"/>
                </a:solidFill>
              </a:rPr>
              <a:t>l</a:t>
            </a:r>
            <a:r>
              <a:rPr lang="en-US" sz="2400" spc="-370" dirty="0">
                <a:solidFill>
                  <a:srgbClr val="58585A"/>
                </a:solidFill>
              </a:rPr>
              <a:t>o</a:t>
            </a:r>
            <a:r>
              <a:rPr lang="en-US" sz="2400" spc="-335" dirty="0">
                <a:solidFill>
                  <a:srgbClr val="58585A"/>
                </a:solidFill>
              </a:rPr>
              <a:t>u</a:t>
            </a:r>
            <a:r>
              <a:rPr lang="en-US" sz="2400" spc="-370" dirty="0">
                <a:solidFill>
                  <a:srgbClr val="58585A"/>
                </a:solidFill>
              </a:rPr>
              <a:t>d</a:t>
            </a:r>
            <a:endParaRPr lang="en-IN" sz="2400" dirty="0">
              <a:solidFill>
                <a:srgbClr val="58585A"/>
              </a:solidFill>
              <a:latin typeface="Roboto"/>
              <a:cs typeface="Roboto"/>
            </a:endParaRPr>
          </a:p>
          <a:p>
            <a:pPr marL="241300" indent="-228600" algn="just">
              <a:lnSpc>
                <a:spcPct val="100000"/>
              </a:lnSpc>
              <a:spcBef>
                <a:spcPts val="845"/>
              </a:spcBef>
              <a:buFont typeface="Arial MT"/>
              <a:buChar char="•"/>
              <a:tabLst>
                <a:tab pos="241300" algn="l"/>
              </a:tabLst>
            </a:pPr>
            <a:r>
              <a:rPr sz="1600" dirty="0">
                <a:solidFill>
                  <a:srgbClr val="58585A"/>
                </a:solidFill>
                <a:latin typeface="Roboto"/>
                <a:cs typeface="Roboto"/>
              </a:rPr>
              <a:t>Highly</a:t>
            </a:r>
            <a:r>
              <a:rPr sz="1600" spc="-10" dirty="0">
                <a:solidFill>
                  <a:srgbClr val="58585A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58585A"/>
                </a:solidFill>
                <a:latin typeface="Roboto"/>
                <a:cs typeface="Roboto"/>
              </a:rPr>
              <a:t>centralized</a:t>
            </a:r>
            <a:r>
              <a:rPr sz="1600" spc="-10" dirty="0">
                <a:solidFill>
                  <a:srgbClr val="58585A"/>
                </a:solidFill>
                <a:latin typeface="Roboto"/>
                <a:cs typeface="Roboto"/>
              </a:rPr>
              <a:t> </a:t>
            </a:r>
            <a:r>
              <a:rPr sz="1600" spc="5" dirty="0">
                <a:solidFill>
                  <a:srgbClr val="58585A"/>
                </a:solidFill>
                <a:latin typeface="Roboto"/>
                <a:cs typeface="Roboto"/>
              </a:rPr>
              <a:t>set</a:t>
            </a:r>
            <a:r>
              <a:rPr sz="1600" spc="-20" dirty="0">
                <a:solidFill>
                  <a:srgbClr val="58585A"/>
                </a:solidFill>
                <a:latin typeface="Roboto"/>
                <a:cs typeface="Roboto"/>
              </a:rPr>
              <a:t> </a:t>
            </a:r>
            <a:r>
              <a:rPr sz="1600" spc="20" dirty="0">
                <a:solidFill>
                  <a:srgbClr val="58585A"/>
                </a:solidFill>
                <a:latin typeface="Roboto"/>
                <a:cs typeface="Roboto"/>
              </a:rPr>
              <a:t>of</a:t>
            </a:r>
            <a:r>
              <a:rPr sz="1600" spc="-15" dirty="0">
                <a:solidFill>
                  <a:srgbClr val="58585A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58585A"/>
                </a:solidFill>
                <a:latin typeface="Roboto"/>
                <a:cs typeface="Roboto"/>
              </a:rPr>
              <a:t>resources</a:t>
            </a:r>
            <a:r>
              <a:rPr lang="en-IN" sz="1600" spc="-5" dirty="0">
                <a:solidFill>
                  <a:srgbClr val="58585A"/>
                </a:solidFill>
                <a:latin typeface="Roboto"/>
                <a:cs typeface="Roboto"/>
              </a:rPr>
              <a:t>, </a:t>
            </a:r>
          </a:p>
          <a:p>
            <a:pPr marL="241300" indent="-228600" algn="just">
              <a:lnSpc>
                <a:spcPct val="100000"/>
              </a:lnSpc>
              <a:spcBef>
                <a:spcPts val="845"/>
              </a:spcBef>
              <a:buFont typeface="Arial MT"/>
              <a:buChar char="•"/>
              <a:tabLst>
                <a:tab pos="241300" algn="l"/>
              </a:tabLst>
            </a:pPr>
            <a:r>
              <a:rPr sz="1600" spc="5" dirty="0">
                <a:solidFill>
                  <a:srgbClr val="58585A"/>
                </a:solidFill>
                <a:latin typeface="Roboto"/>
                <a:cs typeface="Roboto"/>
              </a:rPr>
              <a:t>Resembles</a:t>
            </a:r>
            <a:r>
              <a:rPr sz="1600" spc="-25" dirty="0">
                <a:solidFill>
                  <a:srgbClr val="58585A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58585A"/>
                </a:solidFill>
                <a:latin typeface="Roboto"/>
                <a:cs typeface="Roboto"/>
              </a:rPr>
              <a:t>Client/Server</a:t>
            </a:r>
            <a:r>
              <a:rPr sz="1600" spc="-15" dirty="0">
                <a:solidFill>
                  <a:srgbClr val="58585A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58585A"/>
                </a:solidFill>
                <a:latin typeface="Roboto"/>
                <a:cs typeface="Roboto"/>
              </a:rPr>
              <a:t>computing</a:t>
            </a:r>
            <a:endParaRPr sz="1600" dirty="0">
              <a:latin typeface="Roboto"/>
              <a:cs typeface="Roboto"/>
            </a:endParaRPr>
          </a:p>
          <a:p>
            <a:pPr marL="241300" indent="-228600" algn="just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1600" dirty="0">
                <a:solidFill>
                  <a:srgbClr val="58585A"/>
                </a:solidFill>
                <a:latin typeface="Roboto"/>
                <a:cs typeface="Roboto"/>
              </a:rPr>
              <a:t>Compute</a:t>
            </a:r>
            <a:r>
              <a:rPr sz="1600" spc="-15" dirty="0">
                <a:solidFill>
                  <a:srgbClr val="58585A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58585A"/>
                </a:solidFill>
                <a:latin typeface="Roboto"/>
                <a:cs typeface="Roboto"/>
              </a:rPr>
              <a:t>is</a:t>
            </a:r>
            <a:r>
              <a:rPr sz="1600" spc="-10" dirty="0">
                <a:solidFill>
                  <a:srgbClr val="58585A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58585A"/>
                </a:solidFill>
                <a:latin typeface="Roboto"/>
                <a:cs typeface="Roboto"/>
              </a:rPr>
              <a:t>going</a:t>
            </a:r>
            <a:r>
              <a:rPr sz="1600" spc="-10" dirty="0">
                <a:solidFill>
                  <a:srgbClr val="58585A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58585A"/>
                </a:solidFill>
                <a:latin typeface="Roboto"/>
                <a:cs typeface="Roboto"/>
              </a:rPr>
              <a:t>beyond</a:t>
            </a:r>
            <a:r>
              <a:rPr sz="1600" spc="-15" dirty="0">
                <a:solidFill>
                  <a:srgbClr val="58585A"/>
                </a:solidFill>
                <a:latin typeface="Roboto"/>
                <a:cs typeface="Roboto"/>
              </a:rPr>
              <a:t> </a:t>
            </a:r>
            <a:r>
              <a:rPr sz="1600" spc="5" dirty="0">
                <a:solidFill>
                  <a:srgbClr val="58585A"/>
                </a:solidFill>
                <a:latin typeface="Roboto"/>
                <a:cs typeface="Roboto"/>
              </a:rPr>
              <a:t>VM</a:t>
            </a:r>
            <a:r>
              <a:rPr lang="en-IN" sz="1600" spc="5" dirty="0">
                <a:solidFill>
                  <a:srgbClr val="58585A"/>
                </a:solidFill>
                <a:latin typeface="Roboto"/>
                <a:cs typeface="Roboto"/>
              </a:rPr>
              <a:t>s as </a:t>
            </a:r>
            <a:r>
              <a:rPr sz="1600" dirty="0">
                <a:solidFill>
                  <a:srgbClr val="58585A"/>
                </a:solidFill>
                <a:latin typeface="Roboto"/>
                <a:cs typeface="Roboto"/>
              </a:rPr>
              <a:t>Containers</a:t>
            </a:r>
            <a:r>
              <a:rPr sz="1600" spc="-25" dirty="0">
                <a:solidFill>
                  <a:srgbClr val="58585A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58585A"/>
                </a:solidFill>
                <a:latin typeface="Roboto"/>
                <a:cs typeface="Roboto"/>
              </a:rPr>
              <a:t>becoming</a:t>
            </a:r>
            <a:r>
              <a:rPr sz="1600" spc="-15" dirty="0">
                <a:solidFill>
                  <a:srgbClr val="58585A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58585A"/>
                </a:solidFill>
                <a:latin typeface="Roboto"/>
                <a:cs typeface="Roboto"/>
              </a:rPr>
              <a:t>mainstream</a:t>
            </a:r>
            <a:endParaRPr sz="1600" dirty="0">
              <a:latin typeface="Roboto"/>
              <a:cs typeface="Roboto"/>
            </a:endParaRPr>
          </a:p>
          <a:p>
            <a:pPr marL="241300" indent="-228600" algn="just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41300" algn="l"/>
              </a:tabLst>
            </a:pPr>
            <a:r>
              <a:rPr sz="1600" dirty="0">
                <a:solidFill>
                  <a:srgbClr val="58585A"/>
                </a:solidFill>
                <a:latin typeface="Roboto"/>
                <a:cs typeface="Roboto"/>
              </a:rPr>
              <a:t>Storage</a:t>
            </a:r>
            <a:r>
              <a:rPr sz="1600" spc="-10" dirty="0">
                <a:solidFill>
                  <a:srgbClr val="58585A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58585A"/>
                </a:solidFill>
                <a:latin typeface="Roboto"/>
                <a:cs typeface="Roboto"/>
              </a:rPr>
              <a:t>is </a:t>
            </a:r>
            <a:r>
              <a:rPr sz="1600" dirty="0">
                <a:solidFill>
                  <a:srgbClr val="58585A"/>
                </a:solidFill>
                <a:latin typeface="Roboto"/>
                <a:cs typeface="Roboto"/>
              </a:rPr>
              <a:t>complemented</a:t>
            </a:r>
            <a:r>
              <a:rPr sz="1600" spc="-5" dirty="0">
                <a:solidFill>
                  <a:srgbClr val="58585A"/>
                </a:solidFill>
                <a:latin typeface="Roboto"/>
                <a:cs typeface="Roboto"/>
              </a:rPr>
              <a:t> by</a:t>
            </a:r>
            <a:r>
              <a:rPr sz="1600" dirty="0">
                <a:solidFill>
                  <a:srgbClr val="58585A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58585A"/>
                </a:solidFill>
                <a:latin typeface="Roboto"/>
                <a:cs typeface="Roboto"/>
              </a:rPr>
              <a:t>CDN</a:t>
            </a:r>
            <a:r>
              <a:rPr lang="en-IN" sz="1600" dirty="0"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58585A"/>
                </a:solidFill>
                <a:latin typeface="Roboto"/>
                <a:cs typeface="Roboto"/>
              </a:rPr>
              <a:t>is</a:t>
            </a:r>
            <a:r>
              <a:rPr sz="1600" dirty="0">
                <a:solidFill>
                  <a:srgbClr val="58585A"/>
                </a:solidFill>
                <a:latin typeface="Roboto"/>
                <a:cs typeface="Roboto"/>
              </a:rPr>
              <a:t> replicated and</a:t>
            </a:r>
            <a:r>
              <a:rPr sz="1600" spc="5" dirty="0">
                <a:solidFill>
                  <a:srgbClr val="58585A"/>
                </a:solidFill>
                <a:latin typeface="Roboto"/>
                <a:cs typeface="Roboto"/>
              </a:rPr>
              <a:t> cached</a:t>
            </a:r>
            <a:r>
              <a:rPr lang="en-IN" sz="1600" spc="5" dirty="0">
                <a:solidFill>
                  <a:srgbClr val="58585A"/>
                </a:solidFill>
                <a:latin typeface="Roboto"/>
                <a:cs typeface="Roboto"/>
              </a:rPr>
              <a:t> at edge locations</a:t>
            </a:r>
            <a:endParaRPr sz="1600" dirty="0">
              <a:latin typeface="Roboto"/>
              <a:cs typeface="Roboto"/>
            </a:endParaRPr>
          </a:p>
          <a:p>
            <a:pPr marL="241300" indent="-228600" algn="just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sz="1600" dirty="0">
                <a:solidFill>
                  <a:srgbClr val="58585A"/>
                </a:solidFill>
                <a:latin typeface="Roboto"/>
                <a:cs typeface="Roboto"/>
              </a:rPr>
              <a:t>Network </a:t>
            </a:r>
            <a:r>
              <a:rPr sz="1600" spc="5" dirty="0">
                <a:solidFill>
                  <a:srgbClr val="58585A"/>
                </a:solidFill>
                <a:latin typeface="Roboto"/>
                <a:cs typeface="Roboto"/>
              </a:rPr>
              <a:t>stack </a:t>
            </a:r>
            <a:r>
              <a:rPr sz="1600" spc="-5" dirty="0">
                <a:solidFill>
                  <a:srgbClr val="58585A"/>
                </a:solidFill>
                <a:latin typeface="Roboto"/>
                <a:cs typeface="Roboto"/>
              </a:rPr>
              <a:t>is </a:t>
            </a:r>
            <a:r>
              <a:rPr sz="1600" spc="-10" dirty="0">
                <a:solidFill>
                  <a:srgbClr val="58585A"/>
                </a:solidFill>
                <a:latin typeface="Roboto"/>
                <a:cs typeface="Roboto"/>
              </a:rPr>
              <a:t>programmable</a:t>
            </a:r>
            <a:r>
              <a:rPr lang="en-IN" sz="1600" dirty="0"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58585A"/>
                </a:solidFill>
                <a:latin typeface="Roboto"/>
                <a:cs typeface="Roboto"/>
              </a:rPr>
              <a:t>SDN</a:t>
            </a:r>
            <a:r>
              <a:rPr sz="1600" dirty="0">
                <a:solidFill>
                  <a:srgbClr val="58585A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58585A"/>
                </a:solidFill>
                <a:latin typeface="Roboto"/>
                <a:cs typeface="Roboto"/>
              </a:rPr>
              <a:t>enabling</a:t>
            </a:r>
            <a:r>
              <a:rPr sz="1600" spc="5" dirty="0">
                <a:solidFill>
                  <a:srgbClr val="58585A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58585A"/>
                </a:solidFill>
                <a:latin typeface="Roboto"/>
                <a:cs typeface="Roboto"/>
              </a:rPr>
              <a:t>hybrid</a:t>
            </a:r>
            <a:r>
              <a:rPr sz="1600" dirty="0">
                <a:solidFill>
                  <a:srgbClr val="58585A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58585A"/>
                </a:solidFill>
                <a:latin typeface="Roboto"/>
                <a:cs typeface="Roboto"/>
              </a:rPr>
              <a:t>scenarios</a:t>
            </a:r>
            <a:endParaRPr sz="1600" dirty="0">
              <a:latin typeface="Roboto"/>
              <a:cs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4DB5ED-EDD9-46C5-9999-E1B6F677E2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1947" y="488896"/>
            <a:ext cx="3979653" cy="10977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/>
          <p:nvPr/>
        </p:nvSpPr>
        <p:spPr>
          <a:xfrm>
            <a:off x="0" y="6477000"/>
            <a:ext cx="4572000" cy="15875"/>
          </a:xfrm>
          <a:custGeom>
            <a:avLst/>
            <a:gdLst/>
            <a:ahLst/>
            <a:cxnLst/>
            <a:rect l="l" t="t" r="r" b="b"/>
            <a:pathLst>
              <a:path w="4572000" h="15875" extrusionOk="0">
                <a:moveTo>
                  <a:pt x="0" y="15875"/>
                </a:moveTo>
                <a:lnTo>
                  <a:pt x="4572000" y="15875"/>
                </a:lnTo>
                <a:lnTo>
                  <a:pt x="4572000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0" y="35051"/>
            <a:ext cx="9144000" cy="868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0"/>
          <p:cNvSpPr/>
          <p:nvPr/>
        </p:nvSpPr>
        <p:spPr>
          <a:xfrm>
            <a:off x="4518659" y="416051"/>
            <a:ext cx="106800" cy="106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0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0"/>
          <p:cNvSpPr txBox="1">
            <a:spLocks noGrp="1"/>
          </p:cNvSpPr>
          <p:nvPr>
            <p:ph type="title"/>
          </p:nvPr>
        </p:nvSpPr>
        <p:spPr>
          <a:xfrm>
            <a:off x="152400" y="93766"/>
            <a:ext cx="89154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5080" lvl="0" indent="2501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3600"/>
              <a:t>Definition: Edge Computing</a:t>
            </a:r>
            <a:endParaRPr sz="3600"/>
          </a:p>
        </p:txBody>
      </p:sp>
      <p:sp>
        <p:nvSpPr>
          <p:cNvPr id="100" name="Google Shape;100;p10"/>
          <p:cNvSpPr/>
          <p:nvPr/>
        </p:nvSpPr>
        <p:spPr>
          <a:xfrm>
            <a:off x="-1" y="6492875"/>
            <a:ext cx="5181600" cy="365125"/>
          </a:xfrm>
          <a:custGeom>
            <a:avLst/>
            <a:gdLst/>
            <a:ahLst/>
            <a:cxnLst/>
            <a:rect l="l" t="t" r="r" b="b"/>
            <a:pathLst>
              <a:path w="5181600" h="365125" extrusionOk="0">
                <a:moveTo>
                  <a:pt x="0" y="365124"/>
                </a:moveTo>
                <a:lnTo>
                  <a:pt x="5181600" y="365124"/>
                </a:lnTo>
                <a:lnTo>
                  <a:pt x="5181600" y="0"/>
                </a:lnTo>
                <a:lnTo>
                  <a:pt x="0" y="0"/>
                </a:lnTo>
                <a:lnTo>
                  <a:pt x="0" y="3651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0"/>
          <p:cNvSpPr txBox="1">
            <a:spLocks noGrp="1"/>
          </p:cNvSpPr>
          <p:nvPr>
            <p:ph type="body" idx="1"/>
          </p:nvPr>
        </p:nvSpPr>
        <p:spPr>
          <a:xfrm>
            <a:off x="228600" y="1567494"/>
            <a:ext cx="8915400" cy="371876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400050">
              <a:lnSpc>
                <a:spcPct val="115000"/>
              </a:lnSpc>
              <a:buSzPts val="2700"/>
              <a:buChar char="●"/>
            </a:pPr>
            <a:r>
              <a:rPr lang="en-US" sz="2700" dirty="0"/>
              <a:t>Edge computing makes the cloud truly distributed</a:t>
            </a:r>
          </a:p>
          <a:p>
            <a:pPr lvl="0" indent="-400050">
              <a:lnSpc>
                <a:spcPct val="115000"/>
              </a:lnSpc>
              <a:buSzPts val="2700"/>
              <a:buChar char="●"/>
            </a:pPr>
            <a:r>
              <a:rPr lang="en-US" sz="2700" dirty="0"/>
              <a:t>Moves core cloud services closer to the origin of data</a:t>
            </a:r>
          </a:p>
          <a:p>
            <a:pPr lvl="0" indent="-400050">
              <a:lnSpc>
                <a:spcPct val="115000"/>
              </a:lnSpc>
              <a:buSzPts val="2700"/>
              <a:buChar char="●"/>
            </a:pPr>
            <a:r>
              <a:rPr lang="en-US" sz="2700" dirty="0"/>
              <a:t>Edge Mimics public cloud platform capabilities</a:t>
            </a:r>
          </a:p>
          <a:p>
            <a:pPr lvl="0" indent="-400050">
              <a:lnSpc>
                <a:spcPct val="115000"/>
              </a:lnSpc>
              <a:buSzPts val="2700"/>
              <a:buChar char="●"/>
            </a:pPr>
            <a:r>
              <a:rPr lang="en-US" sz="2700" dirty="0"/>
              <a:t>Delivers storage, compute, and network services locally.</a:t>
            </a:r>
          </a:p>
          <a:p>
            <a:pPr lvl="0" indent="-400050">
              <a:lnSpc>
                <a:spcPct val="115000"/>
              </a:lnSpc>
              <a:buSzPts val="2700"/>
              <a:buChar char="●"/>
            </a:pPr>
            <a:r>
              <a:rPr lang="en-US" sz="2700" dirty="0"/>
              <a:t>Reduces the latency by avoiding the roundtrip to the cloud</a:t>
            </a:r>
            <a:endParaRPr lang="en-IN" sz="2700" dirty="0"/>
          </a:p>
          <a:p>
            <a:pPr lvl="0" indent="-400050">
              <a:lnSpc>
                <a:spcPct val="115000"/>
              </a:lnSpc>
              <a:buSzPts val="2700"/>
              <a:buChar char="●"/>
            </a:pPr>
            <a:r>
              <a:rPr lang="en-IN" sz="2700" dirty="0"/>
              <a:t>B</a:t>
            </a:r>
            <a:r>
              <a:rPr lang="en-IN" sz="2700" dirty="0">
                <a:solidFill>
                  <a:schemeClr val="dk1"/>
                </a:solidFill>
              </a:rPr>
              <a:t>rings in </a:t>
            </a:r>
            <a:r>
              <a:rPr lang="en-IN" sz="2700" dirty="0">
                <a:solidFill>
                  <a:srgbClr val="FF0000"/>
                </a:solidFill>
              </a:rPr>
              <a:t>data sovereignty</a:t>
            </a:r>
            <a:r>
              <a:rPr lang="en-IN" sz="2700" dirty="0">
                <a:solidFill>
                  <a:schemeClr val="dk1"/>
                </a:solidFill>
              </a:rPr>
              <a:t> by keeping data where it actually belongs, </a:t>
            </a:r>
            <a:r>
              <a:rPr lang="en-IN" sz="2700" dirty="0">
                <a:solidFill>
                  <a:srgbClr val="0070C0"/>
                </a:solidFill>
              </a:rPr>
              <a:t>savings on cloud and bandwidth </a:t>
            </a:r>
            <a:r>
              <a:rPr lang="en-IN" sz="2700" dirty="0">
                <a:solidFill>
                  <a:schemeClr val="dk1"/>
                </a:solidFill>
              </a:rPr>
              <a:t>usages</a:t>
            </a:r>
            <a:endParaRPr sz="2700" dirty="0">
              <a:solidFill>
                <a:schemeClr val="dk1"/>
              </a:solidFill>
            </a:endParaRPr>
          </a:p>
        </p:txBody>
      </p:sp>
      <p:sp>
        <p:nvSpPr>
          <p:cNvPr id="102" name="Google Shape;102;p10"/>
          <p:cNvSpPr txBox="1">
            <a:spLocks noGrp="1"/>
          </p:cNvSpPr>
          <p:nvPr>
            <p:ph type="dt" idx="10"/>
          </p:nvPr>
        </p:nvSpPr>
        <p:spPr>
          <a:xfrm>
            <a:off x="5812475" y="6492900"/>
            <a:ext cx="247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87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Cloud IoT Edge ML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0F8FA-7688-4AAD-A66D-B0DB67677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Functionality of Edge 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198B7023-F6F4-4BD0-B084-001B9BC5BE0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6700" y="1070394"/>
            <a:ext cx="7885262" cy="4260782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58585A"/>
                </a:solidFill>
                <a:latin typeface="Arial Nova Light" panose="020B0304020202020204" pitchFamily="34" charset="0"/>
                <a:cs typeface="Roboto"/>
              </a:rPr>
              <a:t>Data</a:t>
            </a:r>
            <a:r>
              <a:rPr sz="2800" spc="-30" dirty="0">
                <a:solidFill>
                  <a:srgbClr val="58585A"/>
                </a:solidFill>
                <a:latin typeface="Arial Nova Light" panose="020B0304020202020204" pitchFamily="34" charset="0"/>
                <a:cs typeface="Roboto"/>
              </a:rPr>
              <a:t> </a:t>
            </a:r>
            <a:r>
              <a:rPr sz="2800" spc="-5" dirty="0">
                <a:solidFill>
                  <a:srgbClr val="58585A"/>
                </a:solidFill>
                <a:latin typeface="Arial Nova Light" panose="020B0304020202020204" pitchFamily="34" charset="0"/>
                <a:cs typeface="Roboto"/>
              </a:rPr>
              <a:t>Ingestion</a:t>
            </a:r>
            <a:r>
              <a:rPr lang="en-IN" sz="2800" dirty="0">
                <a:latin typeface="Arial Nova Light" panose="020B0304020202020204" pitchFamily="34" charset="0"/>
                <a:cs typeface="Roboto"/>
              </a:rPr>
              <a:t> and </a:t>
            </a:r>
            <a:r>
              <a:rPr sz="2800" spc="15" dirty="0">
                <a:solidFill>
                  <a:srgbClr val="58585A"/>
                </a:solidFill>
                <a:latin typeface="Arial Nova Light" panose="020B0304020202020204" pitchFamily="34" charset="0"/>
                <a:cs typeface="Roboto"/>
              </a:rPr>
              <a:t>M2M</a:t>
            </a:r>
            <a:r>
              <a:rPr sz="2800" spc="-30" dirty="0">
                <a:solidFill>
                  <a:srgbClr val="58585A"/>
                </a:solidFill>
                <a:latin typeface="Arial Nova Light" panose="020B0304020202020204" pitchFamily="34" charset="0"/>
                <a:cs typeface="Roboto"/>
              </a:rPr>
              <a:t> </a:t>
            </a:r>
            <a:r>
              <a:rPr sz="2800" spc="-10" dirty="0">
                <a:solidFill>
                  <a:srgbClr val="58585A"/>
                </a:solidFill>
                <a:latin typeface="Arial Nova Light" panose="020B0304020202020204" pitchFamily="34" charset="0"/>
                <a:cs typeface="Roboto"/>
              </a:rPr>
              <a:t>Brokers</a:t>
            </a:r>
            <a:endParaRPr sz="2800" dirty="0">
              <a:latin typeface="Arial Nova Light" panose="020B0304020202020204" pitchFamily="34" charset="0"/>
              <a:cs typeface="Roboto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5" dirty="0">
                <a:solidFill>
                  <a:srgbClr val="58585A"/>
                </a:solidFill>
                <a:latin typeface="Arial Nova Light" panose="020B0304020202020204" pitchFamily="34" charset="0"/>
                <a:cs typeface="Roboto"/>
              </a:rPr>
              <a:t>Object</a:t>
            </a:r>
            <a:r>
              <a:rPr sz="2800" spc="-25" dirty="0">
                <a:solidFill>
                  <a:srgbClr val="58585A"/>
                </a:solidFill>
                <a:latin typeface="Arial Nova Light" panose="020B0304020202020204" pitchFamily="34" charset="0"/>
                <a:cs typeface="Roboto"/>
              </a:rPr>
              <a:t> </a:t>
            </a:r>
            <a:r>
              <a:rPr sz="2800" dirty="0">
                <a:solidFill>
                  <a:srgbClr val="58585A"/>
                </a:solidFill>
                <a:latin typeface="Arial Nova Light" panose="020B0304020202020204" pitchFamily="34" charset="0"/>
                <a:cs typeface="Roboto"/>
              </a:rPr>
              <a:t>Storage</a:t>
            </a:r>
            <a:endParaRPr sz="2800" dirty="0">
              <a:latin typeface="Arial Nova Light" panose="020B0304020202020204" pitchFamily="34" charset="0"/>
              <a:cs typeface="Roboto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5" dirty="0">
                <a:solidFill>
                  <a:srgbClr val="58585A"/>
                </a:solidFill>
                <a:latin typeface="Arial Nova Light" panose="020B0304020202020204" pitchFamily="34" charset="0"/>
                <a:cs typeface="Roboto"/>
              </a:rPr>
              <a:t>Functions</a:t>
            </a:r>
            <a:r>
              <a:rPr sz="2800" spc="-10" dirty="0">
                <a:solidFill>
                  <a:srgbClr val="58585A"/>
                </a:solidFill>
                <a:latin typeface="Arial Nova Light" panose="020B0304020202020204" pitchFamily="34" charset="0"/>
                <a:cs typeface="Roboto"/>
              </a:rPr>
              <a:t> </a:t>
            </a:r>
            <a:r>
              <a:rPr sz="2800" spc="-5" dirty="0">
                <a:solidFill>
                  <a:srgbClr val="58585A"/>
                </a:solidFill>
                <a:latin typeface="Arial Nova Light" panose="020B0304020202020204" pitchFamily="34" charset="0"/>
                <a:cs typeface="Roboto"/>
              </a:rPr>
              <a:t>as</a:t>
            </a:r>
            <a:r>
              <a:rPr sz="2800" spc="-10" dirty="0">
                <a:solidFill>
                  <a:srgbClr val="58585A"/>
                </a:solidFill>
                <a:latin typeface="Arial Nova Light" panose="020B0304020202020204" pitchFamily="34" charset="0"/>
                <a:cs typeface="Roboto"/>
              </a:rPr>
              <a:t> </a:t>
            </a:r>
            <a:r>
              <a:rPr sz="2800" dirty="0">
                <a:solidFill>
                  <a:srgbClr val="58585A"/>
                </a:solidFill>
                <a:latin typeface="Arial Nova Light" panose="020B0304020202020204" pitchFamily="34" charset="0"/>
                <a:cs typeface="Roboto"/>
              </a:rPr>
              <a:t>a</a:t>
            </a:r>
            <a:r>
              <a:rPr sz="2800" spc="-5" dirty="0">
                <a:solidFill>
                  <a:srgbClr val="58585A"/>
                </a:solidFill>
                <a:latin typeface="Arial Nova Light" panose="020B0304020202020204" pitchFamily="34" charset="0"/>
                <a:cs typeface="Roboto"/>
              </a:rPr>
              <a:t> </a:t>
            </a:r>
            <a:r>
              <a:rPr sz="2800" spc="5" dirty="0">
                <a:solidFill>
                  <a:srgbClr val="58585A"/>
                </a:solidFill>
                <a:latin typeface="Arial Nova Light" panose="020B0304020202020204" pitchFamily="34" charset="0"/>
                <a:cs typeface="Roboto"/>
              </a:rPr>
              <a:t>Service</a:t>
            </a:r>
            <a:endParaRPr lang="en-IN" sz="2800" spc="5" dirty="0">
              <a:solidFill>
                <a:srgbClr val="58585A"/>
              </a:solidFill>
              <a:latin typeface="Arial Nova Light" panose="020B0304020202020204" pitchFamily="34" charset="0"/>
              <a:cs typeface="Roboto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IN" sz="2800" spc="5" dirty="0">
                <a:solidFill>
                  <a:srgbClr val="58585A"/>
                </a:solidFill>
                <a:latin typeface="Arial Nova Light" panose="020B0304020202020204" pitchFamily="34" charset="0"/>
                <a:cs typeface="Roboto"/>
              </a:rPr>
              <a:t>Containers</a:t>
            </a: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IN" sz="2800" spc="5" dirty="0">
                <a:solidFill>
                  <a:srgbClr val="58585A"/>
                </a:solidFill>
                <a:latin typeface="Arial Nova Light" panose="020B0304020202020204" pitchFamily="34" charset="0"/>
                <a:cs typeface="Roboto"/>
              </a:rPr>
              <a:t>Distributed Computing</a:t>
            </a:r>
            <a:endParaRPr sz="2800" dirty="0">
              <a:latin typeface="Arial Nova Light" panose="020B0304020202020204" pitchFamily="34" charset="0"/>
              <a:cs typeface="Roboto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5" dirty="0">
                <a:solidFill>
                  <a:srgbClr val="58585A"/>
                </a:solidFill>
                <a:latin typeface="Arial Nova Light" panose="020B0304020202020204" pitchFamily="34" charset="0"/>
                <a:cs typeface="Roboto"/>
              </a:rPr>
              <a:t>NoSQL/Time-Series </a:t>
            </a:r>
            <a:r>
              <a:rPr sz="2800" spc="-5" dirty="0">
                <a:solidFill>
                  <a:srgbClr val="58585A"/>
                </a:solidFill>
                <a:latin typeface="Arial Nova Light" panose="020B0304020202020204" pitchFamily="34" charset="0"/>
                <a:cs typeface="Roboto"/>
              </a:rPr>
              <a:t>Database</a:t>
            </a:r>
            <a:endParaRPr sz="2800" dirty="0">
              <a:latin typeface="Arial Nova Light" panose="020B0304020202020204" pitchFamily="34" charset="0"/>
              <a:cs typeface="Roboto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5" dirty="0">
                <a:solidFill>
                  <a:srgbClr val="58585A"/>
                </a:solidFill>
                <a:latin typeface="Arial Nova Light" panose="020B0304020202020204" pitchFamily="34" charset="0"/>
                <a:cs typeface="Roboto"/>
              </a:rPr>
              <a:t>Stream</a:t>
            </a:r>
            <a:r>
              <a:rPr sz="2800" spc="-20" dirty="0">
                <a:solidFill>
                  <a:srgbClr val="58585A"/>
                </a:solidFill>
                <a:latin typeface="Arial Nova Light" panose="020B0304020202020204" pitchFamily="34" charset="0"/>
                <a:cs typeface="Roboto"/>
              </a:rPr>
              <a:t> </a:t>
            </a:r>
            <a:r>
              <a:rPr sz="2800" spc="-5" dirty="0">
                <a:solidFill>
                  <a:srgbClr val="58585A"/>
                </a:solidFill>
                <a:latin typeface="Arial Nova Light" panose="020B0304020202020204" pitchFamily="34" charset="0"/>
                <a:cs typeface="Roboto"/>
              </a:rPr>
              <a:t>Processing</a:t>
            </a:r>
            <a:endParaRPr sz="2800" dirty="0">
              <a:latin typeface="Arial Nova Light" panose="020B0304020202020204" pitchFamily="34" charset="0"/>
              <a:cs typeface="Roboto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A"/>
                </a:solidFill>
                <a:latin typeface="Arial Nova Light" panose="020B0304020202020204" pitchFamily="34" charset="0"/>
                <a:cs typeface="Roboto"/>
              </a:rPr>
              <a:t>ML</a:t>
            </a:r>
            <a:r>
              <a:rPr sz="2800" spc="-45" dirty="0">
                <a:solidFill>
                  <a:srgbClr val="58585A"/>
                </a:solidFill>
                <a:latin typeface="Arial Nova Light" panose="020B0304020202020204" pitchFamily="34" charset="0"/>
                <a:cs typeface="Roboto"/>
              </a:rPr>
              <a:t> </a:t>
            </a:r>
            <a:r>
              <a:rPr sz="2800" dirty="0">
                <a:solidFill>
                  <a:srgbClr val="58585A"/>
                </a:solidFill>
                <a:latin typeface="Arial Nova Light" panose="020B0304020202020204" pitchFamily="34" charset="0"/>
                <a:cs typeface="Roboto"/>
              </a:rPr>
              <a:t>Models</a:t>
            </a:r>
            <a:endParaRPr sz="2800" dirty="0">
              <a:latin typeface="Arial Nova Light" panose="020B0304020202020204" pitchFamily="34" charset="0"/>
              <a:cs typeface="Roboto"/>
            </a:endParaRPr>
          </a:p>
        </p:txBody>
      </p:sp>
      <p:sp>
        <p:nvSpPr>
          <p:cNvPr id="7" name="Google Shape;102;p10">
            <a:extLst>
              <a:ext uri="{FF2B5EF4-FFF2-40B4-BE49-F238E27FC236}">
                <a16:creationId xmlns:a16="http://schemas.microsoft.com/office/drawing/2014/main" id="{56626D75-F074-4556-9360-DBB655E4ECE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5812475" y="6492900"/>
            <a:ext cx="247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87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Cloud IoT Edge ML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15767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0" y="6477000"/>
            <a:ext cx="4572000" cy="15875"/>
          </a:xfrm>
          <a:custGeom>
            <a:avLst/>
            <a:gdLst/>
            <a:ahLst/>
            <a:cxnLst/>
            <a:rect l="l" t="t" r="r" b="b"/>
            <a:pathLst>
              <a:path w="4572000" h="15875" extrusionOk="0">
                <a:moveTo>
                  <a:pt x="0" y="15875"/>
                </a:moveTo>
                <a:lnTo>
                  <a:pt x="4572000" y="15875"/>
                </a:lnTo>
                <a:lnTo>
                  <a:pt x="4572000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9"/>
          <p:cNvSpPr/>
          <p:nvPr/>
        </p:nvSpPr>
        <p:spPr>
          <a:xfrm>
            <a:off x="0" y="35051"/>
            <a:ext cx="9144000" cy="868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9"/>
          <p:cNvSpPr/>
          <p:nvPr/>
        </p:nvSpPr>
        <p:spPr>
          <a:xfrm>
            <a:off x="4518659" y="416051"/>
            <a:ext cx="106800" cy="106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9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9"/>
          <p:cNvSpPr txBox="1">
            <a:spLocks noGrp="1"/>
          </p:cNvSpPr>
          <p:nvPr>
            <p:ph type="title"/>
          </p:nvPr>
        </p:nvSpPr>
        <p:spPr>
          <a:xfrm>
            <a:off x="152400" y="93766"/>
            <a:ext cx="89154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/>
              <a:t>NPTEL-Course Overview</a:t>
            </a:r>
            <a:endParaRPr sz="3600" dirty="0"/>
          </a:p>
        </p:txBody>
      </p:sp>
      <p:sp>
        <p:nvSpPr>
          <p:cNvPr id="87" name="Google Shape;87;p9"/>
          <p:cNvSpPr/>
          <p:nvPr/>
        </p:nvSpPr>
        <p:spPr>
          <a:xfrm>
            <a:off x="-1" y="6492875"/>
            <a:ext cx="5181600" cy="365125"/>
          </a:xfrm>
          <a:custGeom>
            <a:avLst/>
            <a:gdLst/>
            <a:ahLst/>
            <a:cxnLst/>
            <a:rect l="l" t="t" r="r" b="b"/>
            <a:pathLst>
              <a:path w="5181600" h="365125" extrusionOk="0">
                <a:moveTo>
                  <a:pt x="0" y="365124"/>
                </a:moveTo>
                <a:lnTo>
                  <a:pt x="5181600" y="365124"/>
                </a:lnTo>
                <a:lnTo>
                  <a:pt x="5181600" y="0"/>
                </a:lnTo>
                <a:lnTo>
                  <a:pt x="0" y="0"/>
                </a:lnTo>
                <a:lnTo>
                  <a:pt x="0" y="3651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9"/>
          <p:cNvSpPr txBox="1"/>
          <p:nvPr/>
        </p:nvSpPr>
        <p:spPr>
          <a:xfrm>
            <a:off x="105101" y="666816"/>
            <a:ext cx="9109800" cy="4240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course is a specialization in </a:t>
            </a:r>
            <a:r>
              <a:rPr lang="en-IN" sz="2000" dirty="0">
                <a:solidFill>
                  <a:srgbClr val="FF0000"/>
                </a:solidFill>
                <a:latin typeface="Arial" panose="020B0604020202020204" pitchFamily="34" charset="0"/>
              </a:rPr>
              <a:t>E</a:t>
            </a:r>
            <a:r>
              <a:rPr lang="en-IN" sz="2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dge </a:t>
            </a:r>
            <a:r>
              <a:rPr lang="en-IN" sz="2000" dirty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en-IN" sz="2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omputing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IN" sz="3600" dirty="0"/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course provides an in-depth understanding of edge computing principles with the use case of a cloud IoT edge platform.</a:t>
            </a:r>
            <a:endParaRPr lang="en-IN" sz="36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Different edge computing fundamentals are covered, such as </a:t>
            </a:r>
            <a:r>
              <a:rPr lang="en-IN" sz="2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Docker containers</a:t>
            </a:r>
            <a:r>
              <a:rPr lang="en-IN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IN" sz="2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Kubernetes</a:t>
            </a:r>
            <a:r>
              <a:rPr lang="en-IN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IN" sz="2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MQTT</a:t>
            </a:r>
            <a:r>
              <a:rPr lang="en-IN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IN" sz="2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Kafka</a:t>
            </a:r>
            <a:r>
              <a:rPr lang="en-IN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IN" sz="2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time and clock synchronization</a:t>
            </a:r>
            <a:r>
              <a:rPr lang="en-IN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</a:t>
            </a:r>
            <a:r>
              <a:rPr lang="en-IN" sz="2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key-value stores at edge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We will cover various Cloud IoT platforms that provide IoT edge services, such as </a:t>
            </a:r>
            <a:r>
              <a:rPr lang="en-IN" sz="2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Microsoft Azure IoT Hub</a:t>
            </a:r>
            <a:r>
              <a:rPr lang="en-IN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IN" sz="2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Amazon AWS Greengrass for IoT Edge</a:t>
            </a:r>
            <a:r>
              <a:rPr lang="en-IN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etc.</a:t>
            </a:r>
            <a:endParaRPr lang="en-IN" sz="3600" dirty="0"/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Recent advances of Machine Learning Inferencing at the Edge for use cases: </a:t>
            </a:r>
            <a:r>
              <a:rPr lang="en-IN" sz="2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predictive maintenance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N" sz="2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image classifier</a:t>
            </a:r>
            <a:r>
              <a:rPr lang="en-IN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IN" sz="2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self-driving cars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 IoT applications such as Industry 4.0 etc</a:t>
            </a:r>
            <a:r>
              <a:rPr lang="en-IN" sz="2400" dirty="0"/>
              <a:t>.</a:t>
            </a:r>
          </a:p>
        </p:txBody>
      </p:sp>
      <p:sp>
        <p:nvSpPr>
          <p:cNvPr id="89" name="Google Shape;89;p9"/>
          <p:cNvSpPr txBox="1">
            <a:spLocks noGrp="1"/>
          </p:cNvSpPr>
          <p:nvPr>
            <p:ph type="dt" idx="10"/>
          </p:nvPr>
        </p:nvSpPr>
        <p:spPr>
          <a:xfrm>
            <a:off x="5812475" y="6492900"/>
            <a:ext cx="247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87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Cloud IoT Edge ML</a:t>
            </a:r>
            <a:endParaRPr sz="2400"/>
          </a:p>
        </p:txBody>
      </p:sp>
      <p:pic>
        <p:nvPicPr>
          <p:cNvPr id="1026" name="Picture 2" descr="Azure Logo | Estrada Consulting, Inc.">
            <a:extLst>
              <a:ext uri="{FF2B5EF4-FFF2-40B4-BE49-F238E27FC236}">
                <a16:creationId xmlns:a16="http://schemas.microsoft.com/office/drawing/2014/main" id="{9790914C-DB5F-39A4-F3D4-9F916AEE1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40999"/>
            <a:ext cx="2048256" cy="150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 Web Services Review | PCMag">
            <a:extLst>
              <a:ext uri="{FF2B5EF4-FFF2-40B4-BE49-F238E27FC236}">
                <a16:creationId xmlns:a16="http://schemas.microsoft.com/office/drawing/2014/main" id="{8794A24D-3FE3-77B0-EA91-530B904C64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7" r="14156"/>
          <a:stretch/>
        </p:blipFill>
        <p:spPr bwMode="auto">
          <a:xfrm>
            <a:off x="2036063" y="4939268"/>
            <a:ext cx="1962913" cy="150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ge computing, cloud service vector icon 2326565 Vector Art at Vecteezy">
            <a:extLst>
              <a:ext uri="{FF2B5EF4-FFF2-40B4-BE49-F238E27FC236}">
                <a16:creationId xmlns:a16="http://schemas.microsoft.com/office/drawing/2014/main" id="{E7542CE0-3ACC-8ADD-6F32-2431ED2448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2" t="25778" r="22622" b="18581"/>
          <a:stretch/>
        </p:blipFill>
        <p:spPr bwMode="auto">
          <a:xfrm>
            <a:off x="4030561" y="4841105"/>
            <a:ext cx="1619976" cy="162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 Introduction to Kubernetes for Data Scientists - ML in Production">
            <a:extLst>
              <a:ext uri="{FF2B5EF4-FFF2-40B4-BE49-F238E27FC236}">
                <a16:creationId xmlns:a16="http://schemas.microsoft.com/office/drawing/2014/main" id="{73BFD72B-B070-49B8-37A6-0FAC20FAF3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0" t="6503" r="24267" b="6671"/>
          <a:stretch/>
        </p:blipFill>
        <p:spPr bwMode="auto">
          <a:xfrm>
            <a:off x="5645546" y="4963025"/>
            <a:ext cx="1544865" cy="136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hennaiSelfDrivingCars Callus9788777075 in Chennai, India">
            <a:extLst>
              <a:ext uri="{FF2B5EF4-FFF2-40B4-BE49-F238E27FC236}">
                <a16:creationId xmlns:a16="http://schemas.microsoft.com/office/drawing/2014/main" id="{DCC28295-9CED-8124-2060-0E6106CA6F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2" t="21760" r="15511" b="22239"/>
          <a:stretch/>
        </p:blipFill>
        <p:spPr bwMode="auto">
          <a:xfrm>
            <a:off x="7287552" y="4865489"/>
            <a:ext cx="1793089" cy="145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/>
          <p:nvPr/>
        </p:nvSpPr>
        <p:spPr>
          <a:xfrm>
            <a:off x="0" y="6477000"/>
            <a:ext cx="4572000" cy="15875"/>
          </a:xfrm>
          <a:custGeom>
            <a:avLst/>
            <a:gdLst/>
            <a:ahLst/>
            <a:cxnLst/>
            <a:rect l="l" t="t" r="r" b="b"/>
            <a:pathLst>
              <a:path w="4572000" h="15875" extrusionOk="0">
                <a:moveTo>
                  <a:pt x="0" y="15875"/>
                </a:moveTo>
                <a:lnTo>
                  <a:pt x="4572000" y="15875"/>
                </a:lnTo>
                <a:lnTo>
                  <a:pt x="4572000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1"/>
          <p:cNvSpPr/>
          <p:nvPr/>
        </p:nvSpPr>
        <p:spPr>
          <a:xfrm>
            <a:off x="0" y="35051"/>
            <a:ext cx="9144000" cy="868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1"/>
          <p:cNvSpPr/>
          <p:nvPr/>
        </p:nvSpPr>
        <p:spPr>
          <a:xfrm>
            <a:off x="4518659" y="416051"/>
            <a:ext cx="106800" cy="106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1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1"/>
          <p:cNvSpPr txBox="1">
            <a:spLocks noGrp="1"/>
          </p:cNvSpPr>
          <p:nvPr>
            <p:ph type="title"/>
          </p:nvPr>
        </p:nvSpPr>
        <p:spPr>
          <a:xfrm>
            <a:off x="152400" y="93766"/>
            <a:ext cx="89154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Course Content</a:t>
            </a:r>
            <a:endParaRPr sz="3600"/>
          </a:p>
        </p:txBody>
      </p:sp>
      <p:sp>
        <p:nvSpPr>
          <p:cNvPr id="113" name="Google Shape;113;p11"/>
          <p:cNvSpPr/>
          <p:nvPr/>
        </p:nvSpPr>
        <p:spPr>
          <a:xfrm>
            <a:off x="-1" y="6492875"/>
            <a:ext cx="5181600" cy="365125"/>
          </a:xfrm>
          <a:custGeom>
            <a:avLst/>
            <a:gdLst/>
            <a:ahLst/>
            <a:cxnLst/>
            <a:rect l="l" t="t" r="r" b="b"/>
            <a:pathLst>
              <a:path w="5181600" h="365125" extrusionOk="0">
                <a:moveTo>
                  <a:pt x="0" y="365124"/>
                </a:moveTo>
                <a:lnTo>
                  <a:pt x="5181600" y="365124"/>
                </a:lnTo>
                <a:lnTo>
                  <a:pt x="5181600" y="0"/>
                </a:lnTo>
                <a:lnTo>
                  <a:pt x="0" y="0"/>
                </a:lnTo>
                <a:lnTo>
                  <a:pt x="0" y="3651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1"/>
          <p:cNvSpPr txBox="1"/>
          <p:nvPr/>
        </p:nvSpPr>
        <p:spPr>
          <a:xfrm>
            <a:off x="168600" y="946599"/>
            <a:ext cx="8806800" cy="516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700" b="1" dirty="0"/>
              <a:t>Week 1</a:t>
            </a:r>
            <a:r>
              <a:rPr lang="en-IN" sz="1700" dirty="0"/>
              <a:t>: Introduction to Cloud and its limitations to support low latency use cases.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700" b="1" dirty="0"/>
              <a:t>Week 2</a:t>
            </a:r>
            <a:r>
              <a:rPr lang="en-IN" sz="1700" dirty="0"/>
              <a:t>: Edge Computing to support IoT applications such as self driving cars, etc.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700" b="1" dirty="0"/>
              <a:t>Week 3</a:t>
            </a:r>
            <a:r>
              <a:rPr lang="en-IN" sz="1700" dirty="0"/>
              <a:t>: Introduction to IoT Edge platforms such as Azure IoT hub, </a:t>
            </a:r>
            <a:r>
              <a:rPr lang="en-IN" sz="1700" dirty="0">
                <a:solidFill>
                  <a:schemeClr val="dk1"/>
                </a:solidFill>
              </a:rPr>
              <a:t>AWS IoT platform.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700" b="1" dirty="0"/>
              <a:t>Week 4</a:t>
            </a:r>
            <a:r>
              <a:rPr lang="en-IN" sz="1700" dirty="0"/>
              <a:t>: Introduction to docker container and kubernetes in edge computing.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700" b="1" dirty="0"/>
              <a:t>Week 5</a:t>
            </a:r>
            <a:r>
              <a:rPr lang="en-IN" sz="1700" dirty="0"/>
              <a:t>: Concepts of distributed systems in IoT applications such as time ordering and clock synchronisation, distributed snapshot, etc.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700" b="1" dirty="0"/>
              <a:t>Week 6</a:t>
            </a:r>
            <a:r>
              <a:rPr lang="en-IN" sz="1700" dirty="0"/>
              <a:t>: Design of IoT storage system like key value store.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700" b="1" dirty="0"/>
              <a:t>Week 7</a:t>
            </a:r>
            <a:r>
              <a:rPr lang="en-IN" sz="1700" dirty="0"/>
              <a:t>: Introduction to MQTT and Kafka for end-to-end IoT pipeline.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700" b="1" dirty="0"/>
              <a:t>Week 8</a:t>
            </a:r>
            <a:r>
              <a:rPr lang="en-IN" sz="1700" dirty="0"/>
              <a:t>: Use Cases of Machine Learning for IOT in predictive maintenance, image classifier, and self-driving cars.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endParaRPr sz="1700" dirty="0"/>
          </a:p>
        </p:txBody>
      </p:sp>
      <p:sp>
        <p:nvSpPr>
          <p:cNvPr id="115" name="Google Shape;115;p11"/>
          <p:cNvSpPr txBox="1">
            <a:spLocks noGrp="1"/>
          </p:cNvSpPr>
          <p:nvPr>
            <p:ph type="dt" idx="10"/>
          </p:nvPr>
        </p:nvSpPr>
        <p:spPr>
          <a:xfrm>
            <a:off x="5812475" y="6492900"/>
            <a:ext cx="247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87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Cloud IoT Edge ML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"/>
          <p:cNvSpPr/>
          <p:nvPr/>
        </p:nvSpPr>
        <p:spPr>
          <a:xfrm>
            <a:off x="0" y="6477000"/>
            <a:ext cx="4572000" cy="15875"/>
          </a:xfrm>
          <a:custGeom>
            <a:avLst/>
            <a:gdLst/>
            <a:ahLst/>
            <a:cxnLst/>
            <a:rect l="l" t="t" r="r" b="b"/>
            <a:pathLst>
              <a:path w="4572000" h="15875" extrusionOk="0">
                <a:moveTo>
                  <a:pt x="0" y="15875"/>
                </a:moveTo>
                <a:lnTo>
                  <a:pt x="4572000" y="15875"/>
                </a:lnTo>
                <a:lnTo>
                  <a:pt x="4572000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2"/>
          <p:cNvSpPr/>
          <p:nvPr/>
        </p:nvSpPr>
        <p:spPr>
          <a:xfrm>
            <a:off x="0" y="35051"/>
            <a:ext cx="9144000" cy="868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2"/>
          <p:cNvSpPr/>
          <p:nvPr/>
        </p:nvSpPr>
        <p:spPr>
          <a:xfrm>
            <a:off x="4518659" y="416051"/>
            <a:ext cx="106800" cy="106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2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2"/>
          <p:cNvSpPr txBox="1">
            <a:spLocks noGrp="1"/>
          </p:cNvSpPr>
          <p:nvPr>
            <p:ph type="title"/>
          </p:nvPr>
        </p:nvSpPr>
        <p:spPr>
          <a:xfrm>
            <a:off x="152400" y="93766"/>
            <a:ext cx="89154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Books</a:t>
            </a:r>
            <a:endParaRPr sz="3600"/>
          </a:p>
        </p:txBody>
      </p:sp>
      <p:sp>
        <p:nvSpPr>
          <p:cNvPr id="126" name="Google Shape;126;p12"/>
          <p:cNvSpPr/>
          <p:nvPr/>
        </p:nvSpPr>
        <p:spPr>
          <a:xfrm>
            <a:off x="-1" y="6492875"/>
            <a:ext cx="5181600" cy="365125"/>
          </a:xfrm>
          <a:custGeom>
            <a:avLst/>
            <a:gdLst/>
            <a:ahLst/>
            <a:cxnLst/>
            <a:rect l="l" t="t" r="r" b="b"/>
            <a:pathLst>
              <a:path w="5181600" h="365125" extrusionOk="0">
                <a:moveTo>
                  <a:pt x="0" y="365124"/>
                </a:moveTo>
                <a:lnTo>
                  <a:pt x="5181600" y="365124"/>
                </a:lnTo>
                <a:lnTo>
                  <a:pt x="5181600" y="0"/>
                </a:lnTo>
                <a:lnTo>
                  <a:pt x="0" y="0"/>
                </a:lnTo>
                <a:lnTo>
                  <a:pt x="0" y="3651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2"/>
          <p:cNvSpPr txBox="1"/>
          <p:nvPr/>
        </p:nvSpPr>
        <p:spPr>
          <a:xfrm>
            <a:off x="109800" y="1320100"/>
            <a:ext cx="8958000" cy="43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IN" sz="1700" dirty="0">
                <a:solidFill>
                  <a:schemeClr val="dk1"/>
                </a:solidFill>
              </a:rPr>
              <a:t>“</a:t>
            </a:r>
            <a:r>
              <a:rPr lang="en-IN" sz="1700" i="1" dirty="0">
                <a:solidFill>
                  <a:schemeClr val="dk1"/>
                </a:solidFill>
              </a:rPr>
              <a:t>Fog and Edge Computing: Principles and Paradigms</a:t>
            </a:r>
            <a:r>
              <a:rPr lang="en-IN" sz="1700" dirty="0">
                <a:solidFill>
                  <a:schemeClr val="dk1"/>
                </a:solidFill>
              </a:rPr>
              <a:t>”, Rajkumar </a:t>
            </a:r>
            <a:r>
              <a:rPr lang="en-IN" sz="1700" dirty="0" err="1">
                <a:solidFill>
                  <a:schemeClr val="dk1"/>
                </a:solidFill>
              </a:rPr>
              <a:t>Buyya</a:t>
            </a:r>
            <a:r>
              <a:rPr lang="en-IN" sz="1700" dirty="0">
                <a:solidFill>
                  <a:schemeClr val="dk1"/>
                </a:solidFill>
              </a:rPr>
              <a:t> (Editor), Satish Narayana </a:t>
            </a:r>
            <a:r>
              <a:rPr lang="en-IN" sz="1700" dirty="0" err="1">
                <a:solidFill>
                  <a:schemeClr val="dk1"/>
                </a:solidFill>
              </a:rPr>
              <a:t>Srirama</a:t>
            </a:r>
            <a:r>
              <a:rPr lang="en-IN" sz="1700" dirty="0">
                <a:solidFill>
                  <a:schemeClr val="dk1"/>
                </a:solidFill>
              </a:rPr>
              <a:t> (Editor), Wiley, 2019 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IN" sz="1700" dirty="0">
                <a:solidFill>
                  <a:schemeClr val="dk1"/>
                </a:solidFill>
              </a:rPr>
              <a:t>“</a:t>
            </a:r>
            <a:r>
              <a:rPr lang="en-IN" sz="1700" i="1" dirty="0">
                <a:solidFill>
                  <a:schemeClr val="dk1"/>
                </a:solidFill>
              </a:rPr>
              <a:t>The Internet of Things: Enabling Technologies, Platforms, and Use Cases</a:t>
            </a:r>
            <a:r>
              <a:rPr lang="en-IN" sz="1700" dirty="0">
                <a:solidFill>
                  <a:schemeClr val="dk1"/>
                </a:solidFill>
              </a:rPr>
              <a:t>", by </a:t>
            </a:r>
            <a:r>
              <a:rPr lang="en-IN" sz="1700" dirty="0" err="1">
                <a:solidFill>
                  <a:schemeClr val="dk1"/>
                </a:solidFill>
              </a:rPr>
              <a:t>Pethuru</a:t>
            </a:r>
            <a:r>
              <a:rPr lang="en-IN" sz="1700" dirty="0">
                <a:solidFill>
                  <a:schemeClr val="dk1"/>
                </a:solidFill>
              </a:rPr>
              <a:t> Raj and Anupama C. Raman (CRC Press) 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IN" sz="1700" dirty="0">
                <a:solidFill>
                  <a:schemeClr val="dk1"/>
                </a:solidFill>
              </a:rPr>
              <a:t>“</a:t>
            </a:r>
            <a:r>
              <a:rPr lang="en-IN" sz="1700" i="1" dirty="0">
                <a:solidFill>
                  <a:schemeClr val="dk1"/>
                </a:solidFill>
              </a:rPr>
              <a:t>Cloud Computing: Principles and Paradigms</a:t>
            </a:r>
            <a:r>
              <a:rPr lang="en-IN" sz="1700" dirty="0">
                <a:solidFill>
                  <a:schemeClr val="dk1"/>
                </a:solidFill>
              </a:rPr>
              <a:t>”, Editors: Rajkumar </a:t>
            </a:r>
            <a:r>
              <a:rPr lang="en-IN" sz="1700" dirty="0" err="1">
                <a:solidFill>
                  <a:schemeClr val="dk1"/>
                </a:solidFill>
              </a:rPr>
              <a:t>Buyya</a:t>
            </a:r>
            <a:r>
              <a:rPr lang="en-IN" sz="1700" dirty="0">
                <a:solidFill>
                  <a:schemeClr val="dk1"/>
                </a:solidFill>
              </a:rPr>
              <a:t>, James </a:t>
            </a:r>
            <a:r>
              <a:rPr lang="en-IN" sz="1700" dirty="0" err="1">
                <a:solidFill>
                  <a:schemeClr val="dk1"/>
                </a:solidFill>
              </a:rPr>
              <a:t>Broberg,Andrzej</a:t>
            </a:r>
            <a:r>
              <a:rPr lang="en-IN" sz="1700" dirty="0">
                <a:solidFill>
                  <a:schemeClr val="dk1"/>
                </a:solidFill>
              </a:rPr>
              <a:t> M. </a:t>
            </a:r>
            <a:r>
              <a:rPr lang="en-IN" sz="1700" dirty="0" err="1">
                <a:solidFill>
                  <a:schemeClr val="dk1"/>
                </a:solidFill>
              </a:rPr>
              <a:t>Goscinski</a:t>
            </a:r>
            <a:r>
              <a:rPr lang="en-IN" sz="1700" dirty="0">
                <a:solidFill>
                  <a:schemeClr val="dk1"/>
                </a:solidFill>
              </a:rPr>
              <a:t>, Wiley, 2011 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IN" sz="1700" dirty="0">
                <a:solidFill>
                  <a:schemeClr val="dk1"/>
                </a:solidFill>
              </a:rPr>
              <a:t>“</a:t>
            </a:r>
            <a:r>
              <a:rPr lang="en-IN" sz="1700" i="1" dirty="0">
                <a:solidFill>
                  <a:schemeClr val="dk1"/>
                </a:solidFill>
              </a:rPr>
              <a:t>Cloud and Distributed Computing: Algorithms and Systems</a:t>
            </a:r>
            <a:r>
              <a:rPr lang="en-IN" sz="1700" dirty="0">
                <a:solidFill>
                  <a:schemeClr val="dk1"/>
                </a:solidFill>
              </a:rPr>
              <a:t>”, Rajiv </a:t>
            </a:r>
            <a:r>
              <a:rPr lang="en-IN" sz="1700" dirty="0" err="1">
                <a:solidFill>
                  <a:schemeClr val="dk1"/>
                </a:solidFill>
              </a:rPr>
              <a:t>Misra</a:t>
            </a:r>
            <a:r>
              <a:rPr lang="en-IN" sz="1700" dirty="0">
                <a:solidFill>
                  <a:schemeClr val="dk1"/>
                </a:solidFill>
              </a:rPr>
              <a:t>, Yashwant Patel, Wiley 2020</a:t>
            </a:r>
            <a:endParaRPr sz="1700" dirty="0">
              <a:solidFill>
                <a:schemeClr val="dk1"/>
              </a:solidFill>
            </a:endParaRPr>
          </a:p>
        </p:txBody>
      </p:sp>
      <p:sp>
        <p:nvSpPr>
          <p:cNvPr id="128" name="Google Shape;128;p12"/>
          <p:cNvSpPr txBox="1">
            <a:spLocks noGrp="1"/>
          </p:cNvSpPr>
          <p:nvPr>
            <p:ph type="dt" idx="10"/>
          </p:nvPr>
        </p:nvSpPr>
        <p:spPr>
          <a:xfrm>
            <a:off x="5812475" y="6492900"/>
            <a:ext cx="247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87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Cloud IoT Edge ML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/>
          <p:nvPr/>
        </p:nvSpPr>
        <p:spPr>
          <a:xfrm>
            <a:off x="0" y="6477000"/>
            <a:ext cx="4572000" cy="15875"/>
          </a:xfrm>
          <a:custGeom>
            <a:avLst/>
            <a:gdLst/>
            <a:ahLst/>
            <a:cxnLst/>
            <a:rect l="l" t="t" r="r" b="b"/>
            <a:pathLst>
              <a:path w="4572000" h="15875" extrusionOk="0">
                <a:moveTo>
                  <a:pt x="0" y="15875"/>
                </a:moveTo>
                <a:lnTo>
                  <a:pt x="4572000" y="15875"/>
                </a:lnTo>
                <a:lnTo>
                  <a:pt x="4572000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3"/>
          <p:cNvSpPr/>
          <p:nvPr/>
        </p:nvSpPr>
        <p:spPr>
          <a:xfrm>
            <a:off x="0" y="35051"/>
            <a:ext cx="9144000" cy="868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3"/>
          <p:cNvSpPr/>
          <p:nvPr/>
        </p:nvSpPr>
        <p:spPr>
          <a:xfrm>
            <a:off x="4518659" y="416051"/>
            <a:ext cx="106800" cy="106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3"/>
          <p:cNvSpPr/>
          <p:nvPr/>
        </p:nvSpPr>
        <p:spPr>
          <a:xfrm>
            <a:off x="-1" y="6492875"/>
            <a:ext cx="5181600" cy="365125"/>
          </a:xfrm>
          <a:custGeom>
            <a:avLst/>
            <a:gdLst/>
            <a:ahLst/>
            <a:cxnLst/>
            <a:rect l="l" t="t" r="r" b="b"/>
            <a:pathLst>
              <a:path w="5181600" h="365125" extrusionOk="0">
                <a:moveTo>
                  <a:pt x="0" y="365124"/>
                </a:moveTo>
                <a:lnTo>
                  <a:pt x="5181600" y="365124"/>
                </a:lnTo>
                <a:lnTo>
                  <a:pt x="5181600" y="0"/>
                </a:lnTo>
                <a:lnTo>
                  <a:pt x="0" y="0"/>
                </a:lnTo>
                <a:lnTo>
                  <a:pt x="0" y="3651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3"/>
          <p:cNvSpPr txBox="1"/>
          <p:nvPr/>
        </p:nvSpPr>
        <p:spPr>
          <a:xfrm>
            <a:off x="539552" y="27089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44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 txBox="1">
            <a:spLocks noGrp="1"/>
          </p:cNvSpPr>
          <p:nvPr>
            <p:ph type="dt" idx="10"/>
          </p:nvPr>
        </p:nvSpPr>
        <p:spPr>
          <a:xfrm>
            <a:off x="5812475" y="6492900"/>
            <a:ext cx="247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87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Cloud IoT Edge ML</a:t>
            </a:r>
            <a:endParaRPr sz="2400"/>
          </a:p>
        </p:txBody>
      </p:sp>
      <p:pic>
        <p:nvPicPr>
          <p:cNvPr id="141" name="Google Shape;14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33600" y="1866900"/>
            <a:ext cx="58293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659</Words>
  <Application>Microsoft Office PowerPoint</Application>
  <PresentationFormat>On-screen Show (4:3)</PresentationFormat>
  <Paragraphs>81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Arial</vt:lpstr>
      <vt:lpstr>Arial Narrow</vt:lpstr>
      <vt:lpstr>Arial Nova Light</vt:lpstr>
      <vt:lpstr>Arial MT</vt:lpstr>
      <vt:lpstr>Roboto</vt:lpstr>
      <vt:lpstr>Office Theme</vt:lpstr>
      <vt:lpstr>Foundation of Cloud IoT Edge ML</vt:lpstr>
      <vt:lpstr>Overview: Cloud IoT Edge ML</vt:lpstr>
      <vt:lpstr>Definition: Edge Computing</vt:lpstr>
      <vt:lpstr>Functionality of Edge </vt:lpstr>
      <vt:lpstr>NPTEL-Course Overview</vt:lpstr>
      <vt:lpstr>Course Content</vt:lpstr>
      <vt:lpstr>Books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 of Cloud IoT Edge ML</dc:title>
  <dc:creator>Rajiv Mishra</dc:creator>
  <cp:lastModifiedBy> </cp:lastModifiedBy>
  <cp:revision>14</cp:revision>
  <dcterms:modified xsi:type="dcterms:W3CDTF">2023-01-11T08:44:09Z</dcterms:modified>
</cp:coreProperties>
</file>