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30"/>
  </p:notesMasterIdLst>
  <p:handoutMasterIdLst>
    <p:handoutMasterId r:id="rId31"/>
  </p:handoutMasterIdLst>
  <p:sldIdLst>
    <p:sldId id="300" r:id="rId3"/>
    <p:sldId id="334" r:id="rId4"/>
    <p:sldId id="335" r:id="rId5"/>
    <p:sldId id="336" r:id="rId6"/>
    <p:sldId id="337" r:id="rId7"/>
    <p:sldId id="338" r:id="rId8"/>
    <p:sldId id="339" r:id="rId9"/>
    <p:sldId id="340" r:id="rId10"/>
    <p:sldId id="341" r:id="rId11"/>
    <p:sldId id="342" r:id="rId12"/>
    <p:sldId id="343" r:id="rId13"/>
    <p:sldId id="361" r:id="rId14"/>
    <p:sldId id="345" r:id="rId15"/>
    <p:sldId id="346" r:id="rId16"/>
    <p:sldId id="347" r:id="rId17"/>
    <p:sldId id="348" r:id="rId18"/>
    <p:sldId id="349" r:id="rId19"/>
    <p:sldId id="358" r:id="rId20"/>
    <p:sldId id="359" r:id="rId21"/>
    <p:sldId id="360" r:id="rId22"/>
    <p:sldId id="350" r:id="rId23"/>
    <p:sldId id="351" r:id="rId24"/>
    <p:sldId id="352" r:id="rId25"/>
    <p:sldId id="353" r:id="rId26"/>
    <p:sldId id="354" r:id="rId27"/>
    <p:sldId id="355" r:id="rId28"/>
    <p:sldId id="357" r:id="rId29"/>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6595" autoAdjust="0"/>
  </p:normalViewPr>
  <p:slideViewPr>
    <p:cSldViewPr snapToGrid="0">
      <p:cViewPr>
        <p:scale>
          <a:sx n="66" d="100"/>
          <a:sy n="66" d="100"/>
        </p:scale>
        <p:origin x="-1404" y="-114"/>
      </p:cViewPr>
      <p:guideLst>
        <p:guide orient="horz" pos="2160"/>
        <p:guide pos="2880"/>
      </p:guideLst>
    </p:cSldViewPr>
  </p:slideViewPr>
  <p:notesTextViewPr>
    <p:cViewPr>
      <p:scale>
        <a:sx n="1" d="1"/>
        <a:sy n="1" d="1"/>
      </p:scale>
      <p:origin x="0" y="0"/>
    </p:cViewPr>
  </p:notesTextViewPr>
  <p:notesViewPr>
    <p:cSldViewPr snapToGrid="0">
      <p:cViewPr varScale="1">
        <p:scale>
          <a:sx n="64" d="100"/>
          <a:sy n="64" d="100"/>
        </p:scale>
        <p:origin x="1962" y="9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5/14/2018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5/14/2018</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C3A313-1CD6-4746-BEBB-C0425EE470A7}" type="slidenum">
              <a:rPr lang="en-US" altLang="en-US"/>
              <a:pPr eaLnBrk="1" hangingPunct="1"/>
              <a:t>12</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smtClean="0">
                <a:latin typeface="Arial" panose="020B0604020202020204" pitchFamily="34" charset="0"/>
                <a:cs typeface="Arial" panose="020B0604020202020204" pitchFamily="34" charset="0"/>
              </a:rPr>
              <a:t>Virtualizing the x86</a:t>
            </a:r>
          </a:p>
          <a:p>
            <a:pPr eaLnBrk="1" hangingPunct="1"/>
            <a:r>
              <a:rPr lang="en-US" altLang="en-US" smtClean="0">
                <a:latin typeface="Arial" panose="020B0604020202020204" pitchFamily="34" charset="0"/>
                <a:cs typeface="Arial" panose="020B0604020202020204" pitchFamily="34" charset="0"/>
              </a:rPr>
              <a:t>architecture requires placing a virtualization layer under</a:t>
            </a:r>
          </a:p>
          <a:p>
            <a:pPr eaLnBrk="1" hangingPunct="1"/>
            <a:r>
              <a:rPr lang="en-US" altLang="en-US" smtClean="0">
                <a:latin typeface="Arial" panose="020B0604020202020204" pitchFamily="34" charset="0"/>
                <a:cs typeface="Arial" panose="020B0604020202020204" pitchFamily="34" charset="0"/>
              </a:rPr>
              <a:t>the operating system (which expects to be in the</a:t>
            </a:r>
          </a:p>
          <a:p>
            <a:pPr eaLnBrk="1" hangingPunct="1"/>
            <a:r>
              <a:rPr lang="en-US" altLang="en-US" smtClean="0">
                <a:latin typeface="Arial" panose="020B0604020202020204" pitchFamily="34" charset="0"/>
                <a:cs typeface="Arial" panose="020B0604020202020204" pitchFamily="34" charset="0"/>
              </a:rPr>
              <a:t>most privileged Ring 0) to create and manage the</a:t>
            </a:r>
          </a:p>
          <a:p>
            <a:pPr eaLnBrk="1" hangingPunct="1"/>
            <a:r>
              <a:rPr lang="en-US" altLang="en-US" smtClean="0">
                <a:latin typeface="Arial" panose="020B0604020202020204" pitchFamily="34" charset="0"/>
                <a:cs typeface="Arial" panose="020B0604020202020204" pitchFamily="34" charset="0"/>
              </a:rPr>
              <a:t>virtual machines that deliver shared resources.</a:t>
            </a:r>
          </a:p>
          <a:p>
            <a:pPr eaLnBrk="1" hangingPunct="1"/>
            <a:r>
              <a:rPr lang="en-US" altLang="en-US" smtClean="0">
                <a:latin typeface="Arial" panose="020B0604020202020204" pitchFamily="34" charset="0"/>
                <a:cs typeface="Arial" panose="020B0604020202020204" pitchFamily="34" charset="0"/>
              </a:rPr>
              <a:t>Further complicating the situation, some sensitive</a:t>
            </a:r>
          </a:p>
          <a:p>
            <a:pPr eaLnBrk="1" hangingPunct="1"/>
            <a:r>
              <a:rPr lang="en-US" altLang="en-US" smtClean="0">
                <a:latin typeface="Arial" panose="020B0604020202020204" pitchFamily="34" charset="0"/>
                <a:cs typeface="Arial" panose="020B0604020202020204" pitchFamily="34" charset="0"/>
              </a:rPr>
              <a:t>instructions can’t effectively be virtualized as they have different semantics when they are not</a:t>
            </a:r>
          </a:p>
          <a:p>
            <a:pPr eaLnBrk="1" hangingPunct="1"/>
            <a:r>
              <a:rPr lang="en-US" altLang="en-US" smtClean="0">
                <a:latin typeface="Arial" panose="020B0604020202020204" pitchFamily="34" charset="0"/>
                <a:cs typeface="Arial" panose="020B0604020202020204" pitchFamily="34" charset="0"/>
              </a:rPr>
              <a:t>executed in Ring 0. The difficulty in trapping and translating these sensitive and privileged</a:t>
            </a:r>
          </a:p>
          <a:p>
            <a:pPr eaLnBrk="1" hangingPunct="1"/>
            <a:r>
              <a:rPr lang="en-US" altLang="en-US" smtClean="0">
                <a:latin typeface="Arial" panose="020B0604020202020204" pitchFamily="34" charset="0"/>
                <a:cs typeface="Arial" panose="020B0604020202020204" pitchFamily="34" charset="0"/>
              </a:rPr>
              <a:t>instruction requests at runtime was the challenge that originally made x86 architecture</a:t>
            </a:r>
          </a:p>
          <a:p>
            <a:pPr eaLnBrk="1" hangingPunct="1"/>
            <a:r>
              <a:rPr lang="en-US" altLang="en-US" smtClean="0">
                <a:latin typeface="Arial" panose="020B0604020202020204" pitchFamily="34" charset="0"/>
                <a:cs typeface="Arial" panose="020B0604020202020204" pitchFamily="34" charset="0"/>
              </a:rPr>
              <a:t>virtualization look impossible.</a:t>
            </a:r>
          </a:p>
        </p:txBody>
      </p:sp>
    </p:spTree>
    <p:extLst>
      <p:ext uri="{BB962C8B-B14F-4D97-AF65-F5344CB8AC3E}">
        <p14:creationId xmlns="" xmlns:p14="http://schemas.microsoft.com/office/powerpoint/2010/main" val="264059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74" y="6488129"/>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11" y="6492890"/>
            <a:ext cx="1071563"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9" name="Footer Placeholder 4"/>
          <p:cNvSpPr>
            <a:spLocks noGrp="1"/>
          </p:cNvSpPr>
          <p:nvPr>
            <p:ph type="ftr" sz="quarter" idx="11"/>
          </p:nvPr>
        </p:nvSpPr>
        <p:spPr>
          <a:xfrm>
            <a:off x="4572000" y="6492890"/>
            <a:ext cx="3429000" cy="365125"/>
          </a:xfrm>
        </p:spPr>
        <p:txBody>
          <a:bodyPr/>
          <a:lstStyle>
            <a:lvl1pPr algn="l">
              <a:defRPr baseline="0" smtClean="0">
                <a:solidFill>
                  <a:schemeClr val="bg1"/>
                </a:solidFill>
              </a:defRPr>
            </a:lvl1pPr>
          </a:lstStyle>
          <a:p>
            <a:pPr>
              <a:defRPr/>
            </a:pPr>
            <a:r>
              <a:rPr lang="en-US">
                <a:solidFill>
                  <a:prstClr val="white"/>
                </a:solidFill>
              </a:rPr>
              <a:t>Ch. 1.   Fundamental Concept</a:t>
            </a:r>
            <a:endParaRPr lang="en-US" dirty="0">
              <a:solidFill>
                <a:prstClr val="white"/>
              </a:solidFill>
            </a:endParaRPr>
          </a:p>
        </p:txBody>
      </p:sp>
      <p:sp>
        <p:nvSpPr>
          <p:cNvPr id="10" name="Slide Number Placeholder 5"/>
          <p:cNvSpPr>
            <a:spLocks noGrp="1"/>
          </p:cNvSpPr>
          <p:nvPr>
            <p:ph type="sldNum" sz="quarter" idx="12"/>
          </p:nvPr>
        </p:nvSpPr>
        <p:spPr>
          <a:xfrm>
            <a:off x="8001000" y="6492890"/>
            <a:ext cx="1143000" cy="365125"/>
          </a:xfrm>
        </p:spPr>
        <p:txBody>
          <a:bodyPr/>
          <a:lstStyle>
            <a:lvl1pPr>
              <a:defRPr baseline="0" smtClean="0">
                <a:solidFill>
                  <a:schemeClr val="bg1"/>
                </a:solidFill>
              </a:defRPr>
            </a:lvl1pPr>
          </a:lstStyle>
          <a:p>
            <a:pPr>
              <a:defRPr/>
            </a:pPr>
            <a:fld id="{C06CB4F1-E69D-4458-B775-B121381A0F56}"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Ch. 1.   Fundamental Concept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Ch. 1.   Fundamental Concept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65" y="6488117"/>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2" y="6492879"/>
            <a:ext cx="1071563" cy="365125"/>
          </a:xfrm>
        </p:spPr>
        <p:txBody>
          <a:bodyPr/>
          <a:lstStyle>
            <a:lvl1pPr>
              <a:defRPr baseline="0" smtClean="0">
                <a:solidFill>
                  <a:schemeClr val="bg1"/>
                </a:solidFill>
              </a:defRPr>
            </a:lvl1pPr>
          </a:lstStyle>
          <a:p>
            <a:pPr>
              <a:defRPr/>
            </a:pPr>
            <a:r>
              <a:rPr lang="en-US">
                <a:solidFill>
                  <a:prstClr val="white"/>
                </a:solidFill>
              </a:rPr>
              <a:t>May 2014</a:t>
            </a:r>
          </a:p>
        </p:txBody>
      </p:sp>
      <p:sp>
        <p:nvSpPr>
          <p:cNvPr id="9" name="Footer Placeholder 4"/>
          <p:cNvSpPr>
            <a:spLocks noGrp="1"/>
          </p:cNvSpPr>
          <p:nvPr>
            <p:ph type="ftr" sz="quarter" idx="11"/>
          </p:nvPr>
        </p:nvSpPr>
        <p:spPr>
          <a:xfrm>
            <a:off x="4572000" y="6492879"/>
            <a:ext cx="3429000" cy="365125"/>
          </a:xfrm>
        </p:spPr>
        <p:txBody>
          <a:bodyPr/>
          <a:lstStyle>
            <a:lvl1pPr algn="l">
              <a:defRPr baseline="0" smtClean="0">
                <a:solidFill>
                  <a:schemeClr val="bg1"/>
                </a:solidFill>
              </a:defRPr>
            </a:lvl1pPr>
          </a:lstStyle>
          <a:p>
            <a:pPr>
              <a:defRPr/>
            </a:pPr>
            <a:r>
              <a:rPr lang="en-IN">
                <a:solidFill>
                  <a:prstClr val="white"/>
                </a:solidFill>
              </a:rPr>
              <a:t>Contains copyrighted material from Introduction to Graph Theory by Doug West, 2nd Ed. Not for distribution beyond IIT’s Math 454/553. </a:t>
            </a:r>
            <a:endParaRPr lang="en-US" dirty="0">
              <a:solidFill>
                <a:prstClr val="white"/>
              </a:solidFill>
            </a:endParaRPr>
          </a:p>
        </p:txBody>
      </p:sp>
      <p:sp>
        <p:nvSpPr>
          <p:cNvPr id="10" name="Slide Number Placeholder 5"/>
          <p:cNvSpPr>
            <a:spLocks noGrp="1"/>
          </p:cNvSpPr>
          <p:nvPr>
            <p:ph type="sldNum" sz="quarter" idx="12"/>
          </p:nvPr>
        </p:nvSpPr>
        <p:spPr>
          <a:xfrm>
            <a:off x="8001000" y="6492879"/>
            <a:ext cx="1143000" cy="365125"/>
          </a:xfrm>
        </p:spPr>
        <p:txBody>
          <a:bodyPr/>
          <a:lstStyle>
            <a:lvl1pPr>
              <a:defRPr baseline="0" smtClean="0">
                <a:solidFill>
                  <a:schemeClr val="bg1"/>
                </a:solidFill>
              </a:defRPr>
            </a:lvl1pPr>
          </a:lstStyle>
          <a:p>
            <a:pPr>
              <a:defRPr/>
            </a:pPr>
            <a:fld id="{C06CB4F1-E69D-4458-B775-B121381A0F56}" type="slidenum">
              <a:rPr lang="en-US">
                <a:solidFill>
                  <a:prstClr val="white"/>
                </a:solidFill>
              </a:rPr>
              <a:pPr>
                <a:defRPr/>
              </a:pPr>
              <a:t>‹#›</a:t>
            </a:fld>
            <a:endParaRPr lang="en-US">
              <a:solidFill>
                <a:prstClr val="white"/>
              </a:solidFill>
            </a:endParaRPr>
          </a:p>
        </p:txBody>
      </p:sp>
    </p:spTree>
    <p:extLst>
      <p:ext uri="{BB962C8B-B14F-4D97-AF65-F5344CB8AC3E}">
        <p14:creationId xmlns="" xmlns:p14="http://schemas.microsoft.com/office/powerpoint/2010/main" val="3477709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65" y="6488117"/>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idx="1"/>
          </p:nvPr>
        </p:nvSpPr>
        <p:spPr>
          <a:xfrm>
            <a:off x="304800" y="1066804"/>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2" y="6492879"/>
            <a:ext cx="1071563" cy="365125"/>
          </a:xfrm>
        </p:spPr>
        <p:txBody>
          <a:bodyPr/>
          <a:lstStyle>
            <a:lvl1pPr>
              <a:defRPr baseline="0" smtClean="0">
                <a:solidFill>
                  <a:schemeClr val="bg1"/>
                </a:solidFill>
              </a:defRPr>
            </a:lvl1pPr>
          </a:lstStyle>
          <a:p>
            <a:pPr>
              <a:defRPr/>
            </a:pPr>
            <a:r>
              <a:rPr lang="en-US">
                <a:solidFill>
                  <a:prstClr val="white"/>
                </a:solidFill>
              </a:rPr>
              <a:t>May 2014</a:t>
            </a:r>
          </a:p>
        </p:txBody>
      </p:sp>
      <p:sp>
        <p:nvSpPr>
          <p:cNvPr id="9" name="Footer Placeholder 4"/>
          <p:cNvSpPr>
            <a:spLocks noGrp="1"/>
          </p:cNvSpPr>
          <p:nvPr>
            <p:ph type="ftr" sz="quarter" idx="11"/>
          </p:nvPr>
        </p:nvSpPr>
        <p:spPr>
          <a:xfrm>
            <a:off x="4572000" y="6492879"/>
            <a:ext cx="3505200" cy="365125"/>
          </a:xfrm>
        </p:spPr>
        <p:txBody>
          <a:bodyPr/>
          <a:lstStyle>
            <a:lvl1pPr algn="l">
              <a:defRPr baseline="0" smtClean="0">
                <a:solidFill>
                  <a:schemeClr val="bg1"/>
                </a:solidFill>
              </a:defRPr>
            </a:lvl1pPr>
          </a:lstStyle>
          <a:p>
            <a:pPr>
              <a:defRPr/>
            </a:pPr>
            <a:r>
              <a:rPr lang="en-IN">
                <a:solidFill>
                  <a:prstClr val="white"/>
                </a:solidFill>
              </a:rPr>
              <a:t>Contains copyrighted material from Introduction to Graph Theory by Doug West, 2nd Ed. Not for distribution beyond IIT’s Math 454/553. </a:t>
            </a:r>
            <a:endParaRPr lang="en-US" dirty="0">
              <a:solidFill>
                <a:prstClr val="white"/>
              </a:solidFill>
            </a:endParaRPr>
          </a:p>
        </p:txBody>
      </p:sp>
      <p:sp>
        <p:nvSpPr>
          <p:cNvPr id="10" name="Slide Number Placeholder 5"/>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pPr>
              <a:defRPr/>
            </a:pPr>
            <a:fld id="{5BC7FEBF-A170-470C-A369-F0D066FB58E5}" type="slidenum">
              <a:rPr lang="en-US">
                <a:solidFill>
                  <a:prstClr val="white"/>
                </a:solidFill>
              </a:rPr>
              <a:pPr>
                <a:defRPr/>
              </a:pPr>
              <a:t>‹#›</a:t>
            </a:fld>
            <a:endParaRPr lang="en-US">
              <a:solidFill>
                <a:prstClr val="white"/>
              </a:solidFill>
            </a:endParaRPr>
          </a:p>
        </p:txBody>
      </p:sp>
    </p:spTree>
    <p:extLst>
      <p:ext uri="{BB962C8B-B14F-4D97-AF65-F5344CB8AC3E}">
        <p14:creationId xmlns="" xmlns:p14="http://schemas.microsoft.com/office/powerpoint/2010/main" val="2051203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May 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IN" smtClean="0">
                <a:solidFill>
                  <a:prstClr val="black">
                    <a:tint val="75000"/>
                  </a:prstClr>
                </a:solidFill>
              </a:rPr>
              <a:t>Contains copyrighted material from Introduction to Graph Theory by Doug West, 2nd Ed. Not for distribution beyond IIT’s Math 454/553.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102547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TextBox 7"/>
          <p:cNvSpPr txBox="1"/>
          <p:nvPr/>
        </p:nvSpPr>
        <p:spPr>
          <a:xfrm>
            <a:off x="1071565" y="6488117"/>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sz="half" idx="1"/>
          </p:nvPr>
        </p:nvSpPr>
        <p:spPr>
          <a:xfrm>
            <a:off x="228600" y="1066804"/>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4"/>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9"/>
            <a:ext cx="1066800" cy="365125"/>
          </a:xfrm>
        </p:spPr>
        <p:txBody>
          <a:bodyPr/>
          <a:lstStyle>
            <a:lvl1pPr>
              <a:defRPr baseline="0" smtClean="0">
                <a:solidFill>
                  <a:schemeClr val="bg1"/>
                </a:solidFill>
              </a:defRPr>
            </a:lvl1pPr>
          </a:lstStyle>
          <a:p>
            <a:pPr>
              <a:defRPr/>
            </a:pPr>
            <a:r>
              <a:rPr lang="en-US">
                <a:solidFill>
                  <a:prstClr val="white"/>
                </a:solidFill>
              </a:rPr>
              <a:t>May 2014</a:t>
            </a:r>
          </a:p>
        </p:txBody>
      </p:sp>
      <p:sp>
        <p:nvSpPr>
          <p:cNvPr id="10" name="Footer Placeholder 5"/>
          <p:cNvSpPr>
            <a:spLocks noGrp="1"/>
          </p:cNvSpPr>
          <p:nvPr>
            <p:ph type="ftr" sz="quarter" idx="11"/>
          </p:nvPr>
        </p:nvSpPr>
        <p:spPr>
          <a:xfrm>
            <a:off x="4572000" y="6492879"/>
            <a:ext cx="3505200" cy="365125"/>
          </a:xfrm>
        </p:spPr>
        <p:txBody>
          <a:bodyPr/>
          <a:lstStyle>
            <a:lvl1pPr algn="l">
              <a:defRPr baseline="0" smtClean="0">
                <a:solidFill>
                  <a:schemeClr val="bg1"/>
                </a:solidFill>
              </a:defRPr>
            </a:lvl1pPr>
          </a:lstStyle>
          <a:p>
            <a:pPr>
              <a:defRPr/>
            </a:pPr>
            <a:r>
              <a:rPr lang="en-IN">
                <a:solidFill>
                  <a:prstClr val="white"/>
                </a:solidFill>
              </a:rPr>
              <a:t>Contains copyrighted material from Introduction to Graph Theory by Doug West, 2nd Ed. Not for distribution beyond IIT’s Math 454/553. </a:t>
            </a:r>
            <a:endParaRPr lang="en-US">
              <a:solidFill>
                <a:prstClr val="white"/>
              </a:solidFill>
            </a:endParaRPr>
          </a:p>
        </p:txBody>
      </p:sp>
      <p:sp>
        <p:nvSpPr>
          <p:cNvPr id="11" name="Slide Number Placeholder 6"/>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rPr>
              <a:pPr>
                <a:defRPr/>
              </a:pPr>
              <a:t>‹#›</a:t>
            </a:fld>
            <a:endParaRPr lang="en-US">
              <a:solidFill>
                <a:prstClr val="white"/>
              </a:solidFill>
            </a:endParaRPr>
          </a:p>
        </p:txBody>
      </p:sp>
    </p:spTree>
    <p:extLst>
      <p:ext uri="{BB962C8B-B14F-4D97-AF65-F5344CB8AC3E}">
        <p14:creationId xmlns="" xmlns:p14="http://schemas.microsoft.com/office/powerpoint/2010/main" val="2741574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Box 9"/>
          <p:cNvSpPr txBox="1"/>
          <p:nvPr/>
        </p:nvSpPr>
        <p:spPr>
          <a:xfrm>
            <a:off x="1071565" y="6488117"/>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4"/>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76404"/>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9"/>
            <a:ext cx="1066800" cy="365125"/>
          </a:xfrm>
        </p:spPr>
        <p:txBody>
          <a:bodyPr/>
          <a:lstStyle>
            <a:lvl1pPr>
              <a:defRPr baseline="0" smtClean="0">
                <a:solidFill>
                  <a:schemeClr val="bg1"/>
                </a:solidFill>
              </a:defRPr>
            </a:lvl1pPr>
          </a:lstStyle>
          <a:p>
            <a:pPr>
              <a:defRPr/>
            </a:pPr>
            <a:r>
              <a:rPr lang="en-US">
                <a:solidFill>
                  <a:prstClr val="white"/>
                </a:solidFill>
              </a:rPr>
              <a:t>May 2014</a:t>
            </a:r>
          </a:p>
        </p:txBody>
      </p:sp>
      <p:sp>
        <p:nvSpPr>
          <p:cNvPr id="12" name="Footer Placeholder 7"/>
          <p:cNvSpPr>
            <a:spLocks noGrp="1"/>
          </p:cNvSpPr>
          <p:nvPr>
            <p:ph type="ftr" sz="quarter" idx="11"/>
          </p:nvPr>
        </p:nvSpPr>
        <p:spPr>
          <a:xfrm>
            <a:off x="4572000" y="6492879"/>
            <a:ext cx="3505200" cy="365125"/>
          </a:xfrm>
        </p:spPr>
        <p:txBody>
          <a:bodyPr/>
          <a:lstStyle>
            <a:lvl1pPr algn="l">
              <a:defRPr baseline="0" smtClean="0">
                <a:solidFill>
                  <a:schemeClr val="bg1"/>
                </a:solidFill>
              </a:defRPr>
            </a:lvl1pPr>
          </a:lstStyle>
          <a:p>
            <a:pPr>
              <a:defRPr/>
            </a:pPr>
            <a:r>
              <a:rPr lang="en-IN">
                <a:solidFill>
                  <a:prstClr val="white"/>
                </a:solidFill>
              </a:rPr>
              <a:t>Contains copyrighted material from Introduction to Graph Theory by Doug West, 2nd Ed. Not for distribution beyond IIT’s Math 454/553. </a:t>
            </a:r>
            <a:endParaRPr lang="en-US">
              <a:solidFill>
                <a:prstClr val="white"/>
              </a:solidFill>
            </a:endParaRPr>
          </a:p>
        </p:txBody>
      </p:sp>
      <p:sp>
        <p:nvSpPr>
          <p:cNvPr id="13" name="Slide Number Placeholder 8"/>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rPr>
              <a:pPr>
                <a:defRPr/>
              </a:pPr>
              <a:t>‹#›</a:t>
            </a:fld>
            <a:endParaRPr lang="en-US">
              <a:solidFill>
                <a:prstClr val="white"/>
              </a:solidFill>
            </a:endParaRPr>
          </a:p>
        </p:txBody>
      </p:sp>
    </p:spTree>
    <p:extLst>
      <p:ext uri="{BB962C8B-B14F-4D97-AF65-F5344CB8AC3E}">
        <p14:creationId xmlns="" xmlns:p14="http://schemas.microsoft.com/office/powerpoint/2010/main" val="795777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79"/>
            <a:ext cx="1066800" cy="365125"/>
          </a:xfrm>
        </p:spPr>
        <p:txBody>
          <a:bodyPr/>
          <a:lstStyle>
            <a:lvl1pPr>
              <a:defRPr baseline="0" smtClean="0">
                <a:solidFill>
                  <a:schemeClr val="bg1"/>
                </a:solidFill>
              </a:defRPr>
            </a:lvl1pPr>
          </a:lstStyle>
          <a:p>
            <a:pPr>
              <a:defRPr/>
            </a:pPr>
            <a:r>
              <a:rPr lang="en-US">
                <a:solidFill>
                  <a:prstClr val="white"/>
                </a:solidFill>
              </a:rPr>
              <a:t>May 2014</a:t>
            </a:r>
          </a:p>
        </p:txBody>
      </p:sp>
      <p:sp>
        <p:nvSpPr>
          <p:cNvPr id="8" name="Footer Placeholder 7"/>
          <p:cNvSpPr>
            <a:spLocks noGrp="1"/>
          </p:cNvSpPr>
          <p:nvPr>
            <p:ph type="ftr" sz="quarter" idx="15"/>
          </p:nvPr>
        </p:nvSpPr>
        <p:spPr>
          <a:xfrm>
            <a:off x="4572000" y="6492879"/>
            <a:ext cx="3505200" cy="365125"/>
          </a:xfrm>
        </p:spPr>
        <p:txBody>
          <a:bodyPr/>
          <a:lstStyle>
            <a:lvl1pPr algn="l">
              <a:defRPr baseline="0" smtClean="0">
                <a:solidFill>
                  <a:schemeClr val="bg1"/>
                </a:solidFill>
              </a:defRPr>
            </a:lvl1pPr>
          </a:lstStyle>
          <a:p>
            <a:pPr>
              <a:defRPr/>
            </a:pPr>
            <a:r>
              <a:rPr lang="en-IN">
                <a:solidFill>
                  <a:prstClr val="white"/>
                </a:solidFill>
              </a:rPr>
              <a:t>Contains copyrighted material from Introduction to Graph Theory by Doug West, 2nd Ed. Not for distribution beyond IIT’s Math 454/553. </a:t>
            </a:r>
            <a:endParaRPr lang="en-US">
              <a:solidFill>
                <a:prstClr val="white"/>
              </a:solidFill>
            </a:endParaRPr>
          </a:p>
        </p:txBody>
      </p:sp>
      <p:sp>
        <p:nvSpPr>
          <p:cNvPr id="9" name="Slide Number Placeholder 8"/>
          <p:cNvSpPr>
            <a:spLocks noGrp="1"/>
          </p:cNvSpPr>
          <p:nvPr>
            <p:ph type="sldNum" sz="quarter" idx="16"/>
          </p:nvPr>
        </p:nvSpPr>
        <p:spPr>
          <a:xfrm>
            <a:off x="8077200" y="6492879"/>
            <a:ext cx="10668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rPr>
              <a:pPr>
                <a:defRPr/>
              </a:pPr>
              <a:t>‹#›</a:t>
            </a:fld>
            <a:endParaRPr lang="en-US">
              <a:solidFill>
                <a:prstClr val="white"/>
              </a:solidFill>
            </a:endParaRPr>
          </a:p>
        </p:txBody>
      </p:sp>
    </p:spTree>
    <p:extLst>
      <p:ext uri="{BB962C8B-B14F-4D97-AF65-F5344CB8AC3E}">
        <p14:creationId xmlns="" xmlns:p14="http://schemas.microsoft.com/office/powerpoint/2010/main" val="4064012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9"/>
            <a:ext cx="1066800" cy="365125"/>
          </a:xfrm>
        </p:spPr>
        <p:txBody>
          <a:bodyPr/>
          <a:lstStyle>
            <a:lvl1pPr>
              <a:defRPr baseline="0" smtClean="0">
                <a:solidFill>
                  <a:schemeClr val="bg1"/>
                </a:solidFill>
              </a:defRPr>
            </a:lvl1pPr>
          </a:lstStyle>
          <a:p>
            <a:pPr>
              <a:defRPr/>
            </a:pPr>
            <a:r>
              <a:rPr lang="en-US">
                <a:solidFill>
                  <a:prstClr val="white"/>
                </a:solidFill>
              </a:rPr>
              <a:t>May 2014</a:t>
            </a:r>
          </a:p>
        </p:txBody>
      </p:sp>
      <p:sp>
        <p:nvSpPr>
          <p:cNvPr id="6" name="Footer Placeholder 7"/>
          <p:cNvSpPr>
            <a:spLocks noGrp="1"/>
          </p:cNvSpPr>
          <p:nvPr>
            <p:ph type="ftr" sz="quarter" idx="15"/>
          </p:nvPr>
        </p:nvSpPr>
        <p:spPr>
          <a:xfrm>
            <a:off x="4572000" y="6492879"/>
            <a:ext cx="3505200" cy="365125"/>
          </a:xfrm>
        </p:spPr>
        <p:txBody>
          <a:bodyPr/>
          <a:lstStyle>
            <a:lvl1pPr algn="l">
              <a:defRPr baseline="0" smtClean="0">
                <a:solidFill>
                  <a:schemeClr val="bg1"/>
                </a:solidFill>
              </a:defRPr>
            </a:lvl1pPr>
          </a:lstStyle>
          <a:p>
            <a:pPr>
              <a:defRPr/>
            </a:pPr>
            <a:r>
              <a:rPr lang="en-IN">
                <a:solidFill>
                  <a:prstClr val="white"/>
                </a:solidFill>
              </a:rPr>
              <a:t>Contains copyrighted material from Introduction to Graph Theory by Doug West, 2nd Ed. Not for distribution beyond IIT’s Math 454/553. </a:t>
            </a:r>
            <a:endParaRPr lang="en-US">
              <a:solidFill>
                <a:prstClr val="white"/>
              </a:solidFill>
            </a:endParaRPr>
          </a:p>
        </p:txBody>
      </p:sp>
      <p:sp>
        <p:nvSpPr>
          <p:cNvPr id="7" name="Slide Number Placeholder 8"/>
          <p:cNvSpPr>
            <a:spLocks noGrp="1"/>
          </p:cNvSpPr>
          <p:nvPr>
            <p:ph type="sldNum" sz="quarter" idx="16"/>
          </p:nvPr>
        </p:nvSpPr>
        <p:spPr>
          <a:xfrm>
            <a:off x="8077200" y="6492879"/>
            <a:ext cx="10668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rPr>
              <a:pPr>
                <a:defRPr/>
              </a:pPr>
              <a:t>‹#›</a:t>
            </a:fld>
            <a:endParaRPr lang="en-US">
              <a:solidFill>
                <a:prstClr val="white"/>
              </a:solidFill>
            </a:endParaRPr>
          </a:p>
        </p:txBody>
      </p:sp>
    </p:spTree>
    <p:extLst>
      <p:ext uri="{BB962C8B-B14F-4D97-AF65-F5344CB8AC3E}">
        <p14:creationId xmlns="" xmlns:p14="http://schemas.microsoft.com/office/powerpoint/2010/main" val="3289503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May 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IN" smtClean="0">
                <a:solidFill>
                  <a:prstClr val="black">
                    <a:tint val="75000"/>
                  </a:prstClr>
                </a:solidFill>
              </a:rPr>
              <a:t>Contains copyrighted material from Introduction to Graph Theory by Doug West, 2nd Ed. Not for distribution beyond IIT’s Math 454/553. </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12420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74" y="6488129"/>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idx="1"/>
          </p:nvPr>
        </p:nvSpPr>
        <p:spPr>
          <a:xfrm>
            <a:off x="304800" y="1066808"/>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11" y="6492890"/>
            <a:ext cx="1071563"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9" name="Footer Placeholder 4"/>
          <p:cNvSpPr>
            <a:spLocks noGrp="1"/>
          </p:cNvSpPr>
          <p:nvPr>
            <p:ph type="ftr" sz="quarter" idx="11"/>
          </p:nvPr>
        </p:nvSpPr>
        <p:spPr>
          <a:xfrm>
            <a:off x="4572000" y="6492890"/>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endParaRPr lang="en-US" dirty="0">
              <a:solidFill>
                <a:prstClr val="white"/>
              </a:solidFill>
            </a:endParaRPr>
          </a:p>
        </p:txBody>
      </p:sp>
      <p:sp>
        <p:nvSpPr>
          <p:cNvPr id="10" name="Slide Number Placeholder 5"/>
          <p:cNvSpPr>
            <a:spLocks noGrp="1"/>
          </p:cNvSpPr>
          <p:nvPr>
            <p:ph type="sldNum" sz="quarter" idx="12"/>
          </p:nvPr>
        </p:nvSpPr>
        <p:spPr>
          <a:xfrm>
            <a:off x="8077200" y="6492890"/>
            <a:ext cx="1066800" cy="365125"/>
          </a:xfrm>
        </p:spPr>
        <p:txBody>
          <a:bodyPr/>
          <a:lstStyle>
            <a:lvl1pPr>
              <a:defRPr baseline="0" smtClean="0">
                <a:solidFill>
                  <a:schemeClr val="bg1"/>
                </a:solidFill>
              </a:defRPr>
            </a:lvl1pPr>
          </a:lstStyle>
          <a:p>
            <a:pPr>
              <a:defRPr/>
            </a:pPr>
            <a:fld id="{5BC7FEBF-A170-470C-A369-F0D066FB58E5}"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May 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IN" smtClean="0">
                <a:solidFill>
                  <a:prstClr val="black">
                    <a:tint val="75000"/>
                  </a:prstClr>
                </a:solidFill>
              </a:rPr>
              <a:t>Contains copyrighted material from Introduction to Graph Theory by Doug West, 2nd Ed. Not for distribution beyond IIT’s Math 454/553. </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203701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May 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IN" smtClean="0">
                <a:solidFill>
                  <a:prstClr val="black">
                    <a:tint val="75000"/>
                  </a:prstClr>
                </a:solidFill>
              </a:rPr>
              <a:t>Contains copyrighted material from Introduction to Graph Theory by Doug West, 2nd Ed. Not for distribution beyond IIT’s Math 454/553.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450721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May 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IN" smtClean="0">
                <a:solidFill>
                  <a:prstClr val="black">
                    <a:tint val="75000"/>
                  </a:prstClr>
                </a:solidFill>
              </a:rPr>
              <a:t>Contains copyrighted material from Introduction to Graph Theory by Doug West, 2nd Ed. Not for distribution beyond IIT’s Math 454/553.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38676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Ch. 1.   Fundamental Concept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TextBox 7"/>
          <p:cNvSpPr txBox="1"/>
          <p:nvPr/>
        </p:nvSpPr>
        <p:spPr>
          <a:xfrm>
            <a:off x="1071574" y="6488129"/>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sz="half" idx="1"/>
          </p:nvPr>
        </p:nvSpPr>
        <p:spPr>
          <a:xfrm>
            <a:off x="228600" y="1066808"/>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8"/>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90"/>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10" name="Footer Placeholder 5"/>
          <p:cNvSpPr>
            <a:spLocks noGrp="1"/>
          </p:cNvSpPr>
          <p:nvPr>
            <p:ph type="ftr" sz="quarter" idx="11"/>
          </p:nvPr>
        </p:nvSpPr>
        <p:spPr>
          <a:xfrm>
            <a:off x="4572000" y="6492890"/>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11" name="Slide Number Placeholder 6"/>
          <p:cNvSpPr>
            <a:spLocks noGrp="1"/>
          </p:cNvSpPr>
          <p:nvPr>
            <p:ph type="sldNum" sz="quarter" idx="12"/>
          </p:nvPr>
        </p:nvSpPr>
        <p:spPr>
          <a:xfrm>
            <a:off x="8077200" y="6492890"/>
            <a:ext cx="10668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Box 9"/>
          <p:cNvSpPr txBox="1"/>
          <p:nvPr/>
        </p:nvSpPr>
        <p:spPr>
          <a:xfrm>
            <a:off x="1071574" y="6488129"/>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Text Placeholder 2"/>
          <p:cNvSpPr>
            <a:spLocks noGrp="1"/>
          </p:cNvSpPr>
          <p:nvPr>
            <p:ph type="body" idx="1"/>
          </p:nvPr>
        </p:nvSpPr>
        <p:spPr>
          <a:xfrm>
            <a:off x="457200" y="990614"/>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4"/>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6" y="990614"/>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6" y="1676404"/>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90"/>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12" name="Footer Placeholder 7"/>
          <p:cNvSpPr>
            <a:spLocks noGrp="1"/>
          </p:cNvSpPr>
          <p:nvPr>
            <p:ph type="ftr" sz="quarter" idx="11"/>
          </p:nvPr>
        </p:nvSpPr>
        <p:spPr>
          <a:xfrm>
            <a:off x="4572000" y="6492890"/>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13" name="Slide Number Placeholder 8"/>
          <p:cNvSpPr>
            <a:spLocks noGrp="1"/>
          </p:cNvSpPr>
          <p:nvPr>
            <p:ph type="sldNum" sz="quarter" idx="12"/>
          </p:nvPr>
        </p:nvSpPr>
        <p:spPr>
          <a:xfrm>
            <a:off x="8077200" y="6492890"/>
            <a:ext cx="10668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90"/>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8" name="Footer Placeholder 7"/>
          <p:cNvSpPr>
            <a:spLocks noGrp="1"/>
          </p:cNvSpPr>
          <p:nvPr>
            <p:ph type="ftr" sz="quarter" idx="15"/>
          </p:nvPr>
        </p:nvSpPr>
        <p:spPr>
          <a:xfrm>
            <a:off x="4572000" y="6492890"/>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9" name="Slide Number Placeholder 8"/>
          <p:cNvSpPr>
            <a:spLocks noGrp="1"/>
          </p:cNvSpPr>
          <p:nvPr>
            <p:ph type="sldNum" sz="quarter" idx="16"/>
          </p:nvPr>
        </p:nvSpPr>
        <p:spPr>
          <a:xfrm>
            <a:off x="8077200" y="6492890"/>
            <a:ext cx="10668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90"/>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6" name="Footer Placeholder 7"/>
          <p:cNvSpPr>
            <a:spLocks noGrp="1"/>
          </p:cNvSpPr>
          <p:nvPr>
            <p:ph type="ftr" sz="quarter" idx="15"/>
          </p:nvPr>
        </p:nvSpPr>
        <p:spPr>
          <a:xfrm>
            <a:off x="4572000" y="6492890"/>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7" name="Slide Number Placeholder 8"/>
          <p:cNvSpPr>
            <a:spLocks noGrp="1"/>
          </p:cNvSpPr>
          <p:nvPr>
            <p:ph type="sldNum" sz="quarter" idx="16"/>
          </p:nvPr>
        </p:nvSpPr>
        <p:spPr>
          <a:xfrm>
            <a:off x="8077200" y="6492890"/>
            <a:ext cx="10668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63"/>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Ch. 1.   Fundamental Concept</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15"/>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5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Ch. 1.   Fundamental Concept</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66"/>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defTabSz="914400">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66"/>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defTabSz="914400">
              <a:defRPr/>
            </a:pPr>
            <a:r>
              <a:rPr lang="en-US">
                <a:solidFill>
                  <a:prstClr val="black">
                    <a:tint val="75000"/>
                  </a:prstClr>
                </a:solidFill>
              </a:rPr>
              <a:t>Ch. 1.   Fundamental Concept</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6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defTabSz="914400">
              <a:defRPr/>
            </a:pPr>
            <a:fld id="{6D6CB6DE-1033-4C2C-8280-139BC16F7CB4}" type="slidenum">
              <a:rPr lang="en-US">
                <a:solidFill>
                  <a:prstClr val="black">
                    <a:tint val="75000"/>
                  </a:prstClr>
                </a:solidFill>
              </a:rPr>
              <a:pPr defTabSz="914400">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defTabSz="914400">
              <a:defRPr/>
            </a:pPr>
            <a:r>
              <a:rPr lang="en-US">
                <a:solidFill>
                  <a:prstClr val="black">
                    <a:tint val="75000"/>
                  </a:prstClr>
                </a:solidFill>
              </a:rPr>
              <a:t>May 2014</a:t>
            </a: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defTabSz="914400">
              <a:defRPr/>
            </a:pPr>
            <a:r>
              <a:rPr lang="en-IN">
                <a:solidFill>
                  <a:prstClr val="black">
                    <a:tint val="75000"/>
                  </a:prstClr>
                </a:solidFill>
              </a:rPr>
              <a:t>Contains copyrighted material from Introduction to Graph Theory by Doug West, 2nd Ed. Not for distribution beyond IIT’s Math 454/553. </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defTabSz="914400">
              <a:defRPr/>
            </a:pPr>
            <a:fld id="{6D6CB6DE-1033-4C2C-8280-139BC16F7CB4}" type="slidenum">
              <a:rPr lang="en-US">
                <a:solidFill>
                  <a:prstClr val="black">
                    <a:tint val="75000"/>
                  </a:prstClr>
                </a:solidFill>
              </a:rPr>
              <a:pPr defTabSz="914400">
                <a:defRPr/>
              </a:pPr>
              <a:t>‹#›</a:t>
            </a:fld>
            <a:endParaRPr lang="en-US">
              <a:solidFill>
                <a:prstClr val="black">
                  <a:tint val="75000"/>
                </a:prstClr>
              </a:solidFill>
            </a:endParaRPr>
          </a:p>
        </p:txBody>
      </p:sp>
    </p:spTree>
    <p:extLst>
      <p:ext uri="{BB962C8B-B14F-4D97-AF65-F5344CB8AC3E}">
        <p14:creationId xmlns="" xmlns:p14="http://schemas.microsoft.com/office/powerpoint/2010/main" val="19179460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447800"/>
            <a:ext cx="7772400" cy="1621160"/>
          </a:xfrm>
        </p:spPr>
        <p:txBody>
          <a:bodyPr/>
          <a:lstStyle/>
          <a:p>
            <a:pPr fontAlgn="auto">
              <a:spcAft>
                <a:spcPts val="0"/>
              </a:spcAft>
              <a:defRPr/>
            </a:pPr>
            <a:r>
              <a:rPr lang="en-US" b="1" dirty="0" smtClean="0"/>
              <a:t>Virtualization</a:t>
            </a:r>
            <a:endParaRPr lang="en-US" b="1" dirty="0"/>
          </a:p>
        </p:txBody>
      </p:sp>
      <p:sp>
        <p:nvSpPr>
          <p:cNvPr id="6" name="Rectangle 3"/>
          <p:cNvSpPr txBox="1">
            <a:spLocks noChangeArrowheads="1"/>
          </p:cNvSpPr>
          <p:nvPr/>
        </p:nvSpPr>
        <p:spPr bwMode="auto">
          <a:xfrm>
            <a:off x="5024439" y="4595591"/>
            <a:ext cx="4119562"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fontAlgn="base">
              <a:spcBef>
                <a:spcPct val="20000"/>
              </a:spcBef>
              <a:spcAft>
                <a:spcPct val="0"/>
              </a:spcAft>
              <a:defRPr/>
            </a:pPr>
            <a:r>
              <a:rPr lang="en-US" sz="2000" b="1" kern="0" dirty="0" smtClean="0">
                <a:solidFill>
                  <a:srgbClr val="252595"/>
                </a:solidFill>
                <a:latin typeface="Arial Narrow" panose="020B0606020202030204" pitchFamily="34" charset="0"/>
                <a:cs typeface="Arial" charset="0"/>
              </a:rPr>
              <a:t>Dr. Rajiv Misra</a:t>
            </a:r>
          </a:p>
          <a:p>
            <a:pPr fontAlgn="base">
              <a:spcBef>
                <a:spcPct val="20000"/>
              </a:spcBef>
              <a:spcAft>
                <a:spcPct val="0"/>
              </a:spcAft>
              <a:defRPr/>
            </a:pPr>
            <a:r>
              <a:rPr lang="en-US" sz="2000" b="1" kern="0" dirty="0" smtClean="0">
                <a:solidFill>
                  <a:srgbClr val="252595"/>
                </a:solidFill>
                <a:latin typeface="Arial Narrow" panose="020B0606020202030204" pitchFamily="34" charset="0"/>
                <a:cs typeface="Arial" charset="0"/>
              </a:rPr>
              <a:t>Associate Professor</a:t>
            </a:r>
          </a:p>
          <a:p>
            <a:pPr fontAlgn="base">
              <a:spcBef>
                <a:spcPct val="20000"/>
              </a:spcBef>
              <a:spcAft>
                <a:spcPct val="0"/>
              </a:spcAft>
              <a:defRPr/>
            </a:pPr>
            <a:r>
              <a:rPr lang="en-US" sz="2000" b="1" kern="0" dirty="0" smtClean="0">
                <a:solidFill>
                  <a:srgbClr val="000000"/>
                </a:solidFill>
                <a:latin typeface="Arial Narrow" panose="020B0606020202030204" pitchFamily="34" charset="0"/>
                <a:cs typeface="Arial" charset="0"/>
              </a:rPr>
              <a:t>Dept. of Computer Science &amp; Engg.</a:t>
            </a:r>
          </a:p>
          <a:p>
            <a:pPr fontAlgn="base">
              <a:spcBef>
                <a:spcPct val="20000"/>
              </a:spcBef>
              <a:spcAft>
                <a:spcPct val="0"/>
              </a:spcAft>
              <a:defRPr/>
            </a:pPr>
            <a:r>
              <a:rPr lang="en-IN" sz="2000" b="1" kern="0" dirty="0" smtClean="0">
                <a:solidFill>
                  <a:srgbClr val="000000"/>
                </a:solidFill>
                <a:latin typeface="Arial Narrow" panose="020B0606020202030204" pitchFamily="34" charset="0"/>
                <a:cs typeface="Arial" charset="0"/>
              </a:rPr>
              <a:t>Indian Institute of Technology Patna</a:t>
            </a:r>
            <a:endParaRPr lang="en-US" sz="2000" b="1" kern="0" dirty="0" smtClean="0">
              <a:solidFill>
                <a:srgbClr val="000000"/>
              </a:solidFill>
              <a:latin typeface="Arial Narrow" panose="020B0606020202030204" pitchFamily="34" charset="0"/>
              <a:cs typeface="Arial" charset="0"/>
            </a:endParaRPr>
          </a:p>
          <a:p>
            <a:pPr fontAlgn="base">
              <a:spcBef>
                <a:spcPct val="20000"/>
              </a:spcBef>
              <a:spcAft>
                <a:spcPct val="0"/>
              </a:spcAft>
              <a:defRPr/>
            </a:pPr>
            <a:r>
              <a:rPr lang="en-US" sz="2000" b="1" kern="0" dirty="0" smtClean="0">
                <a:solidFill>
                  <a:srgbClr val="000000"/>
                </a:solidFill>
                <a:effectLst>
                  <a:outerShdw blurRad="38100" dist="38100" dir="2700000" algn="tl">
                    <a:srgbClr val="C0C0C0"/>
                  </a:outerShdw>
                </a:effectLst>
                <a:latin typeface="Arial Narrow" panose="020B0606020202030204" pitchFamily="34" charset="0"/>
                <a:cs typeface="Arial" charset="0"/>
              </a:rPr>
              <a:t>rajivm@iitp.ac.in</a:t>
            </a:r>
          </a:p>
        </p:txBody>
      </p:sp>
      <p:pic>
        <p:nvPicPr>
          <p:cNvPr id="5" name="Picture 7"/>
          <p:cNvPicPr>
            <a:picLocks noChangeAspect="1" noChangeArrowheads="1"/>
          </p:cNvPicPr>
          <p:nvPr/>
        </p:nvPicPr>
        <p:blipFill>
          <a:blip r:embed="rId2" cstate="print"/>
          <a:srcRect/>
          <a:stretch>
            <a:fillRect/>
          </a:stretch>
        </p:blipFill>
        <p:spPr bwMode="auto">
          <a:xfrm>
            <a:off x="3599550" y="4847771"/>
            <a:ext cx="1367971" cy="1494972"/>
          </a:xfrm>
          <a:prstGeom prst="rect">
            <a:avLst/>
          </a:prstGeom>
          <a:noFill/>
          <a:ln w="9525">
            <a:noFill/>
            <a:miter lim="800000"/>
            <a:headEnd/>
            <a:tailEnd/>
          </a:ln>
        </p:spPr>
      </p:pic>
      <p:pic>
        <p:nvPicPr>
          <p:cNvPr id="2050" name="Picture 2" descr="Related image"/>
          <p:cNvPicPr>
            <a:picLocks noChangeAspect="1" noChangeArrowheads="1"/>
          </p:cNvPicPr>
          <p:nvPr/>
        </p:nvPicPr>
        <p:blipFill>
          <a:blip r:embed="rId3" cstate="print">
            <a:lum bright="20000"/>
          </a:blip>
          <a:srcRect t="30769"/>
          <a:stretch>
            <a:fillRect/>
          </a:stretch>
        </p:blipFill>
        <p:spPr bwMode="auto">
          <a:xfrm>
            <a:off x="228600" y="4114801"/>
            <a:ext cx="2362200" cy="2171700"/>
          </a:xfrm>
          <a:prstGeom prst="rect">
            <a:avLst/>
          </a:prstGeom>
          <a:noFill/>
        </p:spPr>
      </p:pic>
      <p:sp>
        <p:nvSpPr>
          <p:cNvPr id="7"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10"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9661" y="1066808"/>
            <a:ext cx="3657600" cy="5059363"/>
          </a:xfrm>
        </p:spPr>
        <p:txBody>
          <a:bodyPr/>
          <a:lstStyle/>
          <a:p>
            <a:pPr>
              <a:buNone/>
            </a:pPr>
            <a:r>
              <a:rPr lang="en-US" sz="2400" b="1" dirty="0" smtClean="0">
                <a:solidFill>
                  <a:srgbClr val="FF0000"/>
                </a:solidFill>
              </a:rPr>
              <a:t>Example: </a:t>
            </a:r>
          </a:p>
          <a:p>
            <a:r>
              <a:rPr lang="en-US" sz="2400" b="1" dirty="0" smtClean="0">
                <a:solidFill>
                  <a:srgbClr val="00B050"/>
                </a:solidFill>
              </a:rPr>
              <a:t>KVM</a:t>
            </a:r>
            <a:r>
              <a:rPr lang="en-US" sz="2400" dirty="0" smtClean="0">
                <a:solidFill>
                  <a:srgbClr val="00B050"/>
                </a:solidFill>
              </a:rPr>
              <a:t> </a:t>
            </a:r>
            <a:r>
              <a:rPr lang="en-US" sz="2400" dirty="0" smtClean="0"/>
              <a:t>(Kernel-based VM)</a:t>
            </a:r>
          </a:p>
          <a:p>
            <a:r>
              <a:rPr lang="en-US" sz="2400" dirty="0" smtClean="0"/>
              <a:t>Based on Linux</a:t>
            </a:r>
          </a:p>
          <a:p>
            <a:r>
              <a:rPr lang="en-US" sz="2400" dirty="0" smtClean="0"/>
              <a:t>KVM kernel module + hardware emulator called QEMU for hardware virtualization </a:t>
            </a:r>
          </a:p>
          <a:p>
            <a:r>
              <a:rPr lang="en-US" sz="2400" dirty="0" smtClean="0"/>
              <a:t>Leverages large Linux open-source community</a:t>
            </a:r>
          </a:p>
          <a:p>
            <a:endParaRPr lang="en-IN" sz="2400" dirty="0"/>
          </a:p>
        </p:txBody>
      </p:sp>
      <p:sp>
        <p:nvSpPr>
          <p:cNvPr id="3" name="Title 2"/>
          <p:cNvSpPr>
            <a:spLocks noGrp="1"/>
          </p:cNvSpPr>
          <p:nvPr>
            <p:ph type="title"/>
          </p:nvPr>
        </p:nvSpPr>
        <p:spPr/>
        <p:txBody>
          <a:bodyPr/>
          <a:lstStyle/>
          <a:p>
            <a:r>
              <a:rPr lang="en-IN" b="1" dirty="0" smtClean="0"/>
              <a:t>Hosted </a:t>
            </a:r>
            <a:r>
              <a:rPr lang="en-US" b="1" dirty="0" smtClean="0"/>
              <a:t>virtualization </a:t>
            </a:r>
            <a:r>
              <a:rPr lang="en-IN" b="1" dirty="0" smtClean="0"/>
              <a:t>model</a:t>
            </a:r>
            <a:endParaRPr lang="en-IN" dirty="0"/>
          </a:p>
        </p:txBody>
      </p:sp>
      <p:pic>
        <p:nvPicPr>
          <p:cNvPr id="4098" name="Picture 2"/>
          <p:cNvPicPr>
            <a:picLocks noChangeAspect="1" noChangeArrowheads="1"/>
          </p:cNvPicPr>
          <p:nvPr/>
        </p:nvPicPr>
        <p:blipFill>
          <a:blip r:embed="rId2" cstate="print"/>
          <a:srcRect l="42390" t="12599" r="830" b="11012"/>
          <a:stretch>
            <a:fillRect/>
          </a:stretch>
        </p:blipFill>
        <p:spPr bwMode="auto">
          <a:xfrm>
            <a:off x="3701145" y="1277257"/>
            <a:ext cx="5442856" cy="4586514"/>
          </a:xfrm>
          <a:prstGeom prst="rect">
            <a:avLst/>
          </a:prstGeom>
          <a:noFill/>
          <a:ln w="9525">
            <a:noFill/>
            <a:miter lim="800000"/>
            <a:headEnd/>
            <a:tailEnd/>
          </a:ln>
        </p:spPr>
      </p:pic>
      <p:sp>
        <p:nvSpPr>
          <p:cNvPr id="6"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7"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5239664" y="2772229"/>
            <a:ext cx="3904343" cy="3368450"/>
          </a:xfrm>
          <a:prstGeom prst="rect">
            <a:avLst/>
          </a:prstGeom>
        </p:spPr>
      </p:pic>
      <p:sp>
        <p:nvSpPr>
          <p:cNvPr id="2" name="Content Placeholder 1"/>
          <p:cNvSpPr>
            <a:spLocks noGrp="1"/>
          </p:cNvSpPr>
          <p:nvPr>
            <p:ph idx="1"/>
          </p:nvPr>
        </p:nvSpPr>
        <p:spPr>
          <a:xfrm>
            <a:off x="304802" y="1066808"/>
            <a:ext cx="5341257" cy="5059363"/>
          </a:xfrm>
        </p:spPr>
        <p:txBody>
          <a:bodyPr/>
          <a:lstStyle/>
          <a:p>
            <a:r>
              <a:rPr lang="en-IN" sz="2400" dirty="0" smtClean="0"/>
              <a:t>Commodity hardware actually has more than two protection levels.</a:t>
            </a:r>
          </a:p>
          <a:p>
            <a:r>
              <a:rPr lang="en-IN" sz="2400" dirty="0" smtClean="0"/>
              <a:t>E.g. x86 architecture has  four protection levels called </a:t>
            </a:r>
            <a:r>
              <a:rPr lang="en-IN" sz="2400" b="1" dirty="0" smtClean="0">
                <a:solidFill>
                  <a:srgbClr val="FF0000"/>
                </a:solidFill>
              </a:rPr>
              <a:t>rings.</a:t>
            </a:r>
          </a:p>
          <a:p>
            <a:r>
              <a:rPr lang="en-US" sz="2400" b="1" dirty="0" smtClean="0">
                <a:solidFill>
                  <a:srgbClr val="FF0000"/>
                </a:solidFill>
              </a:rPr>
              <a:t>Ring 3: </a:t>
            </a:r>
            <a:r>
              <a:rPr lang="en-IN" sz="2400" dirty="0" smtClean="0"/>
              <a:t>In contrast, ring 3 has the least level of privilege, so this is where the applications would reside.</a:t>
            </a:r>
          </a:p>
          <a:p>
            <a:endParaRPr lang="en-IN" sz="2400" dirty="0" smtClean="0"/>
          </a:p>
          <a:p>
            <a:r>
              <a:rPr lang="en-IN" sz="2400" b="1" dirty="0" smtClean="0">
                <a:solidFill>
                  <a:srgbClr val="FF0000"/>
                </a:solidFill>
              </a:rPr>
              <a:t>Ring 0: </a:t>
            </a:r>
            <a:r>
              <a:rPr lang="en-IN" sz="2400" dirty="0" smtClean="0"/>
              <a:t>has the highest privilege and can access all of the resources and execute all hardware-supported instructions.</a:t>
            </a:r>
            <a:endParaRPr lang="en-IN" sz="2400" dirty="0"/>
          </a:p>
        </p:txBody>
      </p:sp>
      <p:sp>
        <p:nvSpPr>
          <p:cNvPr id="3" name="Title 2"/>
          <p:cNvSpPr>
            <a:spLocks noGrp="1"/>
          </p:cNvSpPr>
          <p:nvPr>
            <p:ph type="title"/>
          </p:nvPr>
        </p:nvSpPr>
        <p:spPr/>
        <p:txBody>
          <a:bodyPr/>
          <a:lstStyle/>
          <a:p>
            <a:r>
              <a:rPr lang="en-US" sz="4200" b="1" dirty="0" smtClean="0"/>
              <a:t>Hardware Protection Levels</a:t>
            </a:r>
            <a:endParaRPr lang="en-IN" sz="4200" b="1" dirty="0"/>
          </a:p>
        </p:txBody>
      </p:sp>
      <p:sp>
        <p:nvSpPr>
          <p:cNvPr id="6"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7"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3200" y="122239"/>
            <a:ext cx="8940800" cy="657225"/>
          </a:xfrm>
        </p:spPr>
        <p:txBody>
          <a:bodyPr/>
          <a:lstStyle/>
          <a:p>
            <a:pPr eaLnBrk="1" hangingPunct="1"/>
            <a:r>
              <a:rPr lang="en-US" altLang="en-US" sz="4200" b="1" dirty="0"/>
              <a:t>x86 Hardware </a:t>
            </a:r>
            <a:r>
              <a:rPr lang="en-US" altLang="en-US" sz="4200" b="1" dirty="0" smtClean="0"/>
              <a:t>without Virtualization</a:t>
            </a:r>
            <a:endParaRPr lang="en-US" altLang="en-US" sz="4200" b="1" dirty="0"/>
          </a:p>
        </p:txBody>
      </p:sp>
      <p:sp>
        <p:nvSpPr>
          <p:cNvPr id="4099" name="Rectangle 3"/>
          <p:cNvSpPr>
            <a:spLocks noGrp="1" noChangeArrowheads="1"/>
          </p:cNvSpPr>
          <p:nvPr>
            <p:ph type="body" idx="1"/>
          </p:nvPr>
        </p:nvSpPr>
        <p:spPr/>
        <p:txBody>
          <a:bodyPr/>
          <a:lstStyle/>
          <a:p>
            <a:pPr algn="just" eaLnBrk="1" hangingPunct="1"/>
            <a:r>
              <a:rPr lang="en-US" altLang="en-US" sz="2000" dirty="0"/>
              <a:t>The </a:t>
            </a:r>
            <a:r>
              <a:rPr lang="en-US" altLang="en-US" sz="2000" b="1" dirty="0">
                <a:solidFill>
                  <a:srgbClr val="FF0000"/>
                </a:solidFill>
              </a:rPr>
              <a:t>x86</a:t>
            </a:r>
            <a:r>
              <a:rPr lang="en-US" altLang="en-US" sz="2000" b="1" dirty="0"/>
              <a:t> </a:t>
            </a:r>
            <a:r>
              <a:rPr lang="en-US" altLang="en-US" sz="2000" dirty="0"/>
              <a:t>architecture offers </a:t>
            </a:r>
            <a:r>
              <a:rPr lang="en-US" altLang="en-US" sz="2000" b="1" dirty="0">
                <a:solidFill>
                  <a:srgbClr val="FF0000"/>
                </a:solidFill>
              </a:rPr>
              <a:t>four levels </a:t>
            </a:r>
            <a:r>
              <a:rPr lang="en-US" altLang="en-US" sz="2000" dirty="0"/>
              <a:t>of privilege known as Ring 0, 1, </a:t>
            </a:r>
            <a:r>
              <a:rPr lang="en-US" altLang="en-US" sz="2000" dirty="0" smtClean="0"/>
              <a:t>2  </a:t>
            </a:r>
            <a:r>
              <a:rPr lang="en-US" altLang="en-US" sz="2000" dirty="0"/>
              <a:t>and 3 to operating systems and applications to manage access to the computer hardware. While user level applications typically run in Ring 3, the operating system needs to have direct access to the memory and hardware and must execute its privileged instructions in Ring 0.</a:t>
            </a:r>
          </a:p>
          <a:p>
            <a:pPr eaLnBrk="1" hangingPunct="1"/>
            <a:endParaRPr lang="en-US" altLang="en-US" sz="1600" dirty="0"/>
          </a:p>
          <a:p>
            <a:pPr eaLnBrk="1" hangingPunct="1"/>
            <a:endParaRPr lang="en-US" altLang="en-US" sz="1400" dirty="0"/>
          </a:p>
          <a:p>
            <a:pPr eaLnBrk="1" hangingPunct="1">
              <a:buFont typeface="Wingdings" panose="05000000000000000000" pitchFamily="2" charset="2"/>
              <a:buNone/>
            </a:pPr>
            <a:r>
              <a:rPr lang="en-US" altLang="en-US" sz="1400" dirty="0"/>
              <a:t> </a:t>
            </a:r>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r>
              <a:rPr lang="en-US" altLang="en-US" sz="1200" dirty="0"/>
              <a:t>	</a:t>
            </a:r>
          </a:p>
          <a:p>
            <a:pPr eaLnBrk="1" hangingPunct="1">
              <a:buFont typeface="Wingdings" panose="05000000000000000000" pitchFamily="2" charset="2"/>
              <a:buNone/>
            </a:pPr>
            <a:endParaRPr lang="en-US" altLang="en-US" sz="1200" dirty="0"/>
          </a:p>
          <a:p>
            <a:pPr eaLnBrk="1" hangingPunct="1">
              <a:buFont typeface="Wingdings" panose="05000000000000000000" pitchFamily="2" charset="2"/>
              <a:buNone/>
            </a:pPr>
            <a:r>
              <a:rPr lang="en-US" altLang="en-US" sz="1800" dirty="0"/>
              <a:t>		</a:t>
            </a:r>
            <a:r>
              <a:rPr lang="en-US" altLang="en-US" sz="1800" dirty="0" smtClean="0"/>
              <a:t>                              </a:t>
            </a:r>
          </a:p>
          <a:p>
            <a:pPr eaLnBrk="1" hangingPunct="1">
              <a:buFont typeface="Wingdings" panose="05000000000000000000" pitchFamily="2" charset="2"/>
              <a:buNone/>
            </a:pPr>
            <a:r>
              <a:rPr lang="en-US" altLang="en-US" sz="1800" dirty="0"/>
              <a:t>	</a:t>
            </a:r>
            <a:r>
              <a:rPr lang="en-US" altLang="en-US" sz="1800" dirty="0" smtClean="0"/>
              <a:t>		</a:t>
            </a:r>
            <a:endParaRPr lang="en-US" altLang="en-US" sz="1800" dirty="0"/>
          </a:p>
          <a:p>
            <a:pPr eaLnBrk="1" hangingPunct="1">
              <a:buFont typeface="Wingdings" panose="05000000000000000000" pitchFamily="2" charset="2"/>
              <a:buNone/>
            </a:pPr>
            <a:endParaRPr lang="en-US" altLang="en-US" sz="1800" dirty="0"/>
          </a:p>
        </p:txBody>
      </p:sp>
      <p:pic>
        <p:nvPicPr>
          <p:cNvPr id="4100"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22286" y="2757715"/>
            <a:ext cx="3918857" cy="3387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8"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
        <p:nvSpPr>
          <p:cNvPr id="9" name="Rectangle 8"/>
          <p:cNvSpPr/>
          <p:nvPr/>
        </p:nvSpPr>
        <p:spPr>
          <a:xfrm>
            <a:off x="1280476" y="6047340"/>
            <a:ext cx="5677901" cy="369332"/>
          </a:xfrm>
          <a:prstGeom prst="rect">
            <a:avLst/>
          </a:prstGeom>
        </p:spPr>
        <p:txBody>
          <a:bodyPr wrap="none">
            <a:spAutoFit/>
          </a:bodyPr>
          <a:lstStyle/>
          <a:p>
            <a:r>
              <a:rPr lang="en-US" altLang="en-US" sz="1800" b="1" dirty="0" smtClean="0"/>
              <a:t>Fig - x86 privilege level architecture without virtualization</a:t>
            </a:r>
            <a:endParaRPr lang="en-IN" sz="1800" b="1" dirty="0"/>
          </a:p>
        </p:txBody>
      </p:sp>
    </p:spTree>
    <p:extLst>
      <p:ext uri="{BB962C8B-B14F-4D97-AF65-F5344CB8AC3E}">
        <p14:creationId xmlns="" xmlns:p14="http://schemas.microsoft.com/office/powerpoint/2010/main" val="469110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52294"/>
            <a:ext cx="8382000" cy="5059363"/>
          </a:xfrm>
        </p:spPr>
        <p:txBody>
          <a:bodyPr/>
          <a:lstStyle/>
          <a:p>
            <a:r>
              <a:rPr lang="en-US" sz="2600" dirty="0" smtClean="0"/>
              <a:t>Guest instructions</a:t>
            </a:r>
          </a:p>
          <a:p>
            <a:pPr marL="623888" indent="-87313">
              <a:buNone/>
            </a:pPr>
            <a:r>
              <a:rPr lang="en-US" sz="2600" dirty="0" smtClean="0"/>
              <a:t>-executed </a:t>
            </a:r>
            <a:r>
              <a:rPr lang="en-US" sz="2600" b="1" dirty="0" smtClean="0">
                <a:solidFill>
                  <a:srgbClr val="FF0000"/>
                </a:solidFill>
              </a:rPr>
              <a:t>directly by hardware</a:t>
            </a:r>
          </a:p>
          <a:p>
            <a:pPr marL="623888" indent="-87313">
              <a:buNone/>
            </a:pPr>
            <a:r>
              <a:rPr lang="en-US" sz="2600" dirty="0" smtClean="0"/>
              <a:t>-for non-privileged operations:                                         hardware speeds=&gt; efficiency </a:t>
            </a:r>
          </a:p>
          <a:p>
            <a:pPr marL="623888" indent="-87313">
              <a:buNone/>
            </a:pPr>
            <a:r>
              <a:rPr lang="en-US" sz="2600" dirty="0" smtClean="0"/>
              <a:t>-for privileged operations: trap to hypervisor</a:t>
            </a:r>
          </a:p>
          <a:p>
            <a:endParaRPr lang="en-US" sz="2600" dirty="0" smtClean="0"/>
          </a:p>
          <a:p>
            <a:endParaRPr lang="en-US" sz="2600" dirty="0" smtClean="0"/>
          </a:p>
          <a:p>
            <a:r>
              <a:rPr lang="en-US" sz="2600" dirty="0" smtClean="0"/>
              <a:t>Hypervisor determines what needs to be done:</a:t>
            </a:r>
          </a:p>
          <a:p>
            <a:r>
              <a:rPr lang="en-US" sz="2600" b="1" dirty="0" smtClean="0">
                <a:solidFill>
                  <a:srgbClr val="FF0000"/>
                </a:solidFill>
              </a:rPr>
              <a:t>If illegal operation: </a:t>
            </a:r>
            <a:r>
              <a:rPr lang="en-US" sz="2600" dirty="0" smtClean="0"/>
              <a:t>terminate VM</a:t>
            </a:r>
          </a:p>
          <a:p>
            <a:r>
              <a:rPr lang="en-US" sz="2600" b="1" dirty="0" smtClean="0">
                <a:solidFill>
                  <a:srgbClr val="00B050"/>
                </a:solidFill>
              </a:rPr>
              <a:t>If legal operation: </a:t>
            </a:r>
            <a:r>
              <a:rPr lang="en-US" sz="2600" dirty="0" smtClean="0"/>
              <a:t>emulate the behavior the guest OS was expecting from the hardware</a:t>
            </a:r>
            <a:endParaRPr lang="en-IN" sz="2600" dirty="0"/>
          </a:p>
        </p:txBody>
      </p:sp>
      <p:sp>
        <p:nvSpPr>
          <p:cNvPr id="3" name="Title 2"/>
          <p:cNvSpPr>
            <a:spLocks noGrp="1"/>
          </p:cNvSpPr>
          <p:nvPr>
            <p:ph type="title"/>
          </p:nvPr>
        </p:nvSpPr>
        <p:spPr>
          <a:xfrm>
            <a:off x="0" y="0"/>
            <a:ext cx="9144000" cy="762000"/>
          </a:xfrm>
        </p:spPr>
        <p:txBody>
          <a:bodyPr/>
          <a:lstStyle/>
          <a:p>
            <a:r>
              <a:rPr lang="en-US" sz="3800" b="1" dirty="0" smtClean="0"/>
              <a:t>Processor Virtualization (Trap-and-Emulate)</a:t>
            </a:r>
            <a:endParaRPr lang="en-IN" sz="3800" b="1" dirty="0"/>
          </a:p>
        </p:txBody>
      </p:sp>
      <p:sp>
        <p:nvSpPr>
          <p:cNvPr id="4"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688" y="1066808"/>
            <a:ext cx="5631541" cy="5059363"/>
          </a:xfrm>
        </p:spPr>
        <p:txBody>
          <a:bodyPr/>
          <a:lstStyle/>
          <a:p>
            <a:r>
              <a:rPr lang="en-US" sz="2400" dirty="0" smtClean="0"/>
              <a:t>X85 Pre 2005</a:t>
            </a:r>
          </a:p>
          <a:p>
            <a:r>
              <a:rPr lang="en-US" sz="2400" dirty="0" smtClean="0"/>
              <a:t>-4 rings, no root/non-root modes yet</a:t>
            </a:r>
          </a:p>
          <a:p>
            <a:r>
              <a:rPr lang="en-US" sz="2400" dirty="0" smtClean="0"/>
              <a:t>-hypervisor in ring 0, guest OS in ring 1</a:t>
            </a:r>
          </a:p>
          <a:p>
            <a:r>
              <a:rPr lang="en-US" sz="2400" dirty="0" smtClean="0"/>
              <a:t>BUT: 17 privileged instructions do not trap! Fail silently!</a:t>
            </a:r>
          </a:p>
          <a:p>
            <a:pPr>
              <a:buNone/>
            </a:pPr>
            <a:r>
              <a:rPr lang="en-US" sz="2400" dirty="0" smtClean="0"/>
              <a:t>	E.g. interrupt enable/disable bit in privileged register; POPF/PUSHF instructions that access it from ring 1 fail silently</a:t>
            </a:r>
          </a:p>
          <a:p>
            <a:r>
              <a:rPr lang="en-US" sz="2400" dirty="0" smtClean="0"/>
              <a:t>Hypervisor doesn’t know, so it doesn’t try to change settings</a:t>
            </a:r>
          </a:p>
          <a:p>
            <a:r>
              <a:rPr lang="en-US" sz="2400" dirty="0" smtClean="0"/>
              <a:t>OS doesn’t know, so assumes change was successful/</a:t>
            </a:r>
            <a:endParaRPr lang="en-IN" sz="2400" dirty="0"/>
          </a:p>
        </p:txBody>
      </p:sp>
      <p:sp>
        <p:nvSpPr>
          <p:cNvPr id="3" name="Title 2"/>
          <p:cNvSpPr>
            <a:spLocks noGrp="1"/>
          </p:cNvSpPr>
          <p:nvPr>
            <p:ph type="title"/>
          </p:nvPr>
        </p:nvSpPr>
        <p:spPr>
          <a:xfrm>
            <a:off x="0" y="0"/>
            <a:ext cx="9144000" cy="762000"/>
          </a:xfrm>
        </p:spPr>
        <p:txBody>
          <a:bodyPr/>
          <a:lstStyle/>
          <a:p>
            <a:r>
              <a:rPr lang="en-US" sz="3800" b="1" dirty="0" smtClean="0"/>
              <a:t>Problems with Trap-and-Emulate</a:t>
            </a:r>
            <a:endParaRPr lang="en-IN" sz="3800" b="1" dirty="0"/>
          </a:p>
        </p:txBody>
      </p:sp>
      <p:sp>
        <p:nvSpPr>
          <p:cNvPr id="4"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6" name="Picture 2" descr="Image result for trap and emulate vs binary translation"/>
          <p:cNvPicPr>
            <a:picLocks noChangeAspect="1" noChangeArrowheads="1"/>
          </p:cNvPicPr>
          <p:nvPr/>
        </p:nvPicPr>
        <p:blipFill>
          <a:blip r:embed="rId2" cstate="print"/>
          <a:srcRect/>
          <a:stretch>
            <a:fillRect/>
          </a:stretch>
        </p:blipFill>
        <p:spPr bwMode="auto">
          <a:xfrm>
            <a:off x="5631544" y="972457"/>
            <a:ext cx="3512456" cy="515257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solidFill>
                  <a:srgbClr val="FF0000"/>
                </a:solidFill>
              </a:rPr>
              <a:t>Main idea: </a:t>
            </a:r>
            <a:r>
              <a:rPr lang="en-US" sz="2400" dirty="0" smtClean="0"/>
              <a:t>rewrite the VM binary to never issue those 17 instructions</a:t>
            </a:r>
          </a:p>
          <a:p>
            <a:endParaRPr lang="en-US" sz="2400" dirty="0" smtClean="0"/>
          </a:p>
          <a:p>
            <a:r>
              <a:rPr lang="en-US" sz="2400" dirty="0" smtClean="0"/>
              <a:t>Pioneered by Mendel </a:t>
            </a:r>
            <a:r>
              <a:rPr lang="en-US" sz="2400" dirty="0" err="1" smtClean="0"/>
              <a:t>Rosenblum’s</a:t>
            </a:r>
            <a:r>
              <a:rPr lang="en-US" sz="2400" dirty="0" smtClean="0"/>
              <a:t> group at Stanford, commercialized as </a:t>
            </a:r>
            <a:r>
              <a:rPr lang="en-US" sz="2400" dirty="0" err="1" smtClean="0"/>
              <a:t>Vmware</a:t>
            </a:r>
            <a:endParaRPr lang="en-US" sz="2400" dirty="0" smtClean="0"/>
          </a:p>
          <a:p>
            <a:endParaRPr lang="en-US" sz="2400" dirty="0" smtClean="0"/>
          </a:p>
          <a:p>
            <a:r>
              <a:rPr lang="en-US" sz="2400" dirty="0" err="1" smtClean="0"/>
              <a:t>Rosenblum</a:t>
            </a:r>
            <a:r>
              <a:rPr lang="en-US" sz="2400" dirty="0" smtClean="0"/>
              <a:t> awarded ACM Fellow for “reinventing virtualization”</a:t>
            </a:r>
            <a:endParaRPr lang="en-IN" sz="2400" dirty="0"/>
          </a:p>
        </p:txBody>
      </p:sp>
      <p:sp>
        <p:nvSpPr>
          <p:cNvPr id="3" name="Title 2"/>
          <p:cNvSpPr>
            <a:spLocks noGrp="1"/>
          </p:cNvSpPr>
          <p:nvPr>
            <p:ph type="title"/>
          </p:nvPr>
        </p:nvSpPr>
        <p:spPr/>
        <p:txBody>
          <a:bodyPr/>
          <a:lstStyle/>
          <a:p>
            <a:r>
              <a:rPr lang="en-US" b="1" dirty="0" smtClean="0"/>
              <a:t>Binary Translation</a:t>
            </a:r>
            <a:endParaRPr lang="en-IN" b="1" dirty="0"/>
          </a:p>
        </p:txBody>
      </p:sp>
      <p:sp>
        <p:nvSpPr>
          <p:cNvPr id="4"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066808"/>
            <a:ext cx="5050970" cy="5059363"/>
          </a:xfrm>
        </p:spPr>
        <p:txBody>
          <a:bodyPr/>
          <a:lstStyle/>
          <a:p>
            <a:pPr>
              <a:buNone/>
            </a:pPr>
            <a:r>
              <a:rPr lang="en-US" sz="2400" b="1" dirty="0" smtClean="0">
                <a:solidFill>
                  <a:srgbClr val="FF0000"/>
                </a:solidFill>
              </a:rPr>
              <a:t>Binary translation:</a:t>
            </a:r>
          </a:p>
          <a:p>
            <a:r>
              <a:rPr lang="en-US" sz="2400" b="1" dirty="0" smtClean="0">
                <a:solidFill>
                  <a:srgbClr val="FF0000"/>
                </a:solidFill>
              </a:rPr>
              <a:t>Goal: </a:t>
            </a:r>
            <a:r>
              <a:rPr lang="en-US" sz="2400" dirty="0" smtClean="0"/>
              <a:t>full virtualization=guest OS not modified </a:t>
            </a:r>
          </a:p>
          <a:p>
            <a:r>
              <a:rPr lang="en-US" sz="2400" b="1" dirty="0" smtClean="0">
                <a:solidFill>
                  <a:srgbClr val="FF0000"/>
                </a:solidFill>
              </a:rPr>
              <a:t>Approach: </a:t>
            </a:r>
            <a:r>
              <a:rPr lang="en-US" sz="2400" dirty="0" smtClean="0"/>
              <a:t>dynamic binary translation</a:t>
            </a:r>
          </a:p>
          <a:p>
            <a:pPr>
              <a:buNone/>
            </a:pPr>
            <a:r>
              <a:rPr lang="en-US" sz="2400" dirty="0" smtClean="0"/>
              <a:t>1. Inspect code blocks to be executed</a:t>
            </a:r>
          </a:p>
          <a:p>
            <a:pPr>
              <a:buNone/>
            </a:pPr>
            <a:r>
              <a:rPr lang="en-US" sz="2400" dirty="0" smtClean="0"/>
              <a:t>2. If needed, translate to alternate instruction sequence</a:t>
            </a:r>
          </a:p>
          <a:p>
            <a:pPr>
              <a:buNone/>
            </a:pPr>
            <a:r>
              <a:rPr lang="en-US" sz="2400" dirty="0" smtClean="0"/>
              <a:t>-e.g., to emulate desired behavior, possibly even avoiding trap</a:t>
            </a:r>
          </a:p>
          <a:p>
            <a:pPr>
              <a:buNone/>
            </a:pPr>
            <a:r>
              <a:rPr lang="en-US" sz="2400" dirty="0" smtClean="0"/>
              <a:t>3. Otherwise, run at hardware speeds</a:t>
            </a:r>
          </a:p>
          <a:p>
            <a:pPr>
              <a:buNone/>
            </a:pPr>
            <a:r>
              <a:rPr lang="en-US" sz="2400" dirty="0" smtClean="0"/>
              <a:t>-Cache translated blocks to amortize translation costs</a:t>
            </a:r>
            <a:endParaRPr lang="en-IN" sz="2400" dirty="0"/>
          </a:p>
        </p:txBody>
      </p:sp>
      <p:sp>
        <p:nvSpPr>
          <p:cNvPr id="3" name="Title 2"/>
          <p:cNvSpPr>
            <a:spLocks noGrp="1"/>
          </p:cNvSpPr>
          <p:nvPr>
            <p:ph type="title"/>
          </p:nvPr>
        </p:nvSpPr>
        <p:spPr/>
        <p:txBody>
          <a:bodyPr/>
          <a:lstStyle/>
          <a:p>
            <a:r>
              <a:rPr lang="en-US" b="1" dirty="0" smtClean="0"/>
              <a:t>Binary Translation</a:t>
            </a:r>
            <a:endParaRPr lang="en-IN" dirty="0"/>
          </a:p>
        </p:txBody>
      </p:sp>
      <p:sp>
        <p:nvSpPr>
          <p:cNvPr id="2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2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94514" y="1524000"/>
            <a:ext cx="4049485" cy="3650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283199" y="5495798"/>
            <a:ext cx="3624067" cy="646331"/>
          </a:xfrm>
          <a:prstGeom prst="rect">
            <a:avLst/>
          </a:prstGeom>
        </p:spPr>
        <p:txBody>
          <a:bodyPr wrap="square">
            <a:spAutoFit/>
          </a:bodyPr>
          <a:lstStyle/>
          <a:p>
            <a:r>
              <a:rPr lang="en-US" altLang="en-US" sz="1800" b="1" dirty="0" smtClean="0">
                <a:solidFill>
                  <a:srgbClr val="002060"/>
                </a:solidFill>
              </a:rPr>
              <a:t>Fig.: Binary translation approach to x86 virtualization</a:t>
            </a:r>
            <a:endParaRPr lang="en-IN" b="1"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7" y="1066808"/>
            <a:ext cx="4630057" cy="5059363"/>
          </a:xfrm>
        </p:spPr>
        <p:txBody>
          <a:bodyPr/>
          <a:lstStyle/>
          <a:p>
            <a:r>
              <a:rPr lang="en-US" sz="2200" b="1" dirty="0" smtClean="0">
                <a:solidFill>
                  <a:srgbClr val="FF0000"/>
                </a:solidFill>
              </a:rPr>
              <a:t>Goal: </a:t>
            </a:r>
            <a:r>
              <a:rPr lang="en-US" sz="2200" dirty="0" smtClean="0"/>
              <a:t>performance; give up on unmodified guests</a:t>
            </a:r>
          </a:p>
          <a:p>
            <a:r>
              <a:rPr lang="en-US" sz="2200" dirty="0" smtClean="0"/>
              <a:t>Approach: Para virtualization =modify guest so that</a:t>
            </a:r>
          </a:p>
          <a:p>
            <a:r>
              <a:rPr lang="en-US" sz="2200" dirty="0" smtClean="0"/>
              <a:t>It knows it’s running virtualized</a:t>
            </a:r>
          </a:p>
          <a:p>
            <a:r>
              <a:rPr lang="en-US" sz="2200" dirty="0" smtClean="0"/>
              <a:t>It makes explicit calls to the hypervisor (</a:t>
            </a:r>
            <a:r>
              <a:rPr lang="en-US" sz="2200" dirty="0" err="1" smtClean="0"/>
              <a:t>hypercalls</a:t>
            </a:r>
            <a:r>
              <a:rPr lang="en-US" sz="2200" dirty="0" smtClean="0"/>
              <a:t>)</a:t>
            </a:r>
          </a:p>
          <a:p>
            <a:r>
              <a:rPr lang="en-US" sz="2200" dirty="0" err="1" smtClean="0"/>
              <a:t>Hypercall</a:t>
            </a:r>
            <a:r>
              <a:rPr lang="en-US" sz="2200" dirty="0" smtClean="0"/>
              <a:t> (~system calls)</a:t>
            </a:r>
          </a:p>
          <a:p>
            <a:pPr marL="619125" indent="-255588">
              <a:buNone/>
            </a:pPr>
            <a:r>
              <a:rPr lang="en-US" sz="2200" dirty="0" smtClean="0"/>
              <a:t>- Package context info</a:t>
            </a:r>
          </a:p>
          <a:p>
            <a:pPr marL="619125" indent="-255588">
              <a:buNone/>
            </a:pPr>
            <a:r>
              <a:rPr lang="en-US" sz="2200" dirty="0" smtClean="0"/>
              <a:t>- Specify desired </a:t>
            </a:r>
            <a:r>
              <a:rPr lang="en-US" sz="2200" dirty="0" err="1" smtClean="0"/>
              <a:t>hypercall</a:t>
            </a:r>
            <a:endParaRPr lang="en-US" sz="2200" dirty="0" smtClean="0"/>
          </a:p>
          <a:p>
            <a:pPr marL="619125" indent="-255588">
              <a:buNone/>
            </a:pPr>
            <a:r>
              <a:rPr lang="en-US" sz="2200" dirty="0" smtClean="0"/>
              <a:t>- Trap to VMM</a:t>
            </a:r>
          </a:p>
          <a:p>
            <a:pPr marL="619125" indent="-255588">
              <a:buNone/>
            </a:pPr>
            <a:r>
              <a:rPr lang="en-US" sz="2200" dirty="0" smtClean="0"/>
              <a:t>- e.g. Xen= open source hypervisor (</a:t>
            </a:r>
            <a:r>
              <a:rPr lang="en-US" sz="2200" dirty="0" err="1" smtClean="0"/>
              <a:t>XenSource</a:t>
            </a:r>
            <a:r>
              <a:rPr lang="en-US" sz="2200" dirty="0" smtClean="0"/>
              <a:t> -&gt; Citrix)</a:t>
            </a:r>
            <a:endParaRPr lang="en-IN" sz="2200" dirty="0"/>
          </a:p>
        </p:txBody>
      </p:sp>
      <p:sp>
        <p:nvSpPr>
          <p:cNvPr id="3" name="Title 2"/>
          <p:cNvSpPr>
            <a:spLocks noGrp="1"/>
          </p:cNvSpPr>
          <p:nvPr>
            <p:ph type="title"/>
          </p:nvPr>
        </p:nvSpPr>
        <p:spPr/>
        <p:txBody>
          <a:bodyPr/>
          <a:lstStyle/>
          <a:p>
            <a:r>
              <a:rPr lang="en-US" b="1" dirty="0" smtClean="0"/>
              <a:t>Para virtualization</a:t>
            </a:r>
            <a:endParaRPr lang="en-IN" dirty="0"/>
          </a:p>
        </p:txBody>
      </p:sp>
      <p:pic>
        <p:nvPicPr>
          <p:cNvPr id="6146" name="Picture 2"/>
          <p:cNvPicPr>
            <a:picLocks noChangeAspect="1" noChangeArrowheads="1"/>
          </p:cNvPicPr>
          <p:nvPr/>
        </p:nvPicPr>
        <p:blipFill>
          <a:blip r:embed="rId2" cstate="print"/>
          <a:srcRect/>
          <a:stretch>
            <a:fillRect/>
          </a:stretch>
        </p:blipFill>
        <p:spPr bwMode="auto">
          <a:xfrm>
            <a:off x="4267200" y="1714728"/>
            <a:ext cx="4876800" cy="3626530"/>
          </a:xfrm>
          <a:prstGeom prst="rect">
            <a:avLst/>
          </a:prstGeom>
          <a:noFill/>
          <a:ln w="9525">
            <a:noFill/>
            <a:miter lim="800000"/>
            <a:headEnd/>
            <a:tailEnd/>
          </a:ln>
        </p:spPr>
      </p:pic>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2"/>
            <a:ext cx="8382000" cy="4910050"/>
          </a:xfrm>
        </p:spPr>
        <p:txBody>
          <a:bodyPr/>
          <a:lstStyle/>
          <a:p>
            <a:r>
              <a:rPr lang="en-US" dirty="0"/>
              <a:t>What percentage of Guest OS code may need modification with para Virtualization?</a:t>
            </a:r>
          </a:p>
          <a:p>
            <a:pPr lvl="1">
              <a:buFont typeface="Wingdings" panose="05000000000000000000" pitchFamily="2" charset="2"/>
              <a:buChar char="q"/>
            </a:pPr>
            <a:r>
              <a:rPr lang="en-US" dirty="0"/>
              <a:t>10 %</a:t>
            </a:r>
          </a:p>
          <a:p>
            <a:pPr lvl="1">
              <a:buFont typeface="Wingdings" panose="05000000000000000000" pitchFamily="2" charset="2"/>
              <a:buChar char="q"/>
            </a:pPr>
            <a:r>
              <a:rPr lang="en-US" dirty="0"/>
              <a:t>50%</a:t>
            </a:r>
          </a:p>
          <a:p>
            <a:pPr lvl="1">
              <a:buFont typeface="Wingdings" panose="05000000000000000000" pitchFamily="2" charset="2"/>
              <a:buChar char="q"/>
            </a:pPr>
            <a:r>
              <a:rPr lang="en-US" dirty="0"/>
              <a:t>30%</a:t>
            </a:r>
          </a:p>
          <a:p>
            <a:pPr lvl="1">
              <a:buFont typeface="Wingdings" panose="05000000000000000000" pitchFamily="2" charset="2"/>
              <a:buChar char="q"/>
            </a:pPr>
            <a:r>
              <a:rPr lang="en-US" dirty="0"/>
              <a:t>2%</a:t>
            </a:r>
          </a:p>
          <a:p>
            <a:r>
              <a:rPr lang="en-US" dirty="0" smtClean="0"/>
              <a:t>Answer:  less than 2%.</a:t>
            </a:r>
          </a:p>
          <a:p>
            <a:pPr lvl="1"/>
            <a:r>
              <a:rPr lang="en-US" dirty="0" smtClean="0"/>
              <a:t>This can be shown by a proof-of-construction by </a:t>
            </a:r>
            <a:r>
              <a:rPr lang="en-US" dirty="0" smtClean="0">
                <a:solidFill>
                  <a:srgbClr val="FF0000"/>
                </a:solidFill>
              </a:rPr>
              <a:t>XEN</a:t>
            </a:r>
            <a:r>
              <a:rPr lang="en-US" dirty="0" smtClean="0"/>
              <a:t> </a:t>
            </a:r>
          </a:p>
          <a:p>
            <a:pPr lvl="1"/>
            <a:r>
              <a:rPr lang="en-US" dirty="0" smtClean="0">
                <a:solidFill>
                  <a:srgbClr val="FF0000"/>
                </a:solidFill>
              </a:rPr>
              <a:t>Xen</a:t>
            </a:r>
            <a:r>
              <a:rPr lang="en-US" dirty="0" smtClean="0"/>
              <a:t> is a para virtualized hypervisor.</a:t>
            </a:r>
            <a:endParaRPr lang="en-US" dirty="0"/>
          </a:p>
          <a:p>
            <a:pPr marL="0" indent="0">
              <a:buNone/>
            </a:pPr>
            <a:endParaRPr lang="en-US" dirty="0"/>
          </a:p>
          <a:p>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b="1" dirty="0" smtClean="0"/>
              <a:t>Para virtualization: Review !</a:t>
            </a:r>
            <a:endParaRPr lang="en-US" dirty="0"/>
          </a:p>
        </p:txBody>
      </p:sp>
      <p:sp>
        <p:nvSpPr>
          <p:cNvPr id="6"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7"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 xmlns:p14="http://schemas.microsoft.com/office/powerpoint/2010/main" val="6750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smtClean="0"/>
              <a:t>To run multiple virtual machines on a single system, one has to virtualize the </a:t>
            </a:r>
            <a:r>
              <a:rPr lang="en-US" altLang="en-US" sz="2400" b="1" dirty="0" smtClean="0">
                <a:solidFill>
                  <a:srgbClr val="FF0000"/>
                </a:solidFill>
              </a:rPr>
              <a:t>MMU</a:t>
            </a:r>
            <a:r>
              <a:rPr lang="en-US" altLang="en-US" sz="2400" dirty="0" smtClean="0"/>
              <a:t>(memory management unit) to support the guest OS.    </a:t>
            </a:r>
          </a:p>
          <a:p>
            <a:endParaRPr lang="en-US" altLang="en-US" sz="2400" dirty="0" smtClean="0"/>
          </a:p>
          <a:p>
            <a:pPr algn="just"/>
            <a:r>
              <a:rPr lang="en-US" altLang="en-US" sz="2400" dirty="0" smtClean="0"/>
              <a:t>The </a:t>
            </a:r>
            <a:r>
              <a:rPr lang="en-US" altLang="en-US" sz="2400" b="1" dirty="0" smtClean="0">
                <a:solidFill>
                  <a:srgbClr val="FF0000"/>
                </a:solidFill>
              </a:rPr>
              <a:t>VMM</a:t>
            </a:r>
            <a:r>
              <a:rPr lang="en-US" altLang="en-US" sz="2400" b="1" dirty="0" smtClean="0"/>
              <a:t> </a:t>
            </a:r>
            <a:r>
              <a:rPr lang="en-US" altLang="en-US" sz="2400" dirty="0" smtClean="0"/>
              <a:t>is responsible for mapping guest physical memory to the actual machine memory, and it uses </a:t>
            </a:r>
            <a:r>
              <a:rPr lang="en-US" altLang="en-US" sz="2400" b="1" dirty="0" smtClean="0">
                <a:solidFill>
                  <a:srgbClr val="FF0000"/>
                </a:solidFill>
              </a:rPr>
              <a:t>shadow page tables </a:t>
            </a:r>
            <a:r>
              <a:rPr lang="en-US" altLang="en-US" sz="2400" dirty="0" smtClean="0"/>
              <a:t>to accelerate the mappings. </a:t>
            </a:r>
          </a:p>
          <a:p>
            <a:pPr marL="0" indent="0" algn="just">
              <a:buNone/>
            </a:pPr>
            <a:endParaRPr lang="en-US" altLang="en-US" sz="2400" dirty="0" smtClean="0"/>
          </a:p>
          <a:p>
            <a:pPr algn="just"/>
            <a:r>
              <a:rPr lang="en-US" altLang="en-US" sz="2400" dirty="0" smtClean="0"/>
              <a:t>The VMM uses </a:t>
            </a:r>
            <a:r>
              <a:rPr lang="en-US" altLang="en-US" sz="2400" b="1" dirty="0" smtClean="0">
                <a:solidFill>
                  <a:srgbClr val="FF0000"/>
                </a:solidFill>
              </a:rPr>
              <a:t>TLB </a:t>
            </a:r>
            <a:r>
              <a:rPr lang="en-US" altLang="en-US" sz="2400" dirty="0" smtClean="0"/>
              <a:t>(translation </a:t>
            </a:r>
            <a:r>
              <a:rPr lang="en-US" altLang="en-US" sz="2400" dirty="0" err="1" smtClean="0"/>
              <a:t>lookaside</a:t>
            </a:r>
            <a:r>
              <a:rPr lang="en-US" altLang="en-US" sz="2400" dirty="0" smtClean="0"/>
              <a:t> buffer) hardware to map the virtual memory directly to the machine memory to avoid the two levels of translation on every access. </a:t>
            </a:r>
            <a:endParaRPr lang="en-US" sz="2400" dirty="0" smtClean="0"/>
          </a:p>
          <a:p>
            <a:pPr>
              <a:buNone/>
            </a:pPr>
            <a:endParaRPr lang="en-US" altLang="en-US" sz="2400" dirty="0" smtClean="0"/>
          </a:p>
          <a:p>
            <a:endParaRPr lang="en-IN" sz="2400" dirty="0"/>
          </a:p>
        </p:txBody>
      </p:sp>
      <p:sp>
        <p:nvSpPr>
          <p:cNvPr id="3" name="Title 2"/>
          <p:cNvSpPr>
            <a:spLocks noGrp="1"/>
          </p:cNvSpPr>
          <p:nvPr>
            <p:ph type="title"/>
          </p:nvPr>
        </p:nvSpPr>
        <p:spPr/>
        <p:txBody>
          <a:bodyPr/>
          <a:lstStyle/>
          <a:p>
            <a:r>
              <a:rPr lang="en-US" b="1" dirty="0" smtClean="0"/>
              <a:t>Memory Virtualization</a:t>
            </a:r>
            <a:endParaRPr lang="en-IN" dirty="0"/>
          </a:p>
        </p:txBody>
      </p:sp>
      <p:sp>
        <p:nvSpPr>
          <p:cNvPr id="4"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Preface</a:t>
            </a:r>
            <a:endParaRPr lang="en-IN" b="1" dirty="0"/>
          </a:p>
        </p:txBody>
      </p:sp>
      <p:sp>
        <p:nvSpPr>
          <p:cNvPr id="6" name="Content Placeholder 1"/>
          <p:cNvSpPr>
            <a:spLocks noGrp="1"/>
          </p:cNvSpPr>
          <p:nvPr>
            <p:ph idx="1"/>
          </p:nvPr>
        </p:nvSpPr>
        <p:spPr>
          <a:xfrm>
            <a:off x="304802" y="892644"/>
            <a:ext cx="8069943" cy="5059363"/>
          </a:xfrm>
        </p:spPr>
        <p:txBody>
          <a:bodyPr/>
          <a:lstStyle/>
          <a:p>
            <a:pPr algn="just">
              <a:buNone/>
            </a:pPr>
            <a:endParaRPr lang="en-US" sz="2800" b="1" dirty="0" smtClean="0">
              <a:solidFill>
                <a:srgbClr val="FF0000"/>
              </a:solidFill>
              <a:latin typeface="Calibri" pitchFamily="34" charset="0"/>
            </a:endParaRPr>
          </a:p>
          <a:p>
            <a:pPr algn="just">
              <a:buNone/>
            </a:pPr>
            <a:r>
              <a:rPr lang="en-US" sz="2800" b="1" dirty="0" smtClean="0">
                <a:solidFill>
                  <a:srgbClr val="FF0000"/>
                </a:solidFill>
                <a:latin typeface="Calibri" pitchFamily="34" charset="0"/>
              </a:rPr>
              <a:t>Content of this Lecture:</a:t>
            </a:r>
          </a:p>
          <a:p>
            <a:pPr algn="just">
              <a:buNone/>
            </a:pPr>
            <a:endParaRPr lang="en-US" sz="2600" dirty="0" smtClean="0">
              <a:solidFill>
                <a:prstClr val="black"/>
              </a:solidFill>
            </a:endParaRPr>
          </a:p>
          <a:p>
            <a:pPr algn="just"/>
            <a:r>
              <a:rPr lang="en-US" sz="2600" dirty="0" smtClean="0">
                <a:solidFill>
                  <a:prstClr val="black"/>
                </a:solidFill>
              </a:rPr>
              <a:t>In this lecture, we will </a:t>
            </a:r>
            <a:r>
              <a:rPr lang="en-IN" sz="2600" dirty="0" smtClean="0">
                <a:solidFill>
                  <a:prstClr val="black"/>
                </a:solidFill>
              </a:rPr>
              <a:t>discuss virtualization technology its importance, benefits, different models and </a:t>
            </a:r>
            <a:r>
              <a:rPr lang="en-IN" sz="2600" dirty="0" smtClean="0"/>
              <a:t>key approaches </a:t>
            </a:r>
            <a:r>
              <a:rPr lang="en-IN" sz="2600" dirty="0" smtClean="0">
                <a:solidFill>
                  <a:prstClr val="black"/>
                </a:solidFill>
              </a:rPr>
              <a:t>to virtualization in CPU, Memory and Device Virtualization.</a:t>
            </a:r>
          </a:p>
          <a:p>
            <a:pPr algn="just">
              <a:buNone/>
            </a:pPr>
            <a:endParaRPr lang="en-US" sz="2600" dirty="0" smtClean="0">
              <a:solidFill>
                <a:prstClr val="black"/>
              </a:solidFill>
            </a:endParaRPr>
          </a:p>
        </p:txBody>
      </p:sp>
      <p:sp>
        <p:nvSpPr>
          <p:cNvPr id="7"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8"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020" y="4761994"/>
            <a:ext cx="8384551" cy="1072751"/>
          </a:xfrm>
        </p:spPr>
        <p:txBody>
          <a:bodyPr/>
          <a:lstStyle/>
          <a:p>
            <a:pPr algn="just"/>
            <a:r>
              <a:rPr lang="en-US" sz="2800" dirty="0" smtClean="0"/>
              <a:t>CPU uses PT for address translation</a:t>
            </a:r>
          </a:p>
          <a:p>
            <a:pPr algn="just"/>
            <a:r>
              <a:rPr lang="en-US" sz="2800" dirty="0" smtClean="0"/>
              <a:t>Hardware PT is really the S PT(shadow Page Table)</a:t>
            </a:r>
            <a:endParaRPr lang="en-US" sz="2800" dirty="0"/>
          </a:p>
        </p:txBody>
      </p:sp>
      <p:sp>
        <p:nvSpPr>
          <p:cNvPr id="3" name="Title 2"/>
          <p:cNvSpPr>
            <a:spLocks noGrp="1"/>
          </p:cNvSpPr>
          <p:nvPr>
            <p:ph type="title"/>
          </p:nvPr>
        </p:nvSpPr>
        <p:spPr/>
        <p:txBody>
          <a:bodyPr/>
          <a:lstStyle/>
          <a:p>
            <a:r>
              <a:rPr lang="en-US" b="1" dirty="0" smtClean="0"/>
              <a:t>Shadow Page table</a:t>
            </a:r>
            <a:endParaRPr lang="en-US" b="1" dirty="0"/>
          </a:p>
        </p:txBody>
      </p:sp>
      <p:grpSp>
        <p:nvGrpSpPr>
          <p:cNvPr id="22" name="Group 21"/>
          <p:cNvGrpSpPr/>
          <p:nvPr/>
        </p:nvGrpSpPr>
        <p:grpSpPr>
          <a:xfrm>
            <a:off x="4520328" y="1698172"/>
            <a:ext cx="4072124" cy="2989942"/>
            <a:chOff x="4201019" y="1974275"/>
            <a:chExt cx="3359924" cy="2345656"/>
          </a:xfrm>
        </p:grpSpPr>
        <p:sp>
          <p:nvSpPr>
            <p:cNvPr id="4" name="Rectangle 3"/>
            <p:cNvSpPr/>
            <p:nvPr/>
          </p:nvSpPr>
          <p:spPr>
            <a:xfrm>
              <a:off x="5461462" y="2135045"/>
              <a:ext cx="754380" cy="6733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smtClean="0">
                  <a:solidFill>
                    <a:srgbClr val="0070C0"/>
                  </a:solidFill>
                </a:rPr>
                <a:t>TLB</a:t>
              </a:r>
              <a:endParaRPr lang="en-US" sz="2800" dirty="0">
                <a:solidFill>
                  <a:srgbClr val="0070C0"/>
                </a:solidFill>
              </a:endParaRPr>
            </a:p>
          </p:txBody>
        </p:sp>
        <p:sp>
          <p:nvSpPr>
            <p:cNvPr id="5" name="Rectangle 4"/>
            <p:cNvSpPr/>
            <p:nvPr/>
          </p:nvSpPr>
          <p:spPr>
            <a:xfrm>
              <a:off x="5461462" y="3491429"/>
              <a:ext cx="754380" cy="828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3200" dirty="0" smtClean="0">
                  <a:solidFill>
                    <a:srgbClr val="0070C0"/>
                  </a:solidFill>
                </a:rPr>
                <a:t>PT</a:t>
              </a:r>
              <a:endParaRPr lang="en-US" sz="3200" dirty="0">
                <a:solidFill>
                  <a:srgbClr val="0070C0"/>
                </a:solidFill>
              </a:endParaRPr>
            </a:p>
          </p:txBody>
        </p:sp>
        <p:cxnSp>
          <p:nvCxnSpPr>
            <p:cNvPr id="7" name="Straight Arrow Connector 6"/>
            <p:cNvCxnSpPr>
              <a:stCxn id="4" idx="2"/>
              <a:endCxn id="5" idx="0"/>
            </p:cNvCxnSpPr>
            <p:nvPr/>
          </p:nvCxnSpPr>
          <p:spPr>
            <a:xfrm>
              <a:off x="5838652" y="2808373"/>
              <a:ext cx="0" cy="68305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p:nvPr/>
          </p:nvCxnSpPr>
          <p:spPr>
            <a:xfrm>
              <a:off x="6243898" y="2471707"/>
              <a:ext cx="71073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a:off x="4750725" y="2471707"/>
              <a:ext cx="71073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Elbow Connector 12"/>
            <p:cNvCxnSpPr>
              <a:stCxn id="5" idx="3"/>
            </p:cNvCxnSpPr>
            <p:nvPr/>
          </p:nvCxnSpPr>
          <p:spPr>
            <a:xfrm flipV="1">
              <a:off x="6215843" y="2495290"/>
              <a:ext cx="448887" cy="1410393"/>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4201019" y="2149559"/>
              <a:ext cx="685800" cy="458765"/>
            </a:xfrm>
            <a:prstGeom prst="rect">
              <a:avLst/>
            </a:prstGeom>
            <a:noFill/>
          </p:spPr>
          <p:txBody>
            <a:bodyPr wrap="square" rtlCol="0">
              <a:spAutoFit/>
            </a:bodyPr>
            <a:lstStyle/>
            <a:p>
              <a:pPr defTabSz="914400"/>
              <a:r>
                <a:rPr lang="en-US" sz="3200" dirty="0" smtClean="0">
                  <a:solidFill>
                    <a:srgbClr val="0070C0"/>
                  </a:solidFill>
                </a:rPr>
                <a:t>VA</a:t>
              </a:r>
              <a:endParaRPr lang="en-US" sz="3200" dirty="0">
                <a:solidFill>
                  <a:srgbClr val="0070C0"/>
                </a:solidFill>
              </a:endParaRPr>
            </a:p>
          </p:txBody>
        </p:sp>
        <p:sp>
          <p:nvSpPr>
            <p:cNvPr id="15" name="TextBox 14"/>
            <p:cNvSpPr txBox="1"/>
            <p:nvPr/>
          </p:nvSpPr>
          <p:spPr>
            <a:xfrm>
              <a:off x="6875143" y="2142029"/>
              <a:ext cx="685800" cy="458765"/>
            </a:xfrm>
            <a:prstGeom prst="rect">
              <a:avLst/>
            </a:prstGeom>
            <a:noFill/>
          </p:spPr>
          <p:txBody>
            <a:bodyPr wrap="square" rtlCol="0">
              <a:spAutoFit/>
            </a:bodyPr>
            <a:lstStyle/>
            <a:p>
              <a:pPr defTabSz="914400"/>
              <a:r>
                <a:rPr lang="en-US" sz="3200" dirty="0">
                  <a:solidFill>
                    <a:srgbClr val="0070C0"/>
                  </a:solidFill>
                </a:rPr>
                <a:t>P</a:t>
              </a:r>
              <a:r>
                <a:rPr lang="en-US" sz="3200" dirty="0" smtClean="0">
                  <a:solidFill>
                    <a:srgbClr val="0070C0"/>
                  </a:solidFill>
                </a:rPr>
                <a:t>A</a:t>
              </a:r>
              <a:endParaRPr lang="en-US" sz="3200" dirty="0">
                <a:solidFill>
                  <a:srgbClr val="0070C0"/>
                </a:solidFill>
              </a:endParaRPr>
            </a:p>
          </p:txBody>
        </p:sp>
        <p:sp>
          <p:nvSpPr>
            <p:cNvPr id="19" name="TextBox 18"/>
            <p:cNvSpPr txBox="1"/>
            <p:nvPr/>
          </p:nvSpPr>
          <p:spPr>
            <a:xfrm>
              <a:off x="6243896" y="1974275"/>
              <a:ext cx="685800" cy="458765"/>
            </a:xfrm>
            <a:prstGeom prst="rect">
              <a:avLst/>
            </a:prstGeom>
            <a:noFill/>
          </p:spPr>
          <p:txBody>
            <a:bodyPr wrap="square" rtlCol="0">
              <a:spAutoFit/>
            </a:bodyPr>
            <a:lstStyle/>
            <a:p>
              <a:pPr defTabSz="914400"/>
              <a:r>
                <a:rPr lang="en-US" sz="3200" dirty="0" smtClean="0">
                  <a:solidFill>
                    <a:srgbClr val="00B050"/>
                  </a:solidFill>
                </a:rPr>
                <a:t>hit</a:t>
              </a:r>
              <a:endParaRPr lang="en-US" sz="3200" dirty="0">
                <a:solidFill>
                  <a:srgbClr val="00B050"/>
                </a:solidFill>
              </a:endParaRPr>
            </a:p>
          </p:txBody>
        </p:sp>
        <p:sp>
          <p:nvSpPr>
            <p:cNvPr id="20" name="TextBox 19"/>
            <p:cNvSpPr txBox="1"/>
            <p:nvPr/>
          </p:nvSpPr>
          <p:spPr>
            <a:xfrm>
              <a:off x="5821506" y="2847223"/>
              <a:ext cx="927637" cy="458765"/>
            </a:xfrm>
            <a:prstGeom prst="rect">
              <a:avLst/>
            </a:prstGeom>
            <a:noFill/>
          </p:spPr>
          <p:txBody>
            <a:bodyPr wrap="square" rtlCol="0">
              <a:spAutoFit/>
            </a:bodyPr>
            <a:lstStyle/>
            <a:p>
              <a:pPr defTabSz="914400"/>
              <a:r>
                <a:rPr lang="en-US" sz="3200" dirty="0" smtClean="0">
                  <a:solidFill>
                    <a:srgbClr val="FF0000"/>
                  </a:solidFill>
                </a:rPr>
                <a:t>miss</a:t>
              </a:r>
              <a:endParaRPr lang="en-US" sz="3200" dirty="0">
                <a:solidFill>
                  <a:srgbClr val="FF0000"/>
                </a:solidFill>
              </a:endParaRPr>
            </a:p>
          </p:txBody>
        </p:sp>
      </p:grpSp>
      <p:sp>
        <p:nvSpPr>
          <p:cNvPr id="23" name="Content Placeholder 1"/>
          <p:cNvSpPr txBox="1">
            <a:spLocks/>
          </p:cNvSpPr>
          <p:nvPr/>
        </p:nvSpPr>
        <p:spPr bwMode="auto">
          <a:xfrm>
            <a:off x="346529" y="890881"/>
            <a:ext cx="4385129" cy="1228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sz="2800" dirty="0" smtClean="0">
                <a:solidFill>
                  <a:prstClr val="black"/>
                </a:solidFill>
              </a:rPr>
              <a:t>VA- Virtual Address</a:t>
            </a:r>
          </a:p>
          <a:p>
            <a:pPr defTabSz="914400"/>
            <a:r>
              <a:rPr lang="en-US" sz="2800" dirty="0" smtClean="0">
                <a:solidFill>
                  <a:prstClr val="black"/>
                </a:solidFill>
              </a:rPr>
              <a:t>PA- Physical Address</a:t>
            </a:r>
            <a:endParaRPr lang="en-US" sz="2800" dirty="0">
              <a:solidFill>
                <a:prstClr val="black"/>
              </a:solidFill>
            </a:endParaRPr>
          </a:p>
        </p:txBody>
      </p:sp>
      <p:sp>
        <p:nvSpPr>
          <p:cNvPr id="17"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18"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 xmlns:p14="http://schemas.microsoft.com/office/powerpoint/2010/main" val="1662301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167087" y="754757"/>
            <a:ext cx="3976914" cy="2699645"/>
          </a:xfrm>
          <a:prstGeom prst="rect">
            <a:avLst/>
          </a:prstGeom>
          <a:noFill/>
          <a:ln w="9525">
            <a:noFill/>
            <a:miter lim="800000"/>
            <a:headEnd/>
            <a:tailEnd/>
          </a:ln>
        </p:spPr>
      </p:pic>
      <p:sp>
        <p:nvSpPr>
          <p:cNvPr id="2" name="Content Placeholder 1"/>
          <p:cNvSpPr>
            <a:spLocks noGrp="1"/>
          </p:cNvSpPr>
          <p:nvPr>
            <p:ph idx="1"/>
          </p:nvPr>
        </p:nvSpPr>
        <p:spPr>
          <a:xfrm>
            <a:off x="29041" y="776529"/>
            <a:ext cx="5297713" cy="5059363"/>
          </a:xfrm>
        </p:spPr>
        <p:txBody>
          <a:bodyPr/>
          <a:lstStyle/>
          <a:p>
            <a:r>
              <a:rPr lang="en-US" sz="2400" b="1" dirty="0" smtClean="0">
                <a:solidFill>
                  <a:srgbClr val="FF0000"/>
                </a:solidFill>
              </a:rPr>
              <a:t>Full virtualization</a:t>
            </a:r>
          </a:p>
          <a:p>
            <a:pPr indent="20638">
              <a:buNone/>
              <a:tabLst>
                <a:tab pos="536575" algn="l"/>
              </a:tabLst>
            </a:pPr>
            <a:r>
              <a:rPr lang="en-US" sz="2400" dirty="0" smtClean="0"/>
              <a:t>-all guests expect contiguous physical memory, starting at 0</a:t>
            </a:r>
          </a:p>
          <a:p>
            <a:pPr indent="20638">
              <a:buNone/>
              <a:tabLst>
                <a:tab pos="536575" algn="l"/>
              </a:tabLst>
            </a:pPr>
            <a:r>
              <a:rPr lang="en-US" sz="2400" dirty="0" smtClean="0"/>
              <a:t>-virtual vs. physical vs. machine addresses and page frame numbers</a:t>
            </a:r>
          </a:p>
          <a:p>
            <a:pPr indent="20638">
              <a:buNone/>
              <a:tabLst>
                <a:tab pos="536575" algn="l"/>
              </a:tabLst>
            </a:pPr>
            <a:r>
              <a:rPr lang="en-US" sz="2400" dirty="0" smtClean="0"/>
              <a:t>-Still leverages hardware MMU, TLB</a:t>
            </a:r>
          </a:p>
          <a:p>
            <a:pPr>
              <a:buNone/>
            </a:pPr>
            <a:r>
              <a:rPr lang="en-US" sz="2200" b="1" dirty="0" smtClean="0">
                <a:solidFill>
                  <a:srgbClr val="FF0000"/>
                </a:solidFill>
              </a:rPr>
              <a:t>Option 1: </a:t>
            </a:r>
          </a:p>
          <a:p>
            <a:pPr indent="20638">
              <a:buNone/>
            </a:pPr>
            <a:r>
              <a:rPr lang="en-US" sz="2200" dirty="0" smtClean="0"/>
              <a:t>-Guest page table: VM =&gt; PA</a:t>
            </a:r>
          </a:p>
          <a:p>
            <a:pPr indent="20638">
              <a:buNone/>
            </a:pPr>
            <a:r>
              <a:rPr lang="en-US" sz="2200" dirty="0" smtClean="0"/>
              <a:t>-Hypervisor: PA=&gt; MA</a:t>
            </a:r>
          </a:p>
          <a:p>
            <a:pPr indent="20638">
              <a:buNone/>
            </a:pPr>
            <a:r>
              <a:rPr lang="en-US" sz="2200" dirty="0" smtClean="0"/>
              <a:t>-Too expensive</a:t>
            </a:r>
            <a:endParaRPr lang="en-IN" sz="2200" dirty="0"/>
          </a:p>
        </p:txBody>
      </p:sp>
      <p:sp>
        <p:nvSpPr>
          <p:cNvPr id="3" name="Title 2"/>
          <p:cNvSpPr>
            <a:spLocks noGrp="1"/>
          </p:cNvSpPr>
          <p:nvPr>
            <p:ph type="title"/>
          </p:nvPr>
        </p:nvSpPr>
        <p:spPr/>
        <p:txBody>
          <a:bodyPr/>
          <a:lstStyle/>
          <a:p>
            <a:r>
              <a:rPr lang="en-US" b="1" dirty="0" smtClean="0"/>
              <a:t>Memory Virtualization</a:t>
            </a:r>
            <a:endParaRPr lang="en-IN" b="1" dirty="0"/>
          </a:p>
        </p:txBody>
      </p:sp>
      <p:sp>
        <p:nvSpPr>
          <p:cNvPr id="5" name="Rectangle 4"/>
          <p:cNvSpPr/>
          <p:nvPr/>
        </p:nvSpPr>
        <p:spPr>
          <a:xfrm>
            <a:off x="4412346" y="3445438"/>
            <a:ext cx="4934857" cy="3071610"/>
          </a:xfrm>
          <a:prstGeom prst="rect">
            <a:avLst/>
          </a:prstGeom>
        </p:spPr>
        <p:txBody>
          <a:bodyPr wrap="square">
            <a:spAutoFit/>
          </a:bodyPr>
          <a:lstStyle/>
          <a:p>
            <a:pPr marL="342900" lvl="0" indent="-342900" defTabSz="914400" fontAlgn="base">
              <a:spcBef>
                <a:spcPct val="20000"/>
              </a:spcBef>
              <a:spcAft>
                <a:spcPct val="0"/>
              </a:spcAft>
              <a:buSzPct val="60000"/>
            </a:pPr>
            <a:r>
              <a:rPr lang="en-US" sz="2200" b="1" dirty="0" smtClean="0">
                <a:solidFill>
                  <a:srgbClr val="FF0000"/>
                </a:solidFill>
              </a:rPr>
              <a:t>Option 2: </a:t>
            </a:r>
          </a:p>
          <a:p>
            <a:pPr marL="342900" lvl="0" indent="20638" defTabSz="914400" fontAlgn="base">
              <a:spcBef>
                <a:spcPct val="20000"/>
              </a:spcBef>
              <a:spcAft>
                <a:spcPct val="0"/>
              </a:spcAft>
              <a:buSzPct val="60000"/>
            </a:pPr>
            <a:r>
              <a:rPr lang="en-US" sz="2200" dirty="0" smtClean="0">
                <a:solidFill>
                  <a:prstClr val="black"/>
                </a:solidFill>
              </a:rPr>
              <a:t>-Guest page table: VA =&gt; PA</a:t>
            </a:r>
          </a:p>
          <a:p>
            <a:pPr marL="342900" lvl="0" indent="20638" defTabSz="914400" fontAlgn="base">
              <a:spcBef>
                <a:spcPct val="20000"/>
              </a:spcBef>
              <a:spcAft>
                <a:spcPct val="0"/>
              </a:spcAft>
              <a:buSzPct val="60000"/>
            </a:pPr>
            <a:r>
              <a:rPr lang="en-US" sz="2200" dirty="0" smtClean="0">
                <a:solidFill>
                  <a:prstClr val="black"/>
                </a:solidFill>
              </a:rPr>
              <a:t>-Hypervisor shadow Page Table:      VA=&gt; MA</a:t>
            </a:r>
          </a:p>
          <a:p>
            <a:pPr marL="342900" lvl="0" indent="20638" defTabSz="914400" fontAlgn="base">
              <a:spcBef>
                <a:spcPct val="20000"/>
              </a:spcBef>
              <a:spcAft>
                <a:spcPct val="0"/>
              </a:spcAft>
              <a:buSzPct val="60000"/>
            </a:pPr>
            <a:r>
              <a:rPr lang="en-US" sz="2200" dirty="0" smtClean="0">
                <a:solidFill>
                  <a:prstClr val="black"/>
                </a:solidFill>
              </a:rPr>
              <a:t>-Hypervisor maintains consistence</a:t>
            </a:r>
          </a:p>
          <a:p>
            <a:pPr marL="342900" lvl="0" indent="20638" defTabSz="914400" fontAlgn="base">
              <a:spcBef>
                <a:spcPct val="20000"/>
              </a:spcBef>
              <a:spcAft>
                <a:spcPct val="0"/>
              </a:spcAft>
              <a:buSzPct val="60000"/>
            </a:pPr>
            <a:r>
              <a:rPr lang="en-US" sz="2200" dirty="0" smtClean="0">
                <a:solidFill>
                  <a:prstClr val="black"/>
                </a:solidFill>
              </a:rPr>
              <a:t>e.g. invalidate on </a:t>
            </a:r>
            <a:r>
              <a:rPr lang="en-US" sz="2200" dirty="0" err="1" smtClean="0">
                <a:solidFill>
                  <a:prstClr val="black"/>
                </a:solidFill>
              </a:rPr>
              <a:t>ctx</a:t>
            </a:r>
            <a:r>
              <a:rPr lang="en-US" sz="2200" dirty="0" smtClean="0">
                <a:solidFill>
                  <a:prstClr val="black"/>
                </a:solidFill>
              </a:rPr>
              <a:t> switch,              write-protect guest PT to track new mappings</a:t>
            </a:r>
          </a:p>
        </p:txBody>
      </p:sp>
      <p:cxnSp>
        <p:nvCxnSpPr>
          <p:cNvPr id="7" name="Straight Connector 6"/>
          <p:cNvCxnSpPr/>
          <p:nvPr/>
        </p:nvCxnSpPr>
        <p:spPr>
          <a:xfrm flipH="1">
            <a:off x="4296230" y="3483429"/>
            <a:ext cx="3" cy="2946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11"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80" y="950700"/>
            <a:ext cx="4513936" cy="5059363"/>
          </a:xfrm>
        </p:spPr>
        <p:txBody>
          <a:bodyPr/>
          <a:lstStyle/>
          <a:p>
            <a:r>
              <a:rPr lang="en-US" sz="2400" b="1" dirty="0" smtClean="0">
                <a:solidFill>
                  <a:srgbClr val="FF0000"/>
                </a:solidFill>
              </a:rPr>
              <a:t>Para virtualization</a:t>
            </a:r>
          </a:p>
          <a:p>
            <a:pPr marL="623888" indent="0">
              <a:buNone/>
              <a:tabLst>
                <a:tab pos="536575" algn="l"/>
              </a:tabLst>
            </a:pPr>
            <a:r>
              <a:rPr lang="en-US" sz="2400" dirty="0" smtClean="0"/>
              <a:t>-Guest aware of virtualization</a:t>
            </a:r>
          </a:p>
          <a:p>
            <a:pPr marL="623888" indent="0">
              <a:buNone/>
              <a:tabLst>
                <a:tab pos="536575" algn="l"/>
              </a:tabLst>
            </a:pPr>
            <a:r>
              <a:rPr lang="en-US" sz="2400" dirty="0" smtClean="0"/>
              <a:t>-No longer strict requirement on contiguous physical memory starting at 0</a:t>
            </a:r>
          </a:p>
          <a:p>
            <a:pPr marL="623888" indent="0">
              <a:buNone/>
              <a:tabLst>
                <a:tab pos="536575" algn="l"/>
              </a:tabLst>
            </a:pPr>
            <a:r>
              <a:rPr lang="en-US" sz="2400" dirty="0" smtClean="0"/>
              <a:t>-Explicitly registers page tables with hypervisor</a:t>
            </a:r>
          </a:p>
          <a:p>
            <a:pPr marL="623888" indent="0">
              <a:buNone/>
              <a:tabLst>
                <a:tab pos="536575" algn="l"/>
              </a:tabLst>
            </a:pPr>
            <a:r>
              <a:rPr lang="en-US" sz="2400" dirty="0" smtClean="0"/>
              <a:t>-Can “batch” page table updates to reduce VM exists</a:t>
            </a:r>
          </a:p>
          <a:p>
            <a:pPr marL="623888" indent="0">
              <a:buNone/>
              <a:tabLst>
                <a:tab pos="536575" algn="l"/>
              </a:tabLst>
            </a:pPr>
            <a:r>
              <a:rPr lang="en-US" sz="2400" dirty="0" smtClean="0"/>
              <a:t>-Other optimizations</a:t>
            </a:r>
          </a:p>
          <a:p>
            <a:pPr marL="623888" indent="0">
              <a:buNone/>
              <a:tabLst>
                <a:tab pos="536575" algn="l"/>
              </a:tabLst>
            </a:pPr>
            <a:endParaRPr lang="en-US" sz="2400" dirty="0" smtClean="0"/>
          </a:p>
          <a:p>
            <a:pPr marL="623888" indent="-623888">
              <a:buSzPct val="120000"/>
              <a:buFont typeface="Arial" pitchFamily="34" charset="0"/>
              <a:buChar char="•"/>
              <a:tabLst>
                <a:tab pos="363538" algn="l"/>
              </a:tabLst>
            </a:pPr>
            <a:r>
              <a:rPr lang="en-US" sz="2400" dirty="0" smtClean="0"/>
              <a:t>Overheads eliminated or reduced on newer platforms</a:t>
            </a:r>
            <a:endParaRPr lang="en-IN" sz="2200" dirty="0"/>
          </a:p>
        </p:txBody>
      </p:sp>
      <p:sp>
        <p:nvSpPr>
          <p:cNvPr id="3" name="Title 2"/>
          <p:cNvSpPr>
            <a:spLocks noGrp="1"/>
          </p:cNvSpPr>
          <p:nvPr>
            <p:ph type="title"/>
          </p:nvPr>
        </p:nvSpPr>
        <p:spPr/>
        <p:txBody>
          <a:bodyPr/>
          <a:lstStyle/>
          <a:p>
            <a:r>
              <a:rPr lang="en-US" b="1" dirty="0" smtClean="0"/>
              <a:t>Memory Virtualization</a:t>
            </a:r>
            <a:endParaRPr lang="en-IN" b="1" dirty="0"/>
          </a:p>
        </p:txBody>
      </p:sp>
      <p:sp>
        <p:nvSpPr>
          <p:cNvPr id="8"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9"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grpSp>
        <p:nvGrpSpPr>
          <p:cNvPr id="6" name="Group 5"/>
          <p:cNvGrpSpPr/>
          <p:nvPr/>
        </p:nvGrpSpPr>
        <p:grpSpPr>
          <a:xfrm>
            <a:off x="4869139" y="2105546"/>
            <a:ext cx="4522122" cy="2863218"/>
            <a:chOff x="3940234" y="871831"/>
            <a:chExt cx="4522122" cy="2863218"/>
          </a:xfrm>
        </p:grpSpPr>
        <p:sp>
          <p:nvSpPr>
            <p:cNvPr id="7" name="Oval 6"/>
            <p:cNvSpPr/>
            <p:nvPr/>
          </p:nvSpPr>
          <p:spPr>
            <a:xfrm>
              <a:off x="3940234" y="871831"/>
              <a:ext cx="3074030" cy="156641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Trapezoid 9"/>
            <p:cNvSpPr/>
            <p:nvPr/>
          </p:nvSpPr>
          <p:spPr>
            <a:xfrm>
              <a:off x="4191000" y="3273042"/>
              <a:ext cx="2740429" cy="462007"/>
            </a:xfrm>
            <a:prstGeom prst="trapezoi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HYPERVISOR</a:t>
              </a:r>
              <a:endParaRPr lang="en-US" dirty="0">
                <a:solidFill>
                  <a:srgbClr val="00B050"/>
                </a:solidFill>
              </a:endParaRPr>
            </a:p>
          </p:txBody>
        </p:sp>
        <p:cxnSp>
          <p:nvCxnSpPr>
            <p:cNvPr id="11" name="Straight Arrow Connector 10"/>
            <p:cNvCxnSpPr/>
            <p:nvPr/>
          </p:nvCxnSpPr>
          <p:spPr>
            <a:xfrm>
              <a:off x="5561215" y="2418417"/>
              <a:ext cx="0" cy="85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480561" y="1935899"/>
              <a:ext cx="1943499" cy="4825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Guest OS</a:t>
              </a:r>
              <a:endParaRPr lang="en-US" dirty="0">
                <a:solidFill>
                  <a:schemeClr val="tx1"/>
                </a:solidFill>
              </a:endParaRPr>
            </a:p>
          </p:txBody>
        </p:sp>
        <p:sp>
          <p:nvSpPr>
            <p:cNvPr id="13" name="Oval 12"/>
            <p:cNvSpPr/>
            <p:nvPr/>
          </p:nvSpPr>
          <p:spPr>
            <a:xfrm>
              <a:off x="4267242" y="1303421"/>
              <a:ext cx="647113" cy="3329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14" name="Oval 13"/>
            <p:cNvSpPr/>
            <p:nvPr/>
          </p:nvSpPr>
          <p:spPr>
            <a:xfrm>
              <a:off x="4993640" y="1147390"/>
              <a:ext cx="647113" cy="3329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15" name="TextBox 14"/>
            <p:cNvSpPr txBox="1"/>
            <p:nvPr/>
          </p:nvSpPr>
          <p:spPr>
            <a:xfrm>
              <a:off x="5707266" y="2618509"/>
              <a:ext cx="1224163" cy="307777"/>
            </a:xfrm>
            <a:prstGeom prst="rect">
              <a:avLst/>
            </a:prstGeom>
            <a:noFill/>
          </p:spPr>
          <p:txBody>
            <a:bodyPr wrap="square" rtlCol="0">
              <a:spAutoFit/>
            </a:bodyPr>
            <a:lstStyle/>
            <a:p>
              <a:r>
                <a:rPr lang="en-US" dirty="0" smtClean="0"/>
                <a:t>Hypercalls</a:t>
              </a:r>
              <a:r>
                <a:rPr lang="en-US" dirty="0" smtClean="0">
                  <a:solidFill>
                    <a:srgbClr val="FF0000"/>
                  </a:solidFill>
                </a:rPr>
                <a:t> </a:t>
              </a:r>
              <a:endParaRPr lang="en-US" dirty="0">
                <a:solidFill>
                  <a:srgbClr val="FF0000"/>
                </a:solidFill>
              </a:endParaRPr>
            </a:p>
          </p:txBody>
        </p:sp>
        <p:sp>
          <p:nvSpPr>
            <p:cNvPr id="16" name="Content Placeholder 1"/>
            <p:cNvSpPr txBox="1">
              <a:spLocks/>
            </p:cNvSpPr>
            <p:nvPr/>
          </p:nvSpPr>
          <p:spPr bwMode="auto">
            <a:xfrm>
              <a:off x="6648882" y="1952027"/>
              <a:ext cx="533316" cy="11526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9600" dirty="0" smtClean="0">
                  <a:solidFill>
                    <a:srgbClr val="FF0000"/>
                  </a:solidFill>
                </a:rPr>
                <a:t>{</a:t>
              </a:r>
              <a:endParaRPr lang="en-US" sz="9600" dirty="0">
                <a:solidFill>
                  <a:srgbClr val="FF0000"/>
                </a:solidFill>
              </a:endParaRPr>
            </a:p>
          </p:txBody>
        </p:sp>
        <p:sp>
          <p:nvSpPr>
            <p:cNvPr id="17" name="TextBox 16"/>
            <p:cNvSpPr txBox="1"/>
            <p:nvPr/>
          </p:nvSpPr>
          <p:spPr>
            <a:xfrm>
              <a:off x="7014264" y="2341510"/>
              <a:ext cx="1448092" cy="73866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PT</a:t>
              </a:r>
            </a:p>
            <a:p>
              <a:pPr marL="285750" indent="-285750">
                <a:buFont typeface="Arial" panose="020B0604020202020204" pitchFamily="34" charset="0"/>
                <a:buChar char="•"/>
              </a:pPr>
              <a:r>
                <a:rPr lang="en-US" dirty="0" smtClean="0"/>
                <a:t>Switch PT</a:t>
              </a:r>
            </a:p>
            <a:p>
              <a:pPr marL="285750" indent="-285750">
                <a:buFont typeface="Arial" panose="020B0604020202020204" pitchFamily="34" charset="0"/>
                <a:buChar char="•"/>
              </a:pPr>
              <a:r>
                <a:rPr lang="en-US" dirty="0" smtClean="0"/>
                <a:t>Update PT </a:t>
              </a:r>
              <a:endParaRPr lang="en-US" dirty="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smtClean="0"/>
              <a:t>For CPUs and memory</a:t>
            </a:r>
          </a:p>
          <a:p>
            <a:r>
              <a:rPr lang="en-US" sz="2600" dirty="0" smtClean="0"/>
              <a:t>Less diversity, ISA (instruction </a:t>
            </a:r>
            <a:r>
              <a:rPr lang="en-US" sz="2600" smtClean="0"/>
              <a:t>set </a:t>
            </a:r>
            <a:r>
              <a:rPr lang="en-US" sz="2600" smtClean="0"/>
              <a:t>architectures)level </a:t>
            </a:r>
            <a:r>
              <a:rPr lang="en-US" sz="2600" dirty="0" smtClean="0"/>
              <a:t>standardization of interface</a:t>
            </a:r>
          </a:p>
          <a:p>
            <a:r>
              <a:rPr lang="en-US" sz="2600" dirty="0" smtClean="0"/>
              <a:t>For devices</a:t>
            </a:r>
          </a:p>
          <a:p>
            <a:r>
              <a:rPr lang="en-US" sz="2600" dirty="0" smtClean="0"/>
              <a:t>High diversity</a:t>
            </a:r>
          </a:p>
          <a:p>
            <a:r>
              <a:rPr lang="en-US" sz="2600" dirty="0" smtClean="0"/>
              <a:t>Lack of standard specification of device interface and behavior</a:t>
            </a:r>
          </a:p>
          <a:p>
            <a:r>
              <a:rPr lang="en-US" sz="2600" dirty="0" smtClean="0"/>
              <a:t>Three Key models for device virtualization</a:t>
            </a:r>
          </a:p>
          <a:p>
            <a:pPr indent="20638">
              <a:buNone/>
            </a:pPr>
            <a:r>
              <a:rPr lang="en-US" sz="2600" b="1" dirty="0" smtClean="0">
                <a:solidFill>
                  <a:srgbClr val="002060"/>
                </a:solidFill>
              </a:rPr>
              <a:t>(i) Passthrough Model</a:t>
            </a:r>
          </a:p>
          <a:p>
            <a:pPr indent="20638">
              <a:buNone/>
            </a:pPr>
            <a:r>
              <a:rPr lang="en-US" sz="2600" b="1" dirty="0" smtClean="0">
                <a:solidFill>
                  <a:srgbClr val="002060"/>
                </a:solidFill>
              </a:rPr>
              <a:t>(ii) Hypervisor Direct Model</a:t>
            </a:r>
          </a:p>
          <a:p>
            <a:pPr indent="20638">
              <a:buNone/>
            </a:pPr>
            <a:r>
              <a:rPr lang="en-US" sz="2600" b="1" dirty="0" smtClean="0">
                <a:solidFill>
                  <a:srgbClr val="002060"/>
                </a:solidFill>
              </a:rPr>
              <a:t>(iii) Split Device Driver Model</a:t>
            </a:r>
            <a:endParaRPr lang="en-IN" sz="2600" b="1" dirty="0">
              <a:solidFill>
                <a:srgbClr val="002060"/>
              </a:solidFill>
            </a:endParaRPr>
          </a:p>
        </p:txBody>
      </p:sp>
      <p:sp>
        <p:nvSpPr>
          <p:cNvPr id="3" name="Title 2"/>
          <p:cNvSpPr>
            <a:spLocks noGrp="1"/>
          </p:cNvSpPr>
          <p:nvPr>
            <p:ph type="title"/>
          </p:nvPr>
        </p:nvSpPr>
        <p:spPr/>
        <p:txBody>
          <a:bodyPr/>
          <a:lstStyle/>
          <a:p>
            <a:r>
              <a:rPr lang="en-US" b="1" dirty="0" smtClean="0"/>
              <a:t>Device Virtualization</a:t>
            </a:r>
            <a:endParaRPr lang="en-IN" dirty="0"/>
          </a:p>
        </p:txBody>
      </p:sp>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7" y="1066808"/>
            <a:ext cx="5820229" cy="5059363"/>
          </a:xfrm>
        </p:spPr>
        <p:txBody>
          <a:bodyPr/>
          <a:lstStyle/>
          <a:p>
            <a:pPr>
              <a:buNone/>
            </a:pPr>
            <a:r>
              <a:rPr lang="en-US" sz="2600" b="1" dirty="0" smtClean="0">
                <a:solidFill>
                  <a:srgbClr val="FF0000"/>
                </a:solidFill>
              </a:rPr>
              <a:t>Approach: </a:t>
            </a:r>
            <a:r>
              <a:rPr lang="en-US" sz="2600" dirty="0" smtClean="0"/>
              <a:t>VMM-level driver configures device access permissions</a:t>
            </a:r>
          </a:p>
          <a:p>
            <a:r>
              <a:rPr lang="en-US" sz="2600" dirty="0" smtClean="0"/>
              <a:t>VM provided with exclusive access to the device</a:t>
            </a:r>
          </a:p>
          <a:p>
            <a:r>
              <a:rPr lang="en-US" sz="2600" dirty="0" smtClean="0"/>
              <a:t>VM can directly access the device (also called VMM-bypass model)</a:t>
            </a:r>
          </a:p>
          <a:p>
            <a:r>
              <a:rPr lang="en-US" sz="2600" dirty="0" smtClean="0"/>
              <a:t>Device sharing will become difficult.</a:t>
            </a:r>
          </a:p>
          <a:p>
            <a:r>
              <a:rPr lang="en-US" sz="2600" dirty="0" smtClean="0"/>
              <a:t>VMM must have exact type of device as what VM expects</a:t>
            </a:r>
          </a:p>
          <a:p>
            <a:r>
              <a:rPr lang="en-US" sz="2600" dirty="0" smtClean="0"/>
              <a:t>VM migration is tricky</a:t>
            </a:r>
            <a:endParaRPr lang="en-IN" sz="2600" dirty="0"/>
          </a:p>
        </p:txBody>
      </p:sp>
      <p:sp>
        <p:nvSpPr>
          <p:cNvPr id="3" name="Title 2"/>
          <p:cNvSpPr>
            <a:spLocks noGrp="1"/>
          </p:cNvSpPr>
          <p:nvPr>
            <p:ph type="title"/>
          </p:nvPr>
        </p:nvSpPr>
        <p:spPr/>
        <p:txBody>
          <a:bodyPr/>
          <a:lstStyle/>
          <a:p>
            <a:r>
              <a:rPr lang="en-US" sz="4200" b="1" dirty="0" smtClean="0"/>
              <a:t>(i) Passthrough Model</a:t>
            </a:r>
            <a:endParaRPr lang="en-IN" sz="4200" b="1" dirty="0"/>
          </a:p>
        </p:txBody>
      </p:sp>
      <p:pic>
        <p:nvPicPr>
          <p:cNvPr id="4" name="Picture 2"/>
          <p:cNvPicPr>
            <a:picLocks noChangeAspect="1" noChangeArrowheads="1"/>
          </p:cNvPicPr>
          <p:nvPr/>
        </p:nvPicPr>
        <p:blipFill>
          <a:blip r:embed="rId2" cstate="print"/>
          <a:srcRect/>
          <a:stretch>
            <a:fillRect/>
          </a:stretch>
        </p:blipFill>
        <p:spPr bwMode="auto">
          <a:xfrm>
            <a:off x="6008920" y="1641703"/>
            <a:ext cx="3135085" cy="3902754"/>
          </a:xfrm>
          <a:prstGeom prst="rect">
            <a:avLst/>
          </a:prstGeom>
          <a:noFill/>
          <a:ln w="9525">
            <a:noFill/>
            <a:miter lim="800000"/>
            <a:headEnd/>
            <a:tailEnd/>
          </a:ln>
        </p:spPr>
      </p:pic>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5095877" y="800554"/>
            <a:ext cx="4048125" cy="4095750"/>
          </a:xfrm>
          <a:prstGeom prst="rect">
            <a:avLst/>
          </a:prstGeom>
          <a:noFill/>
          <a:ln w="9525">
            <a:noFill/>
            <a:miter lim="800000"/>
            <a:headEnd/>
            <a:tailEnd/>
          </a:ln>
        </p:spPr>
      </p:pic>
      <p:sp>
        <p:nvSpPr>
          <p:cNvPr id="2" name="Content Placeholder 1"/>
          <p:cNvSpPr>
            <a:spLocks noGrp="1"/>
          </p:cNvSpPr>
          <p:nvPr>
            <p:ph idx="1"/>
          </p:nvPr>
        </p:nvSpPr>
        <p:spPr>
          <a:xfrm>
            <a:off x="188688" y="805558"/>
            <a:ext cx="6633028" cy="5059363"/>
          </a:xfrm>
        </p:spPr>
        <p:txBody>
          <a:bodyPr/>
          <a:lstStyle/>
          <a:p>
            <a:pPr>
              <a:buNone/>
            </a:pPr>
            <a:r>
              <a:rPr lang="en-US" sz="2400" b="1" dirty="0" smtClean="0">
                <a:solidFill>
                  <a:srgbClr val="FF0000"/>
                </a:solidFill>
              </a:rPr>
              <a:t>Approach:</a:t>
            </a:r>
          </a:p>
          <a:p>
            <a:r>
              <a:rPr lang="en-US" sz="2400" dirty="0" smtClean="0"/>
              <a:t>VMM intercepts all device accesses</a:t>
            </a:r>
          </a:p>
          <a:p>
            <a:r>
              <a:rPr lang="en-US" sz="2400" dirty="0" smtClean="0"/>
              <a:t>Emulate device operation:</a:t>
            </a:r>
          </a:p>
          <a:p>
            <a:pPr>
              <a:buNone/>
            </a:pPr>
            <a:r>
              <a:rPr lang="en-US" sz="2400" dirty="0" smtClean="0"/>
              <a:t>      - translate to generic I/O operation</a:t>
            </a:r>
          </a:p>
          <a:p>
            <a:pPr>
              <a:buNone/>
            </a:pPr>
            <a:r>
              <a:rPr lang="en-US" sz="2400" dirty="0" smtClean="0"/>
              <a:t>      - traverse VMM-resident I/O stack</a:t>
            </a:r>
          </a:p>
          <a:p>
            <a:pPr>
              <a:buNone/>
            </a:pPr>
            <a:r>
              <a:rPr lang="en-US" sz="2400" dirty="0" smtClean="0"/>
              <a:t>      - invoke VMM-resident driver</a:t>
            </a:r>
          </a:p>
          <a:p>
            <a:pPr>
              <a:buNone/>
            </a:pPr>
            <a:endParaRPr lang="en-US" sz="2400" dirty="0" smtClean="0"/>
          </a:p>
          <a:p>
            <a:pPr>
              <a:buNone/>
            </a:pPr>
            <a:r>
              <a:rPr lang="en-US" sz="2400" b="1" dirty="0" smtClean="0">
                <a:solidFill>
                  <a:srgbClr val="00B050"/>
                </a:solidFill>
              </a:rPr>
              <a:t>Key benefits:</a:t>
            </a:r>
          </a:p>
          <a:p>
            <a:pPr>
              <a:buNone/>
            </a:pPr>
            <a:r>
              <a:rPr lang="en-US" sz="2400" b="1" dirty="0" smtClean="0">
                <a:solidFill>
                  <a:srgbClr val="00B050"/>
                </a:solidFill>
              </a:rPr>
              <a:t>VM decoupled from physical device</a:t>
            </a:r>
          </a:p>
          <a:p>
            <a:pPr>
              <a:buNone/>
            </a:pPr>
            <a:r>
              <a:rPr lang="en-US" sz="2400" b="1" dirty="0" smtClean="0">
                <a:solidFill>
                  <a:srgbClr val="00B050"/>
                </a:solidFill>
              </a:rPr>
              <a:t> Sharing, migration, dealing with device specifies</a:t>
            </a:r>
          </a:p>
          <a:p>
            <a:pPr>
              <a:buNone/>
            </a:pPr>
            <a:r>
              <a:rPr lang="en-US" sz="2400" b="1" dirty="0" smtClean="0">
                <a:solidFill>
                  <a:srgbClr val="FF0000"/>
                </a:solidFill>
              </a:rPr>
              <a:t>Downside of the model</a:t>
            </a:r>
          </a:p>
          <a:p>
            <a:pPr>
              <a:buNone/>
            </a:pPr>
            <a:r>
              <a:rPr lang="en-US" sz="2400" b="1" dirty="0" smtClean="0">
                <a:solidFill>
                  <a:srgbClr val="FF0000"/>
                </a:solidFill>
              </a:rPr>
              <a:t>Latency of device operations</a:t>
            </a:r>
          </a:p>
          <a:p>
            <a:pPr>
              <a:buNone/>
            </a:pPr>
            <a:r>
              <a:rPr lang="en-US" sz="2400" b="1" dirty="0" smtClean="0">
                <a:solidFill>
                  <a:srgbClr val="FF0000"/>
                </a:solidFill>
              </a:rPr>
              <a:t>Device driver ecosystem complexities in hypervisor</a:t>
            </a:r>
            <a:endParaRPr lang="en-IN" sz="2400" b="1" dirty="0">
              <a:solidFill>
                <a:srgbClr val="FF0000"/>
              </a:solidFill>
            </a:endParaRPr>
          </a:p>
        </p:txBody>
      </p:sp>
      <p:sp>
        <p:nvSpPr>
          <p:cNvPr id="3" name="Title 2"/>
          <p:cNvSpPr>
            <a:spLocks noGrp="1"/>
          </p:cNvSpPr>
          <p:nvPr>
            <p:ph type="title"/>
          </p:nvPr>
        </p:nvSpPr>
        <p:spPr/>
        <p:txBody>
          <a:bodyPr/>
          <a:lstStyle/>
          <a:p>
            <a:r>
              <a:rPr lang="en-US" sz="4200" b="1" dirty="0" smtClean="0"/>
              <a:t>(ii) Hypervisor-Direct Model</a:t>
            </a:r>
            <a:endParaRPr lang="en-IN" sz="4200" b="1" dirty="0"/>
          </a:p>
        </p:txBody>
      </p:sp>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257" y="1066808"/>
            <a:ext cx="5500914" cy="5059363"/>
          </a:xfrm>
        </p:spPr>
        <p:txBody>
          <a:bodyPr/>
          <a:lstStyle/>
          <a:p>
            <a:pPr>
              <a:buNone/>
            </a:pPr>
            <a:r>
              <a:rPr lang="en-US" sz="2600" dirty="0" smtClean="0"/>
              <a:t>Approach:</a:t>
            </a:r>
          </a:p>
          <a:p>
            <a:pPr>
              <a:buNone/>
            </a:pPr>
            <a:r>
              <a:rPr lang="en-US" sz="2600" dirty="0" smtClean="0"/>
              <a:t>Device access control </a:t>
            </a:r>
            <a:r>
              <a:rPr lang="en-US" sz="2600" b="1" dirty="0" smtClean="0">
                <a:solidFill>
                  <a:srgbClr val="002060"/>
                </a:solidFill>
              </a:rPr>
              <a:t>split</a:t>
            </a:r>
            <a:r>
              <a:rPr lang="en-US" sz="2600" dirty="0" smtClean="0"/>
              <a:t> between</a:t>
            </a:r>
          </a:p>
          <a:p>
            <a:pPr>
              <a:buNone/>
            </a:pPr>
            <a:r>
              <a:rPr lang="en-US" sz="2600" dirty="0" smtClean="0"/>
              <a:t>-Front end driver in guest VM (device API)</a:t>
            </a:r>
          </a:p>
          <a:p>
            <a:pPr>
              <a:buNone/>
            </a:pPr>
            <a:r>
              <a:rPr lang="en-US" sz="2600" dirty="0" smtClean="0"/>
              <a:t>-Back-end driver in service VM (or host)</a:t>
            </a:r>
          </a:p>
          <a:p>
            <a:pPr>
              <a:buNone/>
            </a:pPr>
            <a:r>
              <a:rPr lang="en-US" sz="2600" dirty="0" smtClean="0"/>
              <a:t>Modified guest drivers</a:t>
            </a:r>
          </a:p>
          <a:p>
            <a:pPr>
              <a:buNone/>
            </a:pPr>
            <a:r>
              <a:rPr lang="en-US" sz="2600" b="1" dirty="0" smtClean="0">
                <a:solidFill>
                  <a:srgbClr val="FF0000"/>
                </a:solidFill>
              </a:rPr>
              <a:t>i.e. Limited to </a:t>
            </a:r>
            <a:r>
              <a:rPr lang="en-US" sz="2600" b="1" dirty="0" err="1" smtClean="0">
                <a:solidFill>
                  <a:srgbClr val="FF0000"/>
                </a:solidFill>
              </a:rPr>
              <a:t>para</a:t>
            </a:r>
            <a:r>
              <a:rPr lang="en-US" sz="2600" b="1" dirty="0" smtClean="0">
                <a:solidFill>
                  <a:srgbClr val="FF0000"/>
                </a:solidFill>
              </a:rPr>
              <a:t> virtualized guests</a:t>
            </a:r>
          </a:p>
          <a:p>
            <a:pPr>
              <a:buNone/>
            </a:pPr>
            <a:r>
              <a:rPr lang="en-US" sz="2600" b="1" dirty="0" smtClean="0">
                <a:solidFill>
                  <a:srgbClr val="00B050"/>
                </a:solidFill>
              </a:rPr>
              <a:t>Eliminate emulation overhead allow for better management of shared devices </a:t>
            </a:r>
            <a:endParaRPr lang="en-IN" sz="2600" b="1" dirty="0">
              <a:solidFill>
                <a:srgbClr val="00B050"/>
              </a:solidFill>
            </a:endParaRPr>
          </a:p>
        </p:txBody>
      </p:sp>
      <p:sp>
        <p:nvSpPr>
          <p:cNvPr id="3" name="Title 2"/>
          <p:cNvSpPr>
            <a:spLocks noGrp="1"/>
          </p:cNvSpPr>
          <p:nvPr>
            <p:ph type="title"/>
          </p:nvPr>
        </p:nvSpPr>
        <p:spPr/>
        <p:txBody>
          <a:bodyPr/>
          <a:lstStyle/>
          <a:p>
            <a:r>
              <a:rPr lang="en-US" sz="4200" b="1" dirty="0" smtClean="0"/>
              <a:t>(iii) Split-Device Driver Model</a:t>
            </a:r>
            <a:endParaRPr lang="en-IN" sz="4200" b="1" dirty="0"/>
          </a:p>
        </p:txBody>
      </p:sp>
      <p:pic>
        <p:nvPicPr>
          <p:cNvPr id="10242" name="Picture 2"/>
          <p:cNvPicPr>
            <a:picLocks noChangeAspect="1" noChangeArrowheads="1"/>
          </p:cNvPicPr>
          <p:nvPr/>
        </p:nvPicPr>
        <p:blipFill>
          <a:blip r:embed="rId2" cstate="print"/>
          <a:srcRect/>
          <a:stretch>
            <a:fillRect/>
          </a:stretch>
        </p:blipFill>
        <p:spPr bwMode="auto">
          <a:xfrm>
            <a:off x="5962650" y="1830392"/>
            <a:ext cx="3181350" cy="3400425"/>
          </a:xfrm>
          <a:prstGeom prst="rect">
            <a:avLst/>
          </a:prstGeom>
          <a:noFill/>
          <a:ln w="9525">
            <a:noFill/>
            <a:miter lim="800000"/>
            <a:headEnd/>
            <a:tailEnd/>
          </a:ln>
        </p:spPr>
      </p:pic>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685" y="1422400"/>
            <a:ext cx="8723085" cy="4703771"/>
          </a:xfrm>
        </p:spPr>
        <p:txBody>
          <a:bodyPr/>
          <a:lstStyle/>
          <a:p>
            <a:r>
              <a:rPr lang="en-US" sz="2600" dirty="0" smtClean="0"/>
              <a:t>In this lecture, we have </a:t>
            </a:r>
            <a:r>
              <a:rPr lang="en-US" sz="2600" b="1" dirty="0" smtClean="0">
                <a:solidFill>
                  <a:srgbClr val="FF0000"/>
                </a:solidFill>
              </a:rPr>
              <a:t>defined virtualization </a:t>
            </a:r>
            <a:r>
              <a:rPr lang="en-US" sz="2600" dirty="0" smtClean="0"/>
              <a:t>and discussed the main virtualization approaches.</a:t>
            </a:r>
          </a:p>
          <a:p>
            <a:endParaRPr lang="en-US" sz="2600" dirty="0" smtClean="0"/>
          </a:p>
          <a:p>
            <a:r>
              <a:rPr lang="en-US" sz="2600" dirty="0" smtClean="0"/>
              <a:t>We have also described </a:t>
            </a:r>
            <a:r>
              <a:rPr lang="en-US" sz="2600" b="1" dirty="0" smtClean="0">
                <a:solidFill>
                  <a:srgbClr val="FF0000"/>
                </a:solidFill>
              </a:rPr>
              <a:t>processor virtualization, memory virtualization and device virtualization </a:t>
            </a:r>
            <a:r>
              <a:rPr lang="en-US" sz="2600" dirty="0" smtClean="0"/>
              <a:t>used in virtualization solutions, </a:t>
            </a:r>
            <a:r>
              <a:rPr lang="en-IN" sz="2600" dirty="0" smtClean="0"/>
              <a:t>such as Xen, KVM and the VMware .</a:t>
            </a:r>
            <a:endParaRPr lang="en-IN" sz="2600" dirty="0"/>
          </a:p>
        </p:txBody>
      </p:sp>
      <p:sp>
        <p:nvSpPr>
          <p:cNvPr id="3" name="Title 2"/>
          <p:cNvSpPr>
            <a:spLocks noGrp="1"/>
          </p:cNvSpPr>
          <p:nvPr>
            <p:ph type="title"/>
          </p:nvPr>
        </p:nvSpPr>
        <p:spPr/>
        <p:txBody>
          <a:bodyPr/>
          <a:lstStyle/>
          <a:p>
            <a:r>
              <a:rPr lang="en-US" sz="4200" b="1" dirty="0" smtClean="0"/>
              <a:t>Conclusion</a:t>
            </a:r>
            <a:endParaRPr lang="en-IN" sz="4200" b="1" dirty="0"/>
          </a:p>
        </p:txBody>
      </p:sp>
      <p:sp>
        <p:nvSpPr>
          <p:cNvPr id="4"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81" y="994233"/>
            <a:ext cx="5210629" cy="5059363"/>
          </a:xfrm>
        </p:spPr>
        <p:txBody>
          <a:bodyPr/>
          <a:lstStyle/>
          <a:p>
            <a:r>
              <a:rPr lang="en-IN" sz="2400" dirty="0" smtClean="0"/>
              <a:t>Virtualization is originated in the 1960s at IBM.</a:t>
            </a:r>
          </a:p>
          <a:p>
            <a:r>
              <a:rPr lang="en-US" sz="2400" dirty="0" smtClean="0"/>
              <a:t>Virtualization </a:t>
            </a:r>
            <a:r>
              <a:rPr lang="en-US" sz="2400" b="1" dirty="0" smtClean="0">
                <a:solidFill>
                  <a:srgbClr val="FF0000"/>
                </a:solidFill>
              </a:rPr>
              <a:t>allows </a:t>
            </a:r>
            <a:r>
              <a:rPr lang="en-US" sz="2400" dirty="0" smtClean="0"/>
              <a:t>concurrent execution of multiple OSs (and their applications) on the same physical machine.</a:t>
            </a:r>
          </a:p>
          <a:p>
            <a:r>
              <a:rPr lang="en-US" sz="2400" dirty="0" smtClean="0"/>
              <a:t>Virtual resources = </a:t>
            </a:r>
            <a:r>
              <a:rPr lang="en-US" sz="2400" b="1" dirty="0" smtClean="0">
                <a:solidFill>
                  <a:srgbClr val="FF0000"/>
                </a:solidFill>
              </a:rPr>
              <a:t>each OS thinks that it </a:t>
            </a:r>
            <a:r>
              <a:rPr lang="en-US" sz="2400" b="1" dirty="0" smtClean="0">
                <a:solidFill>
                  <a:srgbClr val="002060"/>
                </a:solidFill>
              </a:rPr>
              <a:t>“owns” </a:t>
            </a:r>
            <a:r>
              <a:rPr lang="en-US" sz="2400" b="1" dirty="0" smtClean="0">
                <a:solidFill>
                  <a:srgbClr val="FF0000"/>
                </a:solidFill>
              </a:rPr>
              <a:t>hardware resources</a:t>
            </a:r>
          </a:p>
          <a:p>
            <a:r>
              <a:rPr lang="en-US" sz="2400" dirty="0" smtClean="0"/>
              <a:t>Virtual machine (VM) =                          </a:t>
            </a:r>
            <a:r>
              <a:rPr lang="en-US" sz="2400" b="1" dirty="0" smtClean="0">
                <a:solidFill>
                  <a:srgbClr val="FF0000"/>
                </a:solidFill>
              </a:rPr>
              <a:t>OS+ applications + virtual resources </a:t>
            </a:r>
            <a:r>
              <a:rPr lang="en-US" sz="2400" dirty="0" smtClean="0"/>
              <a:t>(</a:t>
            </a:r>
            <a:r>
              <a:rPr lang="en-US" sz="2400" b="1" dirty="0" smtClean="0">
                <a:solidFill>
                  <a:srgbClr val="002060"/>
                </a:solidFill>
              </a:rPr>
              <a:t>guest domain</a:t>
            </a:r>
            <a:r>
              <a:rPr lang="en-US" sz="2400" dirty="0" smtClean="0"/>
              <a:t>)</a:t>
            </a:r>
          </a:p>
          <a:p>
            <a:r>
              <a:rPr lang="en-US" sz="2400" dirty="0" smtClean="0"/>
              <a:t>Virtualization layer =  </a:t>
            </a:r>
            <a:r>
              <a:rPr lang="en-US" sz="2400" b="1" dirty="0" smtClean="0">
                <a:solidFill>
                  <a:srgbClr val="FF0000"/>
                </a:solidFill>
              </a:rPr>
              <a:t>management of physical hardware</a:t>
            </a:r>
            <a:r>
              <a:rPr lang="en-US" sz="2400" dirty="0" smtClean="0"/>
              <a:t> (</a:t>
            </a:r>
            <a:r>
              <a:rPr lang="en-US" sz="2400" b="1" dirty="0" smtClean="0">
                <a:solidFill>
                  <a:srgbClr val="002060"/>
                </a:solidFill>
              </a:rPr>
              <a:t>virtual machine monitor, hypervisor</a:t>
            </a:r>
            <a:r>
              <a:rPr lang="en-US" sz="2400" dirty="0" smtClean="0"/>
              <a:t>)</a:t>
            </a:r>
            <a:endParaRPr lang="en-IN" sz="2400" dirty="0"/>
          </a:p>
        </p:txBody>
      </p:sp>
      <p:sp>
        <p:nvSpPr>
          <p:cNvPr id="3" name="Title 2"/>
          <p:cNvSpPr>
            <a:spLocks noGrp="1"/>
          </p:cNvSpPr>
          <p:nvPr>
            <p:ph type="title"/>
          </p:nvPr>
        </p:nvSpPr>
        <p:spPr/>
        <p:txBody>
          <a:bodyPr/>
          <a:lstStyle/>
          <a:p>
            <a:r>
              <a:rPr lang="en-US" b="1" dirty="0" smtClean="0"/>
              <a:t>What is Virtualization ? </a:t>
            </a:r>
            <a:endParaRPr lang="en-IN" b="1" dirty="0"/>
          </a:p>
        </p:txBody>
      </p:sp>
      <p:pic>
        <p:nvPicPr>
          <p:cNvPr id="1027" name="Picture 3"/>
          <p:cNvPicPr>
            <a:picLocks noChangeAspect="1" noChangeArrowheads="1"/>
          </p:cNvPicPr>
          <p:nvPr/>
        </p:nvPicPr>
        <p:blipFill>
          <a:blip r:embed="rId2" cstate="print"/>
          <a:srcRect/>
          <a:stretch>
            <a:fillRect/>
          </a:stretch>
        </p:blipFill>
        <p:spPr bwMode="auto">
          <a:xfrm>
            <a:off x="5312231" y="1666209"/>
            <a:ext cx="3831771" cy="3438525"/>
          </a:xfrm>
          <a:prstGeom prst="rect">
            <a:avLst/>
          </a:prstGeom>
          <a:noFill/>
          <a:ln w="9525">
            <a:noFill/>
            <a:miter lim="800000"/>
            <a:headEnd/>
            <a:tailEnd/>
          </a:ln>
        </p:spPr>
      </p:pic>
      <p:sp>
        <p:nvSpPr>
          <p:cNvPr id="6"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7"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09" y="1153887"/>
            <a:ext cx="5413826" cy="5059363"/>
          </a:xfrm>
        </p:spPr>
        <p:txBody>
          <a:bodyPr/>
          <a:lstStyle/>
          <a:p>
            <a:r>
              <a:rPr lang="en-US" sz="2400" dirty="0" smtClean="0"/>
              <a:t>A virtual machine is an </a:t>
            </a:r>
            <a:r>
              <a:rPr lang="en-US" sz="2400" b="1" dirty="0" smtClean="0">
                <a:solidFill>
                  <a:srgbClr val="FF0000"/>
                </a:solidFill>
              </a:rPr>
              <a:t>efficient, isolated duplicate of the real machine.</a:t>
            </a:r>
          </a:p>
          <a:p>
            <a:pPr>
              <a:buNone/>
            </a:pPr>
            <a:endParaRPr lang="en-US" sz="2400" dirty="0" smtClean="0"/>
          </a:p>
          <a:p>
            <a:r>
              <a:rPr lang="en-US" sz="2400" dirty="0" smtClean="0"/>
              <a:t>Supported by a </a:t>
            </a:r>
            <a:r>
              <a:rPr lang="en-US" sz="2400" b="1" dirty="0" smtClean="0">
                <a:solidFill>
                  <a:srgbClr val="002060"/>
                </a:solidFill>
              </a:rPr>
              <a:t>virtual machine monitor (VMM):</a:t>
            </a:r>
          </a:p>
          <a:p>
            <a:pPr marL="457200" indent="-93663">
              <a:buSzPct val="90000"/>
              <a:buFont typeface="+mj-lt"/>
              <a:buAutoNum type="arabicPeriod"/>
            </a:pPr>
            <a:r>
              <a:rPr lang="en-US" sz="2400" dirty="0" smtClean="0"/>
              <a:t> Provides environment </a:t>
            </a:r>
            <a:r>
              <a:rPr lang="en-US" sz="2400" b="1" u="sng" dirty="0" smtClean="0">
                <a:solidFill>
                  <a:srgbClr val="002060"/>
                </a:solidFill>
              </a:rPr>
              <a:t>essentially identical with the original machine</a:t>
            </a:r>
          </a:p>
          <a:p>
            <a:pPr marL="457200" indent="-93663">
              <a:buSzPct val="90000"/>
              <a:buFont typeface="+mj-lt"/>
              <a:buAutoNum type="arabicPeriod"/>
            </a:pPr>
            <a:r>
              <a:rPr lang="en-US" sz="2400" dirty="0" smtClean="0"/>
              <a:t> Programs show </a:t>
            </a:r>
            <a:r>
              <a:rPr lang="en-US" sz="2400" b="1" u="sng" dirty="0" smtClean="0">
                <a:solidFill>
                  <a:srgbClr val="002060"/>
                </a:solidFill>
              </a:rPr>
              <a:t>at worst only minor decrease in speed.</a:t>
            </a:r>
          </a:p>
          <a:p>
            <a:pPr marL="457200" indent="-93663">
              <a:buSzPct val="90000"/>
              <a:buFont typeface="+mj-lt"/>
              <a:buAutoNum type="arabicPeriod"/>
            </a:pPr>
            <a:r>
              <a:rPr lang="en-US" sz="2400" dirty="0" smtClean="0"/>
              <a:t> VMM is in </a:t>
            </a:r>
            <a:r>
              <a:rPr lang="en-US" sz="2400" b="1" u="sng" dirty="0" smtClean="0">
                <a:solidFill>
                  <a:srgbClr val="002060"/>
                </a:solidFill>
              </a:rPr>
              <a:t>complete control of system resources.                                    </a:t>
            </a:r>
            <a:r>
              <a:rPr lang="en-US" sz="1800" b="1" dirty="0" smtClean="0">
                <a:solidFill>
                  <a:srgbClr val="002060"/>
                </a:solidFill>
              </a:rPr>
              <a:t>(</a:t>
            </a:r>
            <a:r>
              <a:rPr lang="en-IN" sz="1800" b="1" dirty="0" smtClean="0">
                <a:solidFill>
                  <a:srgbClr val="002060"/>
                </a:solidFill>
              </a:rPr>
              <a:t>This means that the virtual machine monitor has full control to make decisions, who accesses which resources and when)</a:t>
            </a:r>
            <a:endParaRPr lang="en-IN" sz="1800" b="1" dirty="0">
              <a:solidFill>
                <a:srgbClr val="002060"/>
              </a:solidFill>
            </a:endParaRPr>
          </a:p>
        </p:txBody>
      </p:sp>
      <p:sp>
        <p:nvSpPr>
          <p:cNvPr id="3" name="Title 2"/>
          <p:cNvSpPr>
            <a:spLocks noGrp="1"/>
          </p:cNvSpPr>
          <p:nvPr>
            <p:ph type="title"/>
          </p:nvPr>
        </p:nvSpPr>
        <p:spPr/>
        <p:txBody>
          <a:bodyPr/>
          <a:lstStyle/>
          <a:p>
            <a:r>
              <a:rPr lang="en-US" b="1" dirty="0" smtClean="0"/>
              <a:t>Defining Virtualization </a:t>
            </a:r>
            <a:endParaRPr lang="en-IN" b="1" dirty="0"/>
          </a:p>
        </p:txBody>
      </p:sp>
      <p:pic>
        <p:nvPicPr>
          <p:cNvPr id="4" name="Picture 3"/>
          <p:cNvPicPr>
            <a:picLocks noChangeAspect="1" noChangeArrowheads="1"/>
          </p:cNvPicPr>
          <p:nvPr/>
        </p:nvPicPr>
        <p:blipFill>
          <a:blip r:embed="rId2" cstate="print"/>
          <a:srcRect/>
          <a:stretch>
            <a:fillRect/>
          </a:stretch>
        </p:blipFill>
        <p:spPr bwMode="auto">
          <a:xfrm>
            <a:off x="5312231" y="1666209"/>
            <a:ext cx="3831771" cy="3438525"/>
          </a:xfrm>
          <a:prstGeom prst="rect">
            <a:avLst/>
          </a:prstGeom>
          <a:noFill/>
          <a:ln w="9525">
            <a:noFill/>
            <a:miter lim="800000"/>
            <a:headEnd/>
            <a:tailEnd/>
          </a:ln>
        </p:spPr>
      </p:pic>
      <p:sp>
        <p:nvSpPr>
          <p:cNvPr id="5" name="Rectangle 4"/>
          <p:cNvSpPr/>
          <p:nvPr/>
        </p:nvSpPr>
        <p:spPr>
          <a:xfrm>
            <a:off x="5210634" y="5191011"/>
            <a:ext cx="4034971" cy="1200329"/>
          </a:xfrm>
          <a:prstGeom prst="rect">
            <a:avLst/>
          </a:prstGeom>
        </p:spPr>
        <p:txBody>
          <a:bodyPr wrap="square">
            <a:spAutoFit/>
          </a:bodyPr>
          <a:lstStyle/>
          <a:p>
            <a:r>
              <a:rPr lang="en-US" sz="2400" b="1" dirty="0" smtClean="0">
                <a:solidFill>
                  <a:srgbClr val="002060"/>
                </a:solidFill>
              </a:rPr>
              <a:t>VMM Goals: Fidelity</a:t>
            </a:r>
          </a:p>
          <a:p>
            <a:pPr marL="1611313"/>
            <a:r>
              <a:rPr lang="en-US" sz="2400" b="1" dirty="0" smtClean="0">
                <a:solidFill>
                  <a:srgbClr val="002060"/>
                </a:solidFill>
              </a:rPr>
              <a:t>Performance</a:t>
            </a:r>
          </a:p>
          <a:p>
            <a:pPr marL="1611313"/>
            <a:r>
              <a:rPr lang="en-US" sz="2400" b="1" dirty="0" smtClean="0">
                <a:solidFill>
                  <a:srgbClr val="002060"/>
                </a:solidFill>
              </a:rPr>
              <a:t>Safety &amp; isolation </a:t>
            </a:r>
            <a:endParaRPr lang="en-IN" sz="2400" dirty="0"/>
          </a:p>
        </p:txBody>
      </p:sp>
      <p:sp>
        <p:nvSpPr>
          <p:cNvPr id="6"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7"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8"/>
            <a:ext cx="8548914" cy="5059363"/>
          </a:xfrm>
        </p:spPr>
        <p:txBody>
          <a:bodyPr/>
          <a:lstStyle/>
          <a:p>
            <a:r>
              <a:rPr lang="en-US" sz="2200" b="1" dirty="0" smtClean="0">
                <a:solidFill>
                  <a:srgbClr val="FF0000"/>
                </a:solidFill>
              </a:rPr>
              <a:t>Consolidation: </a:t>
            </a:r>
            <a:r>
              <a:rPr lang="en-IN" sz="2200" dirty="0" smtClean="0"/>
              <a:t>It is this ability to run multiple virtual machines, with their operating systems and applications on a single physical platform.</a:t>
            </a:r>
            <a:endParaRPr lang="en-US" sz="2200" dirty="0" smtClean="0"/>
          </a:p>
          <a:p>
            <a:pPr marL="706438">
              <a:buNone/>
            </a:pPr>
            <a:r>
              <a:rPr lang="en-US" sz="2200" dirty="0" smtClean="0"/>
              <a:t>- Decrease cost, improve manageability (with fewer admins and with fewer electrical bills)</a:t>
            </a:r>
          </a:p>
          <a:p>
            <a:r>
              <a:rPr lang="en-US" sz="2200" b="1" dirty="0" smtClean="0">
                <a:solidFill>
                  <a:srgbClr val="FF0000"/>
                </a:solidFill>
              </a:rPr>
              <a:t>Migration: </a:t>
            </a:r>
            <a:r>
              <a:rPr lang="en-IN" sz="2200" dirty="0" smtClean="0"/>
              <a:t>Migrate the OS in the applications from one physical machine to another physical machine.</a:t>
            </a:r>
            <a:endParaRPr lang="en-US" sz="2200" dirty="0" smtClean="0"/>
          </a:p>
          <a:p>
            <a:pPr>
              <a:buNone/>
            </a:pPr>
            <a:r>
              <a:rPr lang="en-US" sz="2200" dirty="0" smtClean="0"/>
              <a:t>	-</a:t>
            </a:r>
            <a:r>
              <a:rPr lang="en-IN" sz="2200" dirty="0" smtClean="0"/>
              <a:t> Greater availability of the services</a:t>
            </a:r>
            <a:r>
              <a:rPr lang="en-US" sz="2200" dirty="0" smtClean="0"/>
              <a:t>, improve reliability</a:t>
            </a:r>
          </a:p>
          <a:p>
            <a:r>
              <a:rPr lang="en-US" sz="2200" b="1" dirty="0" smtClean="0">
                <a:solidFill>
                  <a:srgbClr val="FF0000"/>
                </a:solidFill>
              </a:rPr>
              <a:t>Security: </a:t>
            </a:r>
            <a:r>
              <a:rPr lang="en-IN" sz="2200" dirty="0" smtClean="0"/>
              <a:t>As the OS and the applications are nicely encapsulated in a virtual machine. It becomes more easy to contain any kinds of bugs, or any kinds of malicious behavior, to those resources that are available to the virtual machine only, and not to potentially affect the entire hardware system.</a:t>
            </a:r>
            <a:endParaRPr lang="en-US" sz="2200" dirty="0" smtClean="0"/>
          </a:p>
          <a:p>
            <a:r>
              <a:rPr lang="en-US" sz="2200" b="1" dirty="0" smtClean="0">
                <a:solidFill>
                  <a:srgbClr val="FF0000"/>
                </a:solidFill>
              </a:rPr>
              <a:t>Some other benefits: </a:t>
            </a:r>
            <a:r>
              <a:rPr lang="en-US" sz="2200" dirty="0" smtClean="0"/>
              <a:t>Debugging, Provide affordable Support for 			                legacy OSs</a:t>
            </a:r>
          </a:p>
        </p:txBody>
      </p:sp>
      <p:sp>
        <p:nvSpPr>
          <p:cNvPr id="3" name="Title 2"/>
          <p:cNvSpPr>
            <a:spLocks noGrp="1"/>
          </p:cNvSpPr>
          <p:nvPr>
            <p:ph type="title"/>
          </p:nvPr>
        </p:nvSpPr>
        <p:spPr/>
        <p:txBody>
          <a:bodyPr/>
          <a:lstStyle/>
          <a:p>
            <a:r>
              <a:rPr lang="en-US" b="1" dirty="0" smtClean="0"/>
              <a:t>Benefits of Virtualization </a:t>
            </a:r>
            <a:endParaRPr lang="en-IN" b="1" dirty="0"/>
          </a:p>
        </p:txBody>
      </p:sp>
      <p:sp>
        <p:nvSpPr>
          <p:cNvPr id="4"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257" y="907144"/>
            <a:ext cx="8382000" cy="5059363"/>
          </a:xfrm>
        </p:spPr>
        <p:txBody>
          <a:bodyPr/>
          <a:lstStyle/>
          <a:p>
            <a:pPr>
              <a:buNone/>
            </a:pPr>
            <a:r>
              <a:rPr lang="en-IN" sz="2600" dirty="0" smtClean="0"/>
              <a:t>The two popular models for virtualization are called:</a:t>
            </a:r>
          </a:p>
          <a:p>
            <a:pPr>
              <a:buNone/>
            </a:pPr>
            <a:endParaRPr lang="en-US" sz="2600" dirty="0" smtClean="0"/>
          </a:p>
          <a:p>
            <a:pPr>
              <a:buNone/>
            </a:pPr>
            <a:r>
              <a:rPr lang="en-US" sz="2600" b="1" dirty="0" smtClean="0">
                <a:solidFill>
                  <a:srgbClr val="FF0000"/>
                </a:solidFill>
              </a:rPr>
              <a:t>1. Bare-metal hypervisor </a:t>
            </a:r>
          </a:p>
          <a:p>
            <a:pPr>
              <a:buNone/>
            </a:pPr>
            <a:r>
              <a:rPr lang="en-US" sz="2600" b="1" dirty="0" smtClean="0">
                <a:solidFill>
                  <a:srgbClr val="FF0000"/>
                </a:solidFill>
              </a:rPr>
              <a:t>    or Native Hypervisor (Type 1)</a:t>
            </a:r>
          </a:p>
          <a:p>
            <a:pPr>
              <a:buNone/>
            </a:pPr>
            <a:endParaRPr lang="en-US" sz="2600" b="1" dirty="0" smtClean="0">
              <a:solidFill>
                <a:srgbClr val="FF0000"/>
              </a:solidFill>
            </a:endParaRPr>
          </a:p>
          <a:p>
            <a:pPr>
              <a:buNone/>
            </a:pPr>
            <a:endParaRPr lang="en-US" sz="2600" b="1" dirty="0" smtClean="0">
              <a:solidFill>
                <a:srgbClr val="FF0000"/>
              </a:solidFill>
            </a:endParaRPr>
          </a:p>
          <a:p>
            <a:pPr>
              <a:buNone/>
            </a:pPr>
            <a:endParaRPr lang="en-US" sz="2600" b="1" dirty="0" smtClean="0">
              <a:solidFill>
                <a:srgbClr val="FF0000"/>
              </a:solidFill>
            </a:endParaRPr>
          </a:p>
          <a:p>
            <a:pPr>
              <a:buNone/>
            </a:pPr>
            <a:r>
              <a:rPr lang="en-US" sz="2600" b="1" dirty="0" smtClean="0">
                <a:solidFill>
                  <a:srgbClr val="FF0000"/>
                </a:solidFill>
              </a:rPr>
              <a:t>2.  Hosted Hypervisor (Type 2)</a:t>
            </a:r>
            <a:endParaRPr lang="en-IN" sz="2600" b="1" dirty="0">
              <a:solidFill>
                <a:srgbClr val="FF0000"/>
              </a:solidFill>
            </a:endParaRPr>
          </a:p>
        </p:txBody>
      </p:sp>
      <p:sp>
        <p:nvSpPr>
          <p:cNvPr id="3" name="Title 2"/>
          <p:cNvSpPr>
            <a:spLocks noGrp="1"/>
          </p:cNvSpPr>
          <p:nvPr>
            <p:ph type="title"/>
          </p:nvPr>
        </p:nvSpPr>
        <p:spPr/>
        <p:txBody>
          <a:bodyPr/>
          <a:lstStyle/>
          <a:p>
            <a:r>
              <a:rPr lang="en-US" sz="4200" b="1" dirty="0" smtClean="0"/>
              <a:t>Virtualization Models</a:t>
            </a:r>
            <a:endParaRPr lang="en-IN" sz="4200" b="1" dirty="0"/>
          </a:p>
        </p:txBody>
      </p:sp>
      <p:sp>
        <p:nvSpPr>
          <p:cNvPr id="4"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4819424" y="1263196"/>
            <a:ext cx="3743325" cy="264795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5332185" y="4194629"/>
            <a:ext cx="3376385" cy="21481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691" y="1008746"/>
            <a:ext cx="5326745" cy="5059363"/>
          </a:xfrm>
        </p:spPr>
        <p:txBody>
          <a:bodyPr/>
          <a:lstStyle/>
          <a:p>
            <a:pPr>
              <a:buNone/>
            </a:pPr>
            <a:r>
              <a:rPr lang="en-IN" sz="2600" b="1" dirty="0" smtClean="0">
                <a:solidFill>
                  <a:srgbClr val="002060"/>
                </a:solidFill>
              </a:rPr>
              <a:t>Bare-metal hypervisor (Type 1)</a:t>
            </a:r>
          </a:p>
          <a:p>
            <a:endParaRPr lang="en-IN" sz="2600" dirty="0" smtClean="0"/>
          </a:p>
          <a:p>
            <a:r>
              <a:rPr lang="en-IN" sz="2600" b="1" dirty="0" smtClean="0">
                <a:solidFill>
                  <a:srgbClr val="FF0000"/>
                </a:solidFill>
              </a:rPr>
              <a:t>VMM (hypervisor) </a:t>
            </a:r>
            <a:r>
              <a:rPr lang="en-IN" sz="2600" dirty="0" smtClean="0"/>
              <a:t>manages all hardware resources and supports execution of entire VMs.</a:t>
            </a:r>
          </a:p>
          <a:p>
            <a:endParaRPr lang="en-IN" sz="2600" dirty="0" smtClean="0"/>
          </a:p>
          <a:p>
            <a:r>
              <a:rPr lang="en-IN" sz="2600" b="1" dirty="0" smtClean="0">
                <a:solidFill>
                  <a:srgbClr val="FF0000"/>
                </a:solidFill>
              </a:rPr>
              <a:t>Privileged, service VM </a:t>
            </a:r>
            <a:r>
              <a:rPr lang="en-IN" sz="2600" dirty="0" smtClean="0"/>
              <a:t>to deal with devices (and other configuration and management task)</a:t>
            </a:r>
          </a:p>
        </p:txBody>
      </p:sp>
      <p:sp>
        <p:nvSpPr>
          <p:cNvPr id="3" name="Title 2"/>
          <p:cNvSpPr>
            <a:spLocks noGrp="1"/>
          </p:cNvSpPr>
          <p:nvPr>
            <p:ph type="title"/>
          </p:nvPr>
        </p:nvSpPr>
        <p:spPr/>
        <p:txBody>
          <a:bodyPr/>
          <a:lstStyle/>
          <a:p>
            <a:r>
              <a:rPr lang="en-IN" b="1" dirty="0" smtClean="0"/>
              <a:t>Bare-metal </a:t>
            </a:r>
            <a:r>
              <a:rPr lang="en-US" b="1" dirty="0" smtClean="0"/>
              <a:t>virtualization </a:t>
            </a:r>
            <a:r>
              <a:rPr lang="en-IN" b="1" dirty="0" smtClean="0"/>
              <a:t>model</a:t>
            </a:r>
            <a:endParaRPr lang="en-IN" b="1" dirty="0"/>
          </a:p>
        </p:txBody>
      </p:sp>
      <p:pic>
        <p:nvPicPr>
          <p:cNvPr id="2050" name="Picture 2"/>
          <p:cNvPicPr>
            <a:picLocks noChangeAspect="1" noChangeArrowheads="1"/>
          </p:cNvPicPr>
          <p:nvPr/>
        </p:nvPicPr>
        <p:blipFill>
          <a:blip r:embed="rId2" cstate="print"/>
          <a:srcRect/>
          <a:stretch>
            <a:fillRect/>
          </a:stretch>
        </p:blipFill>
        <p:spPr bwMode="auto">
          <a:xfrm>
            <a:off x="5355770" y="1352323"/>
            <a:ext cx="3788229" cy="3771220"/>
          </a:xfrm>
          <a:prstGeom prst="rect">
            <a:avLst/>
          </a:prstGeom>
          <a:noFill/>
          <a:ln w="9525">
            <a:noFill/>
            <a:miter lim="800000"/>
            <a:headEnd/>
            <a:tailEnd/>
          </a:ln>
        </p:spPr>
      </p:pic>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684" y="791041"/>
            <a:ext cx="5167087" cy="5059363"/>
          </a:xfrm>
        </p:spPr>
        <p:txBody>
          <a:bodyPr/>
          <a:lstStyle/>
          <a:p>
            <a:r>
              <a:rPr lang="en-IN" sz="2000" dirty="0" smtClean="0"/>
              <a:t>This model is adapted by the </a:t>
            </a:r>
            <a:r>
              <a:rPr lang="en-IN" sz="2000" b="1" dirty="0" smtClean="0">
                <a:solidFill>
                  <a:srgbClr val="FF0000"/>
                </a:solidFill>
              </a:rPr>
              <a:t>Xen </a:t>
            </a:r>
            <a:r>
              <a:rPr lang="en-IN" sz="2000" dirty="0" smtClean="0"/>
              <a:t>virtualization solution (open source or Citrix Xen Server) and also by the VMware's  hypervisor, the </a:t>
            </a:r>
            <a:r>
              <a:rPr lang="en-IN" sz="2000" b="1" dirty="0" smtClean="0">
                <a:solidFill>
                  <a:srgbClr val="FF0000"/>
                </a:solidFill>
              </a:rPr>
              <a:t>ESX hypervisor.</a:t>
            </a:r>
          </a:p>
          <a:p>
            <a:pPr>
              <a:buNone/>
            </a:pPr>
            <a:r>
              <a:rPr lang="en-IN" sz="2000" b="1" dirty="0" smtClean="0">
                <a:solidFill>
                  <a:srgbClr val="FF0000"/>
                </a:solidFill>
              </a:rPr>
              <a:t>(i) Xen (Open source or Citrix Xen Server)</a:t>
            </a:r>
          </a:p>
          <a:p>
            <a:pPr marL="536575" indent="-173038">
              <a:buNone/>
            </a:pPr>
            <a:r>
              <a:rPr lang="en-IN" sz="1900" dirty="0" smtClean="0"/>
              <a:t>- The VMs that are run in the virtualized environment are referred to as domains.</a:t>
            </a:r>
          </a:p>
          <a:p>
            <a:pPr marL="536575" indent="-173038">
              <a:buNone/>
            </a:pPr>
            <a:r>
              <a:rPr lang="en-IN" sz="1900" dirty="0" smtClean="0"/>
              <a:t>- The privileged domain is called </a:t>
            </a:r>
            <a:r>
              <a:rPr lang="en-IN" sz="1900" dirty="0" err="1" smtClean="0"/>
              <a:t>dom</a:t>
            </a:r>
            <a:r>
              <a:rPr lang="en-IN" sz="1900" dirty="0" smtClean="0"/>
              <a:t> 0, and the guest VMs are referred to as </a:t>
            </a:r>
            <a:r>
              <a:rPr lang="en-IN" sz="1900" dirty="0" err="1" smtClean="0"/>
              <a:t>domUs</a:t>
            </a:r>
            <a:r>
              <a:rPr lang="en-IN" sz="1900" dirty="0" smtClean="0"/>
              <a:t>.</a:t>
            </a:r>
          </a:p>
          <a:p>
            <a:pPr marL="536575" indent="-173038">
              <a:buNone/>
            </a:pPr>
            <a:r>
              <a:rPr lang="en-IN" sz="1900" dirty="0" smtClean="0"/>
              <a:t>- Xen is the actual hypervisor and all of the drivers are running in the privileged domain, in </a:t>
            </a:r>
            <a:r>
              <a:rPr lang="en-IN" sz="1900" dirty="0" err="1" smtClean="0"/>
              <a:t>dom</a:t>
            </a:r>
            <a:r>
              <a:rPr lang="en-IN" sz="1900" dirty="0" smtClean="0"/>
              <a:t> 0.</a:t>
            </a:r>
          </a:p>
        </p:txBody>
      </p:sp>
      <p:sp>
        <p:nvSpPr>
          <p:cNvPr id="3" name="Title 2"/>
          <p:cNvSpPr>
            <a:spLocks noGrp="1"/>
          </p:cNvSpPr>
          <p:nvPr>
            <p:ph type="title"/>
          </p:nvPr>
        </p:nvSpPr>
        <p:spPr/>
        <p:txBody>
          <a:bodyPr/>
          <a:lstStyle/>
          <a:p>
            <a:r>
              <a:rPr lang="en-IN" b="1" dirty="0" smtClean="0"/>
              <a:t>Bare-metal </a:t>
            </a:r>
            <a:r>
              <a:rPr lang="en-US" b="1" dirty="0" smtClean="0"/>
              <a:t>virtualization </a:t>
            </a:r>
            <a:r>
              <a:rPr lang="en-IN" b="1" dirty="0" smtClean="0"/>
              <a:t>model</a:t>
            </a:r>
            <a:endParaRPr lang="en-IN" b="1" dirty="0"/>
          </a:p>
        </p:txBody>
      </p:sp>
      <p:pic>
        <p:nvPicPr>
          <p:cNvPr id="2050" name="Picture 2"/>
          <p:cNvPicPr>
            <a:picLocks noChangeAspect="1" noChangeArrowheads="1"/>
          </p:cNvPicPr>
          <p:nvPr/>
        </p:nvPicPr>
        <p:blipFill>
          <a:blip r:embed="rId2" cstate="print"/>
          <a:srcRect/>
          <a:stretch>
            <a:fillRect/>
          </a:stretch>
        </p:blipFill>
        <p:spPr bwMode="auto">
          <a:xfrm>
            <a:off x="5355770" y="771763"/>
            <a:ext cx="3788229" cy="3771220"/>
          </a:xfrm>
          <a:prstGeom prst="rect">
            <a:avLst/>
          </a:prstGeom>
          <a:noFill/>
          <a:ln w="9525">
            <a:noFill/>
            <a:miter lim="800000"/>
            <a:headEnd/>
            <a:tailEnd/>
          </a:ln>
        </p:spPr>
      </p:pic>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
        <p:nvSpPr>
          <p:cNvPr id="7" name="Rectangle 6"/>
          <p:cNvSpPr/>
          <p:nvPr/>
        </p:nvSpPr>
        <p:spPr>
          <a:xfrm>
            <a:off x="108860" y="4585938"/>
            <a:ext cx="8846454" cy="1920526"/>
          </a:xfrm>
          <a:prstGeom prst="rect">
            <a:avLst/>
          </a:prstGeom>
        </p:spPr>
        <p:txBody>
          <a:bodyPr wrap="square">
            <a:spAutoFit/>
          </a:bodyPr>
          <a:lstStyle/>
          <a:p>
            <a:pPr marL="342900" lvl="0" indent="-342900" defTabSz="914400" fontAlgn="base">
              <a:spcBef>
                <a:spcPct val="20000"/>
              </a:spcBef>
              <a:spcAft>
                <a:spcPct val="0"/>
              </a:spcAft>
              <a:buSzPct val="60000"/>
            </a:pPr>
            <a:r>
              <a:rPr lang="en-US" sz="2000" b="1" dirty="0" smtClean="0">
                <a:solidFill>
                  <a:srgbClr val="FF0000"/>
                </a:solidFill>
              </a:rPr>
              <a:t>(ii) ESX (VMware)</a:t>
            </a:r>
          </a:p>
          <a:p>
            <a:pPr marL="449263" lvl="0" indent="-85725" defTabSz="536575" fontAlgn="base">
              <a:spcBef>
                <a:spcPct val="20000"/>
              </a:spcBef>
              <a:spcAft>
                <a:spcPct val="0"/>
              </a:spcAft>
              <a:buSzPct val="60000"/>
              <a:tabLst>
                <a:tab pos="536575" algn="l"/>
              </a:tabLst>
            </a:pPr>
            <a:r>
              <a:rPr lang="en-US" sz="1900" dirty="0" smtClean="0">
                <a:solidFill>
                  <a:prstClr val="black"/>
                </a:solidFill>
              </a:rPr>
              <a:t>-</a:t>
            </a:r>
            <a:r>
              <a:rPr lang="en-IN" sz="1900" dirty="0" smtClean="0">
                <a:solidFill>
                  <a:prstClr val="black"/>
                </a:solidFill>
              </a:rPr>
              <a:t>Given that VMware and its hypervisors were first to market, VMware still owns the largest percentage of virtualized server cores. So these server cores run the ESX hypervisor and also provide the drivers for the different devices. That are going to be part of the hypervisor.  To support a third party community of developers VMware exports a number of APIs.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9" y="1052295"/>
            <a:ext cx="4601029" cy="5059363"/>
          </a:xfrm>
        </p:spPr>
        <p:txBody>
          <a:bodyPr/>
          <a:lstStyle/>
          <a:p>
            <a:pPr>
              <a:buNone/>
            </a:pPr>
            <a:r>
              <a:rPr lang="en-IN" sz="2400" b="1" dirty="0" smtClean="0">
                <a:solidFill>
                  <a:srgbClr val="002060"/>
                </a:solidFill>
              </a:rPr>
              <a:t>Hosted </a:t>
            </a:r>
            <a:r>
              <a:rPr lang="en-US" sz="2400" b="1" dirty="0" smtClean="0">
                <a:solidFill>
                  <a:srgbClr val="002060"/>
                </a:solidFill>
              </a:rPr>
              <a:t>Hypervisor (Type 2)</a:t>
            </a:r>
          </a:p>
          <a:p>
            <a:pPr>
              <a:buNone/>
            </a:pPr>
            <a:endParaRPr lang="en-IN" sz="2400" b="1" dirty="0" smtClean="0">
              <a:solidFill>
                <a:srgbClr val="002060"/>
              </a:solidFill>
            </a:endParaRPr>
          </a:p>
          <a:p>
            <a:pPr algn="just"/>
            <a:r>
              <a:rPr lang="en-IN" sz="2200" dirty="0" smtClean="0"/>
              <a:t>In this model, at the lowest level, there is a </a:t>
            </a:r>
            <a:r>
              <a:rPr lang="en-IN" sz="2200" b="1" dirty="0" smtClean="0">
                <a:solidFill>
                  <a:srgbClr val="FF0000"/>
                </a:solidFill>
              </a:rPr>
              <a:t>full fledged host OS that manages all of the hardware resources.</a:t>
            </a:r>
          </a:p>
          <a:p>
            <a:pPr algn="just">
              <a:buNone/>
            </a:pPr>
            <a:endParaRPr lang="en-US" sz="2200" dirty="0" smtClean="0"/>
          </a:p>
          <a:p>
            <a:pPr algn="just"/>
            <a:r>
              <a:rPr lang="en-IN" sz="2200" dirty="0" smtClean="0"/>
              <a:t>The Host OS integrates a VMM module, that's responsible for providing the virtual machines with their virtual platform interface and for managing all of the context switching scheduling, etc.</a:t>
            </a:r>
            <a:endParaRPr lang="en-IN" sz="2200" dirty="0"/>
          </a:p>
        </p:txBody>
      </p:sp>
      <p:sp>
        <p:nvSpPr>
          <p:cNvPr id="3" name="Title 2"/>
          <p:cNvSpPr>
            <a:spLocks noGrp="1"/>
          </p:cNvSpPr>
          <p:nvPr>
            <p:ph type="title"/>
          </p:nvPr>
        </p:nvSpPr>
        <p:spPr/>
        <p:txBody>
          <a:bodyPr/>
          <a:lstStyle/>
          <a:p>
            <a:r>
              <a:rPr lang="en-IN" b="1" dirty="0" smtClean="0"/>
              <a:t>Hosted </a:t>
            </a:r>
            <a:r>
              <a:rPr lang="en-US" b="1" dirty="0" smtClean="0"/>
              <a:t>virtualization </a:t>
            </a:r>
            <a:r>
              <a:rPr lang="en-IN" b="1" dirty="0" smtClean="0"/>
              <a:t>model</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4920342" y="2211388"/>
            <a:ext cx="4223658" cy="3248025"/>
          </a:xfrm>
          <a:prstGeom prst="rect">
            <a:avLst/>
          </a:prstGeom>
          <a:noFill/>
          <a:ln w="9525">
            <a:noFill/>
            <a:miter lim="800000"/>
            <a:headEnd/>
            <a:tailEnd/>
          </a:ln>
        </p:spPr>
      </p:pic>
      <p:sp>
        <p:nvSpPr>
          <p:cNvPr id="5" name="Footer Placeholder 3"/>
          <p:cNvSpPr txBox="1">
            <a:spLocks/>
          </p:cNvSpPr>
          <p:nvPr/>
        </p:nvSpPr>
        <p:spPr>
          <a:xfrm>
            <a:off x="5210635" y="6492890"/>
            <a:ext cx="3933371" cy="365125"/>
          </a:xfrm>
          <a:prstGeom prst="rect">
            <a:avLst/>
          </a:prstGeom>
          <a:noFill/>
        </p:spPr>
        <p:txBody>
          <a:bodyPr vert="horz" lIns="91440" tIns="45720" rIns="91440" bIns="45720" rtlCol="0" anchor="ctr"/>
          <a:lstStyle/>
          <a:p>
            <a:pPr lvl="0" algn="ctr" defTabSz="914400">
              <a:defRPr/>
            </a:pPr>
            <a:r>
              <a:rPr lang="en-US" sz="2100" b="1" dirty="0" smtClean="0">
                <a:solidFill>
                  <a:prstClr val="white"/>
                </a:solidFill>
              </a:rPr>
              <a:t>Virtualization</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90"/>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smtClean="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1984</TotalTime>
  <Words>1864</Words>
  <Application>Microsoft Office PowerPoint</Application>
  <PresentationFormat>On-screen Show (4:3)</PresentationFormat>
  <Paragraphs>305</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1_Beamer</vt:lpstr>
      <vt:lpstr>2_Beamer</vt:lpstr>
      <vt:lpstr>Virtualization</vt:lpstr>
      <vt:lpstr>Preface</vt:lpstr>
      <vt:lpstr>What is Virtualization ? </vt:lpstr>
      <vt:lpstr>Defining Virtualization </vt:lpstr>
      <vt:lpstr>Benefits of Virtualization </vt:lpstr>
      <vt:lpstr>Virtualization Models</vt:lpstr>
      <vt:lpstr>Bare-metal virtualization model</vt:lpstr>
      <vt:lpstr>Bare-metal virtualization model</vt:lpstr>
      <vt:lpstr>Hosted virtualization model</vt:lpstr>
      <vt:lpstr>Hosted virtualization model</vt:lpstr>
      <vt:lpstr>Hardware Protection Levels</vt:lpstr>
      <vt:lpstr>x86 Hardware without Virtualization</vt:lpstr>
      <vt:lpstr>Processor Virtualization (Trap-and-Emulate)</vt:lpstr>
      <vt:lpstr>Problems with Trap-and-Emulate</vt:lpstr>
      <vt:lpstr>Binary Translation</vt:lpstr>
      <vt:lpstr>Binary Translation</vt:lpstr>
      <vt:lpstr>Para virtualization</vt:lpstr>
      <vt:lpstr>Para virtualization: Review !</vt:lpstr>
      <vt:lpstr>Memory Virtualization</vt:lpstr>
      <vt:lpstr>Shadow Page table</vt:lpstr>
      <vt:lpstr>Memory Virtualization</vt:lpstr>
      <vt:lpstr>Memory Virtualization</vt:lpstr>
      <vt:lpstr>Device Virtualization</vt:lpstr>
      <vt:lpstr>(i) Passthrough Model</vt:lpstr>
      <vt:lpstr>(ii) Hypervisor-Direct Model</vt:lpstr>
      <vt:lpstr>(iii) Split-Device Driver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Yash</dc:creator>
  <cp:lastModifiedBy>SCHOOL</cp:lastModifiedBy>
  <cp:revision>744</cp:revision>
  <dcterms:created xsi:type="dcterms:W3CDTF">2014-04-18T01:28:15Z</dcterms:created>
  <dcterms:modified xsi:type="dcterms:W3CDTF">2018-05-14T16:14:56Z</dcterms:modified>
</cp:coreProperties>
</file>