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6" r:id="rId5"/>
    <p:sldId id="263" r:id="rId6"/>
    <p:sldId id="264" r:id="rId7"/>
    <p:sldId id="265"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1055F-1FC8-447C-8E78-33C34F7A730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1055F-1FC8-447C-8E78-33C34F7A730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1055F-1FC8-447C-8E78-33C34F7A730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1055F-1FC8-447C-8E78-33C34F7A730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1055F-1FC8-447C-8E78-33C34F7A730E}"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81055F-1FC8-447C-8E78-33C34F7A730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1055F-1FC8-447C-8E78-33C34F7A730E}"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1055F-1FC8-447C-8E78-33C34F7A730E}"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055F-1FC8-447C-8E78-33C34F7A730E}"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1055F-1FC8-447C-8E78-33C34F7A730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1055F-1FC8-447C-8E78-33C34F7A730E}"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E1CD-B98A-4AB6-AE56-1A1812C4CC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1055F-1FC8-447C-8E78-33C34F7A730E}" type="datetimeFigureOut">
              <a:rPr lang="en-US" smtClean="0"/>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AE1CD-B98A-4AB6-AE56-1A1812C4CC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Fundamentals of Edge Computing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Fog Computing</a:t>
            </a:r>
            <a:endParaRPr lang="en-US" dirty="0"/>
          </a:p>
        </p:txBody>
      </p:sp>
      <p:sp>
        <p:nvSpPr>
          <p:cNvPr id="3" name="Content Placeholder 2"/>
          <p:cNvSpPr>
            <a:spLocks noGrp="1"/>
          </p:cNvSpPr>
          <p:nvPr>
            <p:ph idx="1"/>
          </p:nvPr>
        </p:nvSpPr>
        <p:spPr>
          <a:xfrm>
            <a:off x="285720" y="1600200"/>
            <a:ext cx="8643998" cy="4972072"/>
          </a:xfrm>
        </p:spPr>
        <p:txBody>
          <a:bodyPr>
            <a:normAutofit fontScale="85000" lnSpcReduction="10000"/>
          </a:bodyPr>
          <a:lstStyle/>
          <a:p>
            <a:r>
              <a:rPr lang="en-US" dirty="0" smtClean="0"/>
              <a:t>One of the highlights of fog computing is that it assumes a fully distributed multi-tier cloud computing architecture with billions of devices and large-scale cloud data centers </a:t>
            </a:r>
          </a:p>
          <a:p>
            <a:r>
              <a:rPr lang="en-US" dirty="0" smtClean="0"/>
              <a:t>While cloud and fog paradigms share a similar set of services, such as computing, storage, and networking, the deployment of fog is targeted to specific geographic areas. </a:t>
            </a:r>
          </a:p>
          <a:p>
            <a:r>
              <a:rPr lang="en-US" dirty="0" smtClean="0"/>
              <a:t>In addition, fog is designed for applications that require real-time responding with less latency, such as interactive and </a:t>
            </a:r>
            <a:r>
              <a:rPr lang="en-US" dirty="0" err="1" smtClean="0"/>
              <a:t>IoT</a:t>
            </a:r>
            <a:r>
              <a:rPr lang="en-US" dirty="0" smtClean="0"/>
              <a:t> applications. </a:t>
            </a:r>
          </a:p>
          <a:p>
            <a:r>
              <a:rPr lang="en-US" dirty="0" smtClean="0"/>
              <a:t>Unlike Cloudlet, MDCs and MEC, fog computing is more focused on </a:t>
            </a:r>
            <a:r>
              <a:rPr lang="en-US" dirty="0" err="1" smtClean="0"/>
              <a:t>IoTs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1143000"/>
          </a:xfrm>
        </p:spPr>
        <p:txBody>
          <a:bodyPr>
            <a:normAutofit/>
          </a:bodyPr>
          <a:lstStyle/>
          <a:p>
            <a:r>
              <a:rPr lang="en-US" sz="3600" dirty="0" smtClean="0"/>
              <a:t>Mobile (Multi-Access) Edge Computing (MEC):</a:t>
            </a:r>
            <a:endParaRPr lang="en-US" sz="3600" dirty="0"/>
          </a:p>
        </p:txBody>
      </p:sp>
      <p:sp>
        <p:nvSpPr>
          <p:cNvPr id="3" name="Content Placeholder 2"/>
          <p:cNvSpPr>
            <a:spLocks noGrp="1"/>
          </p:cNvSpPr>
          <p:nvPr>
            <p:ph idx="1"/>
          </p:nvPr>
        </p:nvSpPr>
        <p:spPr>
          <a:xfrm>
            <a:off x="457200" y="1600200"/>
            <a:ext cx="8229600" cy="5043510"/>
          </a:xfrm>
        </p:spPr>
        <p:txBody>
          <a:bodyPr>
            <a:normAutofit fontScale="85000" lnSpcReduction="20000"/>
          </a:bodyPr>
          <a:lstStyle/>
          <a:p>
            <a:r>
              <a:rPr lang="en-US" dirty="0" smtClean="0"/>
              <a:t>Mobile Edge Computing places computing capabilities and service environments at the edge of cellular networks.</a:t>
            </a:r>
          </a:p>
          <a:p>
            <a:r>
              <a:rPr lang="en-US" dirty="0" smtClean="0"/>
              <a:t>It is designed to provide lower latency, context and location awareness, and higher bandwidth. </a:t>
            </a:r>
          </a:p>
          <a:p>
            <a:r>
              <a:rPr lang="en-US" dirty="0" smtClean="0"/>
              <a:t>Deploying edge servers on cellular Base Stations (BSs) allows users to deploy new applications and services flexibly and quickly. </a:t>
            </a:r>
          </a:p>
          <a:p>
            <a:r>
              <a:rPr lang="en-US" dirty="0" smtClean="0"/>
              <a:t>The European Telecommunications Standards Institute (ETSI) further extends the terminology of MEC from Mobile Edge Computing to Multi-access Edge Computing by accommodating more wireless communication technologies, such as Wi-Fi.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Computing</a:t>
            </a:r>
            <a:endParaRPr lang="en-US" dirty="0"/>
          </a:p>
        </p:txBody>
      </p:sp>
      <p:sp>
        <p:nvSpPr>
          <p:cNvPr id="3" name="Content Placeholder 2"/>
          <p:cNvSpPr>
            <a:spLocks noGrp="1"/>
          </p:cNvSpPr>
          <p:nvPr>
            <p:ph idx="1"/>
          </p:nvPr>
        </p:nvSpPr>
        <p:spPr/>
        <p:txBody>
          <a:bodyPr/>
          <a:lstStyle/>
          <a:p>
            <a:r>
              <a:rPr lang="en-US" dirty="0" smtClean="0"/>
              <a:t>Edge computing is </a:t>
            </a:r>
            <a:r>
              <a:rPr lang="en-US" dirty="0"/>
              <a:t>a term used to describe intelligent computational resources located close to the source of data </a:t>
            </a:r>
            <a:r>
              <a:rPr lang="en-US" dirty="0" smtClean="0"/>
              <a:t>consumption or generation </a:t>
            </a:r>
            <a:endParaRPr lang="en-US" dirty="0"/>
          </a:p>
          <a:p>
            <a:r>
              <a:rPr lang="en-US" dirty="0"/>
              <a:t>what the edge is and oftentimes it depends on your perspective but from </a:t>
            </a:r>
            <a:r>
              <a:rPr lang="en-US" dirty="0" err="1"/>
              <a:t>iot</a:t>
            </a:r>
            <a:r>
              <a:rPr lang="en-US" dirty="0"/>
              <a:t> analytics perspective </a:t>
            </a:r>
            <a:r>
              <a:rPr lang="en-US" dirty="0" smtClean="0"/>
              <a:t>edge </a:t>
            </a:r>
            <a:r>
              <a:rPr lang="en-US" dirty="0"/>
              <a:t>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01156" cy="1143000"/>
          </a:xfrm>
        </p:spPr>
        <p:txBody>
          <a:bodyPr>
            <a:normAutofit fontScale="90000"/>
          </a:bodyPr>
          <a:lstStyle/>
          <a:p>
            <a:r>
              <a:rPr lang="en-US" dirty="0" smtClean="0"/>
              <a:t>FUNDAMENTALS OF EDGE COMPUTING</a:t>
            </a:r>
            <a:endParaRPr lang="en-US" dirty="0"/>
          </a:p>
        </p:txBody>
      </p:sp>
      <p:sp>
        <p:nvSpPr>
          <p:cNvPr id="3" name="Content Placeholder 2"/>
          <p:cNvSpPr>
            <a:spLocks noGrp="1"/>
          </p:cNvSpPr>
          <p:nvPr>
            <p:ph idx="1"/>
          </p:nvPr>
        </p:nvSpPr>
        <p:spPr>
          <a:xfrm>
            <a:off x="214282" y="1600200"/>
            <a:ext cx="8929718" cy="4525963"/>
          </a:xfrm>
        </p:spPr>
        <p:txBody>
          <a:bodyPr>
            <a:normAutofit/>
          </a:bodyPr>
          <a:lstStyle/>
          <a:p>
            <a:r>
              <a:rPr lang="en-US" dirty="0" smtClean="0"/>
              <a:t>Edge computing has become an important solution to break the bottleneck of emerging technologies by virtue of its advantages of </a:t>
            </a:r>
            <a:r>
              <a:rPr lang="en-US" dirty="0" smtClean="0">
                <a:solidFill>
                  <a:srgbClr val="FF0000"/>
                </a:solidFill>
              </a:rPr>
              <a:t>reducing data transmission</a:t>
            </a:r>
            <a:r>
              <a:rPr lang="en-US" dirty="0" smtClean="0"/>
              <a:t>, </a:t>
            </a:r>
            <a:r>
              <a:rPr lang="en-US" dirty="0" smtClean="0">
                <a:solidFill>
                  <a:srgbClr val="FF0000"/>
                </a:solidFill>
              </a:rPr>
              <a:t>improving service latency</a:t>
            </a:r>
            <a:r>
              <a:rPr lang="en-US" dirty="0" smtClean="0"/>
              <a:t> </a:t>
            </a:r>
            <a:r>
              <a:rPr lang="en-US" dirty="0" smtClean="0">
                <a:solidFill>
                  <a:srgbClr val="FF0000"/>
                </a:solidFill>
              </a:rPr>
              <a:t>and easing cloud computing pressure</a:t>
            </a:r>
            <a:r>
              <a:rPr lang="en-US" dirty="0" smtClean="0"/>
              <a:t>. </a:t>
            </a:r>
          </a:p>
          <a:p>
            <a:r>
              <a:rPr lang="en-US" dirty="0" smtClean="0"/>
              <a:t>The edge computing architecture will become an important complement to the cloud, even replacing the role of the cloud in some scenarios.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57158" y="357166"/>
            <a:ext cx="8501121" cy="60722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85720" y="214290"/>
            <a:ext cx="8643998" cy="635798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214290"/>
            <a:ext cx="8229600" cy="537086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of Edge Computing</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pPr>
              <a:buNone/>
            </a:pPr>
            <a:r>
              <a:rPr lang="en-US" dirty="0" smtClean="0"/>
              <a:t> In the development of edge computing, there have been various new technologies aimed at working at the edge of the network, with the same principles but different focuses,</a:t>
            </a:r>
            <a:r>
              <a:rPr lang="en-US" dirty="0" smtClean="0"/>
              <a:t> </a:t>
            </a:r>
          </a:p>
          <a:p>
            <a:pPr>
              <a:buNone/>
            </a:pPr>
            <a:r>
              <a:rPr lang="en-US" dirty="0"/>
              <a:t> </a:t>
            </a:r>
            <a:r>
              <a:rPr lang="en-US" dirty="0" smtClean="0"/>
              <a:t>such as Cloudlet, Micro Data Centers (MDCs), Fog Computing and Mobile Edge Computing (viz., Multi-access Edge Computing- now)</a:t>
            </a:r>
          </a:p>
          <a:p>
            <a:pPr>
              <a:buNone/>
            </a:pPr>
            <a:r>
              <a:rPr lang="en-US" dirty="0" smtClean="0"/>
              <a:t>However, the edge computing community has not yet reached a consensus on the standardized definitions, architectures and protocols of edge computing]. </a:t>
            </a:r>
          </a:p>
          <a:p>
            <a:pPr>
              <a:buNone/>
            </a:pPr>
            <a:r>
              <a:rPr lang="en-US" dirty="0" smtClean="0"/>
              <a:t>We use a common term “edge computing” for this set of emerging technologies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Cloudlet and Micro Data Centers</a:t>
            </a:r>
            <a:endParaRPr lang="en-US" dirty="0"/>
          </a:p>
        </p:txBody>
      </p:sp>
      <p:sp>
        <p:nvSpPr>
          <p:cNvPr id="3" name="Content Placeholder 2"/>
          <p:cNvSpPr>
            <a:spLocks noGrp="1"/>
          </p:cNvSpPr>
          <p:nvPr>
            <p:ph idx="1"/>
          </p:nvPr>
        </p:nvSpPr>
        <p:spPr>
          <a:xfrm>
            <a:off x="285720" y="1600200"/>
            <a:ext cx="8401080" cy="4525963"/>
          </a:xfrm>
        </p:spPr>
        <p:txBody>
          <a:bodyPr>
            <a:normAutofit fontScale="70000" lnSpcReduction="20000"/>
          </a:bodyPr>
          <a:lstStyle/>
          <a:p>
            <a:r>
              <a:rPr lang="en-US" dirty="0" smtClean="0"/>
              <a:t>Cloudlet is a network architecture element that combines mobile computing and cloud computing. </a:t>
            </a:r>
          </a:p>
          <a:p>
            <a:r>
              <a:rPr lang="en-US" dirty="0" smtClean="0"/>
              <a:t>It represents the middle layer of the three-tier architecture, i.e., mobile devices, the micro cloud, and the cloud. </a:t>
            </a:r>
          </a:p>
          <a:p>
            <a:r>
              <a:rPr lang="en-US" dirty="0" smtClean="0"/>
              <a:t>Its highlights are efforts to 1) define the system and create algorithms that support low-latency edge cloud computing, and 2) implement related functionality in open source code as an extension of Open Stack cloud management software .</a:t>
            </a:r>
          </a:p>
          <a:p>
            <a:r>
              <a:rPr lang="en-US" dirty="0" smtClean="0"/>
              <a:t>Similar to Cloudlets, MDCs are also designed to complement the cloud. The idea is to package all the computing, storage, and networking equipment needed to run customer applications in one enclosure, as a stand-alone secure computing environment, for applications that require lower latency or end devices with limited battery life or computing abilities.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543</Words>
  <Application>Microsoft Office PowerPoint</Application>
  <PresentationFormat>On-screen Show (4:3)</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Fundamentals of Edge Computing</vt:lpstr>
      <vt:lpstr>Edge Computing</vt:lpstr>
      <vt:lpstr>FUNDAMENTALS OF EDGE COMPUTING</vt:lpstr>
      <vt:lpstr>Slide 4</vt:lpstr>
      <vt:lpstr>Slide 5</vt:lpstr>
      <vt:lpstr>Slide 6</vt:lpstr>
      <vt:lpstr>Slide 7</vt:lpstr>
      <vt:lpstr>Paradigms of Edge Computing</vt:lpstr>
      <vt:lpstr>Cloudlet and Micro Data Centers</vt:lpstr>
      <vt:lpstr>Fog Computing</vt:lpstr>
      <vt:lpstr>Mobile (Multi-Access) Edge Computing (MEC):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Edge Computing</dc:title>
  <dc:creator>Dell</dc:creator>
  <cp:lastModifiedBy>Dell</cp:lastModifiedBy>
  <cp:revision>3</cp:revision>
  <dcterms:created xsi:type="dcterms:W3CDTF">2023-01-20T07:57:15Z</dcterms:created>
  <dcterms:modified xsi:type="dcterms:W3CDTF">2023-01-20T08:24:54Z</dcterms:modified>
</cp:coreProperties>
</file>