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60" r:id="rId5"/>
    <p:sldId id="269" r:id="rId6"/>
    <p:sldId id="270" r:id="rId7"/>
    <p:sldId id="27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319618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282055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107370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171363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195100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141557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23831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1519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7159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339485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8F6579-46D9-457F-8ACA-072C9AF08F58}" type="datetimeFigureOut">
              <a:rPr lang="en-IN" smtClean="0"/>
              <a:pPr/>
              <a:t>25-01-2023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36559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F6579-46D9-457F-8ACA-072C9AF08F58}" type="datetimeFigureOut">
              <a:rPr lang="en-IN" smtClean="0"/>
              <a:pPr/>
              <a:t>25-01-2023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A3EF9-8874-4FC9-8B81-D07D19CE35F4}" type="slidenum">
              <a:rPr lang="en-IN" smtClean="0"/>
              <a:pPr/>
              <a:t>‹#›</a:t>
            </a:fld>
            <a:endParaRPr lang="en-IN"/>
          </a:p>
        </p:txBody>
      </p:sp>
    </p:spTree>
    <p:extLst>
      <p:ext uri="{BB962C8B-B14F-4D97-AF65-F5344CB8AC3E}">
        <p14:creationId xmlns:p14="http://schemas.microsoft.com/office/powerpoint/2010/main" xmlns="" val="2003844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22107" y="4027690"/>
            <a:ext cx="8583612" cy="1695450"/>
          </a:xfrm>
          <a:prstGeom prst="rect">
            <a:avLst/>
          </a:prstGeom>
          <a:noFill/>
          <a:ln w="9525">
            <a:noFill/>
            <a:miter lim="800000"/>
            <a:headEnd/>
            <a:tailEnd/>
          </a:ln>
          <a:effectLst/>
        </p:spPr>
      </p:pic>
      <p:sp>
        <p:nvSpPr>
          <p:cNvPr id="5" name="TextBox 4"/>
          <p:cNvSpPr txBox="1"/>
          <p:nvPr/>
        </p:nvSpPr>
        <p:spPr>
          <a:xfrm>
            <a:off x="249382" y="1446415"/>
            <a:ext cx="11770822" cy="1446550"/>
          </a:xfrm>
          <a:prstGeom prst="rect">
            <a:avLst/>
          </a:prstGeom>
          <a:noFill/>
        </p:spPr>
        <p:txBody>
          <a:bodyPr wrap="square" rtlCol="0">
            <a:spAutoFit/>
          </a:bodyPr>
          <a:lstStyle/>
          <a:p>
            <a:pPr algn="ctr"/>
            <a:r>
              <a:rPr lang="en-IN" sz="4400" dirty="0" smtClean="0"/>
              <a:t>Mathematical formulations for task-offloading </a:t>
            </a:r>
          </a:p>
          <a:p>
            <a:pPr algn="ctr"/>
            <a:r>
              <a:rPr lang="en-IN" sz="4400" dirty="0" smtClean="0"/>
              <a:t>in Edge-Cloud Environment </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solidFill>
            <a:schemeClr val="accent1">
              <a:lumMod val="75000"/>
            </a:schemeClr>
          </a:solidFill>
        </p:spPr>
        <p:txBody>
          <a:bodyPr wrap="square" rtlCol="0">
            <a:spAutoFit/>
          </a:bodyPr>
          <a:lstStyle/>
          <a:p>
            <a:r>
              <a:rPr lang="en-US" sz="3200" b="1" dirty="0" smtClean="0">
                <a:solidFill>
                  <a:schemeClr val="bg1"/>
                </a:solidFill>
              </a:rPr>
              <a:t>Latency Models: Latency </a:t>
            </a:r>
            <a:r>
              <a:rPr lang="en-US" sz="3200" b="1" dirty="0" smtClean="0">
                <a:solidFill>
                  <a:schemeClr val="bg1"/>
                </a:solidFill>
              </a:rPr>
              <a:t>to Multiple Edge Nodes with the Cloud</a:t>
            </a:r>
            <a:endParaRPr lang="en-US" sz="3200" b="1" dirty="0">
              <a:solidFill>
                <a:schemeClr val="bg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pic>
        <p:nvPicPr>
          <p:cNvPr id="2" name="Picture 1"/>
          <p:cNvPicPr>
            <a:picLocks noChangeAspect="1"/>
          </p:cNvPicPr>
          <p:nvPr/>
        </p:nvPicPr>
        <p:blipFill>
          <a:blip r:embed="rId2"/>
          <a:stretch>
            <a:fillRect/>
          </a:stretch>
        </p:blipFill>
        <p:spPr>
          <a:xfrm>
            <a:off x="6490805" y="1283805"/>
            <a:ext cx="5276850" cy="3714750"/>
          </a:xfrm>
          <a:prstGeom prst="rect">
            <a:avLst/>
          </a:prstGeom>
        </p:spPr>
      </p:pic>
      <p:pic>
        <p:nvPicPr>
          <p:cNvPr id="7" name="Picture 6">
            <a:extLst>
              <a:ext uri="{FF2B5EF4-FFF2-40B4-BE49-F238E27FC236}">
                <a16:creationId xmlns:a16="http://schemas.microsoft.com/office/drawing/2014/main" xmlns="" id="{571599C3-3CDE-4051-CC38-8E37BCE70C28}"/>
              </a:ext>
            </a:extLst>
          </p:cNvPr>
          <p:cNvPicPr>
            <a:picLocks noChangeAspect="1"/>
          </p:cNvPicPr>
          <p:nvPr/>
        </p:nvPicPr>
        <p:blipFill>
          <a:blip r:embed="rId3"/>
          <a:stretch>
            <a:fillRect/>
          </a:stretch>
        </p:blipFill>
        <p:spPr>
          <a:xfrm>
            <a:off x="6675120" y="780946"/>
            <a:ext cx="5516880" cy="767845"/>
          </a:xfrm>
          <a:prstGeom prst="rect">
            <a:avLst/>
          </a:prstGeom>
        </p:spPr>
      </p:pic>
      <p:sp>
        <p:nvSpPr>
          <p:cNvPr id="8" name="TextBox 7"/>
          <p:cNvSpPr txBox="1"/>
          <p:nvPr/>
        </p:nvSpPr>
        <p:spPr>
          <a:xfrm>
            <a:off x="191193" y="748145"/>
            <a:ext cx="6059978" cy="5632311"/>
          </a:xfrm>
          <a:prstGeom prst="rect">
            <a:avLst/>
          </a:prstGeom>
          <a:noFill/>
        </p:spPr>
        <p:txBody>
          <a:bodyPr wrap="square" rtlCol="0">
            <a:spAutoFit/>
          </a:bodyPr>
          <a:lstStyle/>
          <a:p>
            <a:r>
              <a:rPr lang="en-US" dirty="0" smtClean="0"/>
              <a:t>This is known as a three-level offloading scenario/scheme </a:t>
            </a:r>
            <a:r>
              <a:rPr lang="en-US" dirty="0" smtClean="0"/>
              <a:t>that </a:t>
            </a:r>
            <a:r>
              <a:rPr lang="en-US" dirty="0" smtClean="0"/>
              <a:t>aims to utilize more resources at the edge layer and support the </a:t>
            </a:r>
            <a:r>
              <a:rPr lang="en-US" dirty="0" err="1" smtClean="0"/>
              <a:t>IoT</a:t>
            </a:r>
            <a:r>
              <a:rPr lang="en-US" dirty="0" smtClean="0"/>
              <a:t> devices in order to reduce the overall service time</a:t>
            </a:r>
            <a:r>
              <a:rPr lang="en-US" dirty="0" smtClean="0"/>
              <a:t>.</a:t>
            </a:r>
          </a:p>
          <a:p>
            <a:r>
              <a:rPr lang="en-US" dirty="0" smtClean="0"/>
              <a:t> </a:t>
            </a:r>
            <a:r>
              <a:rPr lang="en-US" dirty="0" smtClean="0"/>
              <a:t>It adds another level by considering other available computation resources in the edge layer. </a:t>
            </a:r>
            <a:endParaRPr lang="en-US" dirty="0" smtClean="0"/>
          </a:p>
          <a:p>
            <a:r>
              <a:rPr lang="en-US" dirty="0" smtClean="0"/>
              <a:t>Basically</a:t>
            </a:r>
            <a:r>
              <a:rPr lang="en-US" dirty="0" smtClean="0"/>
              <a:t>, it distributes </a:t>
            </a:r>
            <a:r>
              <a:rPr lang="en-US" dirty="0" err="1" smtClean="0"/>
              <a:t>IoT</a:t>
            </a:r>
            <a:r>
              <a:rPr lang="en-US" dirty="0" smtClean="0"/>
              <a:t> tasks over three levels: connected edge, other available edge nodes and the cloud. The edge controller (edge orchestrator) controllers all edge servers by Wireless Local Area Network (WLAN) or Metropolitan Area Network (MAN), which have low latency compared to Wild Area Network (WAN). </a:t>
            </a:r>
            <a:r>
              <a:rPr lang="en-US" dirty="0" smtClean="0"/>
              <a:t>This </a:t>
            </a:r>
            <a:r>
              <a:rPr lang="en-US" dirty="0" smtClean="0"/>
              <a:t>will help to decrease the dependency of cloud processing as well as increase the utilization of computing resources at the </a:t>
            </a:r>
            <a:r>
              <a:rPr lang="en-US" dirty="0" smtClean="0"/>
              <a:t>edge. This </a:t>
            </a:r>
            <a:r>
              <a:rPr lang="en-US" dirty="0" smtClean="0"/>
              <a:t>scenario/scheme consists of communication time (e.g., the time between the </a:t>
            </a:r>
            <a:r>
              <a:rPr lang="en-US" dirty="0" err="1" smtClean="0"/>
              <a:t>IoT</a:t>
            </a:r>
            <a:r>
              <a:rPr lang="en-US" dirty="0" smtClean="0"/>
              <a:t> device to the edge node, the time between edge node to other collaborative edge node and the time between edge nodes to the cloud) and computation time (e.g., processing time in the edge, processing time in other collaborative </a:t>
            </a:r>
            <a:r>
              <a:rPr lang="en-US" dirty="0" smtClean="0"/>
              <a:t>edge node </a:t>
            </a:r>
            <a:r>
              <a:rPr lang="en-US" dirty="0" smtClean="0"/>
              <a:t>and processing time in the cloud). Thus, the end-to-end service time can be calculated as follows: </a:t>
            </a:r>
            <a:endParaRPr lang="en-US" dirty="0"/>
          </a:p>
        </p:txBody>
      </p:sp>
      <p:sp>
        <p:nvSpPr>
          <p:cNvPr id="9" name="Rectangle 8"/>
          <p:cNvSpPr/>
          <p:nvPr/>
        </p:nvSpPr>
        <p:spPr>
          <a:xfrm>
            <a:off x="6708370" y="4954386"/>
            <a:ext cx="5370023" cy="1200329"/>
          </a:xfrm>
          <a:prstGeom prst="rect">
            <a:avLst/>
          </a:prstGeom>
        </p:spPr>
        <p:txBody>
          <a:bodyPr wrap="square">
            <a:spAutoFit/>
          </a:bodyPr>
          <a:lstStyle/>
          <a:p>
            <a:r>
              <a:rPr lang="en-US" dirty="0" err="1" smtClean="0"/>
              <a:t>IoT</a:t>
            </a:r>
            <a:r>
              <a:rPr lang="en-US" dirty="0" smtClean="0"/>
              <a:t> </a:t>
            </a:r>
            <a:r>
              <a:rPr lang="en-US" dirty="0" smtClean="0"/>
              <a:t>sends the computation tasks to the connected edge and then part of these tasks transferred to other available resources in the edge level through the edge controller and the rest to the cloud. </a:t>
            </a:r>
            <a:endParaRPr lang="en-US" dirty="0"/>
          </a:p>
        </p:txBody>
      </p:sp>
    </p:spTree>
    <p:extLst>
      <p:ext uri="{BB962C8B-B14F-4D97-AF65-F5344CB8AC3E}">
        <p14:creationId xmlns:p14="http://schemas.microsoft.com/office/powerpoint/2010/main" xmlns="" val="323532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200329"/>
          </a:xfrm>
          <a:prstGeom prst="rect">
            <a:avLst/>
          </a:prstGeom>
          <a:solidFill>
            <a:schemeClr val="accent1">
              <a:lumMod val="75000"/>
            </a:schemeClr>
          </a:solidFill>
        </p:spPr>
        <p:txBody>
          <a:bodyPr wrap="square" rtlCol="0">
            <a:spAutoFit/>
          </a:bodyPr>
          <a:lstStyle/>
          <a:p>
            <a:r>
              <a:rPr lang="en-US" sz="3600" dirty="0"/>
              <a:t>Investigating and Modelling of Task Offloading Latency in Edge-Cloud Environment</a:t>
            </a:r>
            <a:endParaRPr lang="en-IN" sz="3600" dirty="0">
              <a:solidFill>
                <a:schemeClr val="accent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pic>
        <p:nvPicPr>
          <p:cNvPr id="6" name="Picture 5"/>
          <p:cNvPicPr>
            <a:picLocks noChangeAspect="1"/>
          </p:cNvPicPr>
          <p:nvPr/>
        </p:nvPicPr>
        <p:blipFill>
          <a:blip r:embed="rId2"/>
          <a:stretch>
            <a:fillRect/>
          </a:stretch>
        </p:blipFill>
        <p:spPr>
          <a:xfrm>
            <a:off x="1761716" y="1200329"/>
            <a:ext cx="6389507" cy="4916506"/>
          </a:xfrm>
          <a:prstGeom prst="rect">
            <a:avLst/>
          </a:prstGeom>
        </p:spPr>
      </p:pic>
    </p:spTree>
    <p:extLst>
      <p:ext uri="{BB962C8B-B14F-4D97-AF65-F5344CB8AC3E}">
        <p14:creationId xmlns:p14="http://schemas.microsoft.com/office/powerpoint/2010/main" xmlns="" val="263356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200329"/>
          </a:xfrm>
          <a:prstGeom prst="rect">
            <a:avLst/>
          </a:prstGeom>
          <a:solidFill>
            <a:schemeClr val="accent1">
              <a:lumMod val="75000"/>
            </a:schemeClr>
          </a:solidFill>
        </p:spPr>
        <p:txBody>
          <a:bodyPr wrap="square" rtlCol="0">
            <a:spAutoFit/>
          </a:bodyPr>
          <a:lstStyle/>
          <a:p>
            <a:r>
              <a:rPr lang="en-US" sz="3600" dirty="0"/>
              <a:t>Investigating and Modelling of Task Offloading Latency in Edge-Cloud Environment</a:t>
            </a:r>
            <a:endParaRPr lang="en-IN" sz="3600" dirty="0">
              <a:solidFill>
                <a:schemeClr val="accent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pic>
        <p:nvPicPr>
          <p:cNvPr id="2" name="Picture 1"/>
          <p:cNvPicPr>
            <a:picLocks noChangeAspect="1"/>
          </p:cNvPicPr>
          <p:nvPr/>
        </p:nvPicPr>
        <p:blipFill>
          <a:blip r:embed="rId2"/>
          <a:stretch>
            <a:fillRect/>
          </a:stretch>
        </p:blipFill>
        <p:spPr>
          <a:xfrm>
            <a:off x="2414996" y="1789612"/>
            <a:ext cx="6134100" cy="2286000"/>
          </a:xfrm>
          <a:prstGeom prst="rect">
            <a:avLst/>
          </a:prstGeom>
        </p:spPr>
      </p:pic>
      <p:sp>
        <p:nvSpPr>
          <p:cNvPr id="3" name="TextBox 2"/>
          <p:cNvSpPr txBox="1"/>
          <p:nvPr/>
        </p:nvSpPr>
        <p:spPr>
          <a:xfrm>
            <a:off x="313508" y="4447291"/>
            <a:ext cx="11878491" cy="1200329"/>
          </a:xfrm>
          <a:prstGeom prst="rect">
            <a:avLst/>
          </a:prstGeom>
          <a:noFill/>
        </p:spPr>
        <p:txBody>
          <a:bodyPr wrap="square" rtlCol="0">
            <a:spAutoFit/>
          </a:bodyPr>
          <a:lstStyle/>
          <a:p>
            <a:r>
              <a:rPr lang="en-US" dirty="0"/>
              <a:t>Reference</a:t>
            </a:r>
          </a:p>
          <a:p>
            <a:endParaRPr lang="en-US" dirty="0"/>
          </a:p>
          <a:p>
            <a:r>
              <a:rPr lang="en-US" dirty="0" err="1"/>
              <a:t>Almutairi</a:t>
            </a:r>
            <a:r>
              <a:rPr lang="en-US" dirty="0"/>
              <a:t>, </a:t>
            </a:r>
            <a:r>
              <a:rPr lang="en-US" dirty="0" err="1"/>
              <a:t>Jaber</a:t>
            </a:r>
            <a:r>
              <a:rPr lang="en-US" dirty="0"/>
              <a:t>, and Mohammad </a:t>
            </a:r>
            <a:r>
              <a:rPr lang="en-US" dirty="0" err="1"/>
              <a:t>Aldossary</a:t>
            </a:r>
            <a:r>
              <a:rPr lang="en-US" dirty="0"/>
              <a:t>. "Investigating and modelling of task offloading latency in edge-cloud environment." </a:t>
            </a:r>
            <a:r>
              <a:rPr lang="en-US" i="1" dirty="0" err="1"/>
              <a:t>Comput</a:t>
            </a:r>
            <a:r>
              <a:rPr lang="en-US" i="1" dirty="0"/>
              <a:t>., Mater. Continua</a:t>
            </a:r>
            <a:r>
              <a:rPr lang="en-US" dirty="0"/>
              <a:t> 68.3 (2021): 4143-4160.</a:t>
            </a:r>
            <a:endParaRPr lang="en-IN" dirty="0"/>
          </a:p>
        </p:txBody>
      </p:sp>
    </p:spTree>
    <p:extLst>
      <p:ext uri="{BB962C8B-B14F-4D97-AF65-F5344CB8AC3E}">
        <p14:creationId xmlns:p14="http://schemas.microsoft.com/office/powerpoint/2010/main" xmlns="" val="5929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1200329"/>
          </a:xfrm>
          <a:prstGeom prst="rect">
            <a:avLst/>
          </a:prstGeom>
          <a:solidFill>
            <a:schemeClr val="accent1">
              <a:lumMod val="75000"/>
            </a:schemeClr>
          </a:solidFill>
        </p:spPr>
        <p:txBody>
          <a:bodyPr wrap="square" rtlCol="0">
            <a:spAutoFit/>
          </a:bodyPr>
          <a:lstStyle/>
          <a:p>
            <a:r>
              <a:rPr lang="en-US" sz="3600" dirty="0"/>
              <a:t>Investigating and Modelling of Task Offloading Latency in Edge-Cloud Environment</a:t>
            </a:r>
            <a:endParaRPr lang="en-IN" sz="3600" dirty="0">
              <a:solidFill>
                <a:schemeClr val="accent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sp>
        <p:nvSpPr>
          <p:cNvPr id="6" name="TextBox 5"/>
          <p:cNvSpPr txBox="1"/>
          <p:nvPr/>
        </p:nvSpPr>
        <p:spPr>
          <a:xfrm>
            <a:off x="132805" y="1306286"/>
            <a:ext cx="1170214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Edge-Cloud </a:t>
            </a:r>
            <a:r>
              <a:rPr lang="en-US" dirty="0"/>
              <a:t>system architecture that supports scheduling offloading tasks of </a:t>
            </a:r>
            <a:r>
              <a:rPr lang="en-US" dirty="0" err="1"/>
              <a:t>IoT</a:t>
            </a:r>
            <a:r>
              <a:rPr lang="en-US" dirty="0"/>
              <a:t> applications in order to minimize the enormous amount of transmitting data in the network. Also, it introduces the offloading latency models to investigate the delay of different offloading scenarios/schemes and explores the effect of computational and communication demand on each one. </a:t>
            </a:r>
            <a:r>
              <a:rPr lang="en-US" dirty="0" smtClean="0"/>
              <a:t>S</a:t>
            </a:r>
            <a:r>
              <a:rPr lang="en-US" dirty="0" smtClean="0"/>
              <a:t>hows </a:t>
            </a:r>
            <a:r>
              <a:rPr lang="en-US" dirty="0"/>
              <a:t>that different offloading decisions within the Edge-Cloud system can lead to various service times due to the computational resources and communications </a:t>
            </a:r>
            <a:r>
              <a:rPr lang="en-US" dirty="0" smtClean="0"/>
              <a:t>types and research </a:t>
            </a:r>
            <a:r>
              <a:rPr lang="en-US" dirty="0"/>
              <a:t>on task offloading issues in the Edge-Cloud environment.</a:t>
            </a:r>
            <a:endParaRPr lang="en-IN" dirty="0"/>
          </a:p>
        </p:txBody>
      </p:sp>
    </p:spTree>
    <p:extLst>
      <p:ext uri="{BB962C8B-B14F-4D97-AF65-F5344CB8AC3E}">
        <p14:creationId xmlns:p14="http://schemas.microsoft.com/office/powerpoint/2010/main" xmlns="" val="263546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75000"/>
            </a:schemeClr>
          </a:solidFill>
        </p:spPr>
        <p:txBody>
          <a:bodyPr wrap="square" rtlCol="0">
            <a:spAutoFit/>
          </a:bodyPr>
          <a:lstStyle/>
          <a:p>
            <a:pPr marL="342900" indent="-342900">
              <a:buAutoNum type="arabicPeriod"/>
            </a:pPr>
            <a:r>
              <a:rPr lang="en-IN" sz="3600" b="1" dirty="0" smtClean="0">
                <a:solidFill>
                  <a:schemeClr val="bg1"/>
                </a:solidFill>
              </a:rPr>
              <a:t>System </a:t>
            </a:r>
            <a:r>
              <a:rPr lang="en-IN" sz="3600" b="1" dirty="0" smtClean="0">
                <a:solidFill>
                  <a:schemeClr val="bg1"/>
                </a:solidFill>
              </a:rPr>
              <a:t>Architecture: The </a:t>
            </a:r>
            <a:r>
              <a:rPr lang="en-IN" sz="3600" b="1" dirty="0" smtClean="0">
                <a:solidFill>
                  <a:schemeClr val="bg1"/>
                </a:solidFill>
              </a:rPr>
              <a:t>Edge </a:t>
            </a:r>
            <a:r>
              <a:rPr lang="en-IN" sz="3600" b="1" dirty="0" smtClean="0">
                <a:solidFill>
                  <a:schemeClr val="bg1"/>
                </a:solidFill>
              </a:rPr>
              <a:t>Controller(EC) </a:t>
            </a:r>
            <a:endParaRPr lang="en-IN" sz="3600" b="1" dirty="0">
              <a:solidFill>
                <a:schemeClr val="bg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pic>
        <p:nvPicPr>
          <p:cNvPr id="2" name="Picture 1"/>
          <p:cNvPicPr>
            <a:picLocks noChangeAspect="1"/>
          </p:cNvPicPr>
          <p:nvPr/>
        </p:nvPicPr>
        <p:blipFill>
          <a:blip r:embed="rId2"/>
          <a:stretch>
            <a:fillRect/>
          </a:stretch>
        </p:blipFill>
        <p:spPr>
          <a:xfrm>
            <a:off x="6741622" y="1237055"/>
            <a:ext cx="5450378" cy="5031929"/>
          </a:xfrm>
          <a:prstGeom prst="rect">
            <a:avLst/>
          </a:prstGeom>
        </p:spPr>
      </p:pic>
      <p:sp>
        <p:nvSpPr>
          <p:cNvPr id="6" name="TextBox 5"/>
          <p:cNvSpPr txBox="1"/>
          <p:nvPr/>
        </p:nvSpPr>
        <p:spPr>
          <a:xfrm>
            <a:off x="0" y="730334"/>
            <a:ext cx="6899564"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Edge </a:t>
            </a:r>
            <a:r>
              <a:rPr lang="en-US" dirty="0"/>
              <a:t>Controller (EC) </a:t>
            </a:r>
            <a:r>
              <a:rPr lang="en-US" dirty="0" smtClean="0"/>
              <a:t>is also called </a:t>
            </a:r>
            <a:r>
              <a:rPr lang="en-US" i="1" dirty="0"/>
              <a:t>Edge Orchestrator</a:t>
            </a:r>
            <a:r>
              <a:rPr lang="en-US" dirty="0"/>
              <a:t>, which is a centralized component responsible for planning, deploying and managing application services in the Edge-Cloud system. </a:t>
            </a:r>
            <a:endParaRPr lang="en-US" dirty="0" smtClean="0"/>
          </a:p>
          <a:p>
            <a:pPr marL="285750" indent="-285750">
              <a:buFont typeface="Arial" panose="020B0604020202020204" pitchFamily="34" charset="0"/>
              <a:buChar char="•"/>
            </a:pPr>
            <a:r>
              <a:rPr lang="en-US" dirty="0" smtClean="0"/>
              <a:t>EC </a:t>
            </a:r>
            <a:r>
              <a:rPr lang="en-US" dirty="0"/>
              <a:t>communicates with other components in the architecture to know the status of resources in the system (e.g., available and used), the number of </a:t>
            </a:r>
            <a:r>
              <a:rPr lang="en-US" dirty="0" err="1"/>
              <a:t>IoT</a:t>
            </a:r>
            <a:r>
              <a:rPr lang="en-US" dirty="0"/>
              <a:t> devices, their applications’ tasks and where </a:t>
            </a:r>
            <a:r>
              <a:rPr lang="en-US" dirty="0" err="1"/>
              <a:t>IoT</a:t>
            </a:r>
            <a:r>
              <a:rPr lang="en-US" dirty="0"/>
              <a:t> tasks have been allocated (e.g., Edge or Cloud). </a:t>
            </a:r>
            <a:endParaRPr lang="en-US" dirty="0" smtClean="0"/>
          </a:p>
          <a:p>
            <a:pPr marL="285750" indent="-285750">
              <a:buFont typeface="Arial" panose="020B0604020202020204" pitchFamily="34" charset="0"/>
              <a:buChar char="•"/>
            </a:pPr>
            <a:r>
              <a:rPr lang="en-US" dirty="0" smtClean="0"/>
              <a:t>EC </a:t>
            </a:r>
            <a:r>
              <a:rPr lang="en-US" dirty="0"/>
              <a:t>consists of the following components: Application Manager, Infrastructure Manager, Monitoring and Planner. </a:t>
            </a:r>
            <a:endParaRPr lang="en-US" dirty="0" smtClean="0"/>
          </a:p>
          <a:p>
            <a:pPr marL="285750" indent="-285750">
              <a:buFont typeface="Arial" panose="020B0604020202020204" pitchFamily="34" charset="0"/>
              <a:buChar char="•"/>
            </a:pPr>
            <a:r>
              <a:rPr lang="en-US" dirty="0" smtClean="0"/>
              <a:t>The </a:t>
            </a:r>
            <a:r>
              <a:rPr lang="en-US" dirty="0"/>
              <a:t>location of the Edge Controller can be deployed in any layer between Edge and Cloud. </a:t>
            </a:r>
          </a:p>
          <a:p>
            <a:pPr marL="285750" indent="-285750">
              <a:buFont typeface="Arial" panose="020B0604020202020204" pitchFamily="34" charset="0"/>
              <a:buChar char="•"/>
            </a:pPr>
            <a:r>
              <a:rPr lang="en-US" dirty="0"/>
              <a:t>For example, EC act as an independent entity in the edge layer that manages all the edge nodes in its control. It is also responsible for scheduling the offloading tasks in order to satisfy applications’ users and Edge-Cloud System requirements. The EC is synchronizing its data with the centralized Cloud because if there is any failure, other edge nodes can take EC responsibility from the cloud .</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xmlns="" val="302095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75000"/>
            </a:schemeClr>
          </a:solidFill>
        </p:spPr>
        <p:txBody>
          <a:bodyPr wrap="square" rtlCol="0">
            <a:spAutoFit/>
          </a:bodyPr>
          <a:lstStyle/>
          <a:p>
            <a:pPr marL="342900" indent="-342900"/>
            <a:r>
              <a:rPr lang="en-IN" sz="3600" b="1" dirty="0" smtClean="0">
                <a:solidFill>
                  <a:schemeClr val="bg1"/>
                </a:solidFill>
              </a:rPr>
              <a:t> </a:t>
            </a:r>
            <a:r>
              <a:rPr lang="en-IN" sz="3600" b="1" dirty="0" smtClean="0">
                <a:solidFill>
                  <a:schemeClr val="bg1"/>
                </a:solidFill>
              </a:rPr>
              <a:t>System </a:t>
            </a:r>
            <a:r>
              <a:rPr lang="en-IN" sz="3600" b="1" dirty="0" smtClean="0">
                <a:solidFill>
                  <a:schemeClr val="bg1"/>
                </a:solidFill>
              </a:rPr>
              <a:t>Architecture: Application </a:t>
            </a:r>
            <a:r>
              <a:rPr lang="en-IN" sz="3600" b="1" dirty="0" smtClean="0">
                <a:solidFill>
                  <a:schemeClr val="bg1"/>
                </a:solidFill>
              </a:rPr>
              <a:t>Manager</a:t>
            </a:r>
            <a:endParaRPr lang="en-IN" sz="3600" b="1" dirty="0">
              <a:solidFill>
                <a:schemeClr val="bg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sp>
        <p:nvSpPr>
          <p:cNvPr id="3" name="TextBox 2"/>
          <p:cNvSpPr txBox="1"/>
          <p:nvPr/>
        </p:nvSpPr>
        <p:spPr>
          <a:xfrm>
            <a:off x="0" y="555765"/>
            <a:ext cx="7610897"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The </a:t>
            </a:r>
            <a:r>
              <a:rPr lang="en-US" b="1" dirty="0"/>
              <a:t>application manager </a:t>
            </a:r>
            <a:r>
              <a:rPr lang="en-US" dirty="0"/>
              <a:t>is responsible for managing applications running in the Edge-Cloud system. </a:t>
            </a:r>
            <a:r>
              <a:rPr lang="en-US" dirty="0" smtClean="0"/>
              <a:t>This </a:t>
            </a:r>
            <a:r>
              <a:rPr lang="en-US" dirty="0"/>
              <a:t>includes requirements of application tasks, such as the amount of data to be transferred, the amount of computational requirement (e.g., required CPU) and the latency constraints. Besides, the number of application users for each edge node.</a:t>
            </a:r>
          </a:p>
          <a:p>
            <a:pPr>
              <a:buFont typeface="Arial" pitchFamily="34" charset="0"/>
              <a:buChar char="•"/>
            </a:pPr>
            <a:r>
              <a:rPr lang="en-IN" b="1" dirty="0" smtClean="0"/>
              <a:t>  Infrastructure Manager </a:t>
            </a:r>
            <a:r>
              <a:rPr lang="en-US" dirty="0" smtClean="0"/>
              <a:t>The </a:t>
            </a:r>
            <a:r>
              <a:rPr lang="en-US" dirty="0"/>
              <a:t>role of the infrastructure manager is to be in charge of the physical resources in the entire Edge-Cloud system. For instance, processors, networking and the connected </a:t>
            </a:r>
            <a:r>
              <a:rPr lang="en-US" dirty="0" err="1"/>
              <a:t>IoT</a:t>
            </a:r>
            <a:r>
              <a:rPr lang="en-US" dirty="0"/>
              <a:t> devices for all edge nodes. </a:t>
            </a:r>
            <a:endParaRPr lang="en-US" dirty="0" smtClean="0"/>
          </a:p>
          <a:p>
            <a:pPr>
              <a:buFont typeface="Arial" pitchFamily="34" charset="0"/>
              <a:buChar char="•"/>
            </a:pPr>
            <a:r>
              <a:rPr lang="en-US" dirty="0" smtClean="0"/>
              <a:t> Edge-Cloud </a:t>
            </a:r>
            <a:r>
              <a:rPr lang="en-US" dirty="0"/>
              <a:t>is a virtualized environment; thus, this component responsible for the VMs as well. In </a:t>
            </a:r>
            <a:r>
              <a:rPr lang="en-US" dirty="0" smtClean="0"/>
              <a:t>this context, </a:t>
            </a:r>
            <a:r>
              <a:rPr lang="en-US" dirty="0"/>
              <a:t>this component provides the EC with the utilization level of the VMs.</a:t>
            </a:r>
          </a:p>
          <a:p>
            <a:r>
              <a:rPr lang="en-IN" b="1" dirty="0" smtClean="0"/>
              <a:t>Monitoring</a:t>
            </a:r>
            <a:r>
              <a:rPr lang="en-IN" b="1" dirty="0"/>
              <a:t> </a:t>
            </a:r>
            <a:r>
              <a:rPr lang="en-US" dirty="0" smtClean="0"/>
              <a:t>The </a:t>
            </a:r>
            <a:r>
              <a:rPr lang="en-US" dirty="0"/>
              <a:t>main responsibility of this component is to monitoring application tasks (e.g., computational delay and communication delay) and computational resources (e.g., CPU utilization) during the execution of applications’ tasks in the Edge-Cloud system. Furthermore, detecting the tasks’ failures due to network issues or the shortage of computational resources</a:t>
            </a:r>
            <a:r>
              <a:rPr lang="en-US" dirty="0" smtClean="0"/>
              <a:t>.</a:t>
            </a:r>
          </a:p>
          <a:p>
            <a:r>
              <a:rPr lang="en-IN" b="1" dirty="0" smtClean="0"/>
              <a:t>Planner </a:t>
            </a:r>
            <a:r>
              <a:rPr lang="en-US" dirty="0" smtClean="0"/>
              <a:t>The main role of this component is to propose the scheduling policy of the offloading tasks in the Edge-Cloud system and the location where they will be placed (e.g., local edge, other edges or the cloud). T</a:t>
            </a:r>
            <a:r>
              <a:rPr lang="en-US" dirty="0" smtClean="0"/>
              <a:t>his offloading </a:t>
            </a:r>
            <a:r>
              <a:rPr lang="en-US" dirty="0" smtClean="0"/>
              <a:t>tasks works on this component and passes its results to EC for execution.</a:t>
            </a:r>
          </a:p>
          <a:p>
            <a:endParaRPr lang="en-US" b="1" dirty="0"/>
          </a:p>
        </p:txBody>
      </p:sp>
      <p:pic>
        <p:nvPicPr>
          <p:cNvPr id="7" name="Picture 6"/>
          <p:cNvPicPr>
            <a:picLocks noChangeAspect="1"/>
          </p:cNvPicPr>
          <p:nvPr/>
        </p:nvPicPr>
        <p:blipFill>
          <a:blip r:embed="rId2"/>
          <a:stretch>
            <a:fillRect/>
          </a:stretch>
        </p:blipFill>
        <p:spPr>
          <a:xfrm>
            <a:off x="7797338" y="1237055"/>
            <a:ext cx="4394662" cy="5031929"/>
          </a:xfrm>
          <a:prstGeom prst="rect">
            <a:avLst/>
          </a:prstGeom>
        </p:spPr>
      </p:pic>
    </p:spTree>
    <p:extLst>
      <p:ext uri="{BB962C8B-B14F-4D97-AF65-F5344CB8AC3E}">
        <p14:creationId xmlns:p14="http://schemas.microsoft.com/office/powerpoint/2010/main" xmlns="" val="318875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973"/>
          </a:xfrm>
        </p:spPr>
        <p:txBody>
          <a:bodyPr/>
          <a:lstStyle/>
          <a:p>
            <a:r>
              <a:rPr lang="en-IN" dirty="0" smtClean="0"/>
              <a:t>Latency Sensitive Applications</a:t>
            </a:r>
            <a:endParaRPr lang="en-US" dirty="0"/>
          </a:p>
        </p:txBody>
      </p:sp>
      <p:sp>
        <p:nvSpPr>
          <p:cNvPr id="3" name="Content Placeholder 2"/>
          <p:cNvSpPr>
            <a:spLocks noGrp="1"/>
          </p:cNvSpPr>
          <p:nvPr>
            <p:ph idx="1"/>
          </p:nvPr>
        </p:nvSpPr>
        <p:spPr>
          <a:xfrm>
            <a:off x="182881" y="1271846"/>
            <a:ext cx="8345978" cy="5286895"/>
          </a:xfrm>
        </p:spPr>
        <p:txBody>
          <a:bodyPr>
            <a:normAutofit fontScale="85000" lnSpcReduction="20000"/>
          </a:bodyPr>
          <a:lstStyle/>
          <a:p>
            <a:r>
              <a:rPr lang="en-US" dirty="0" smtClean="0"/>
              <a:t>Latency-sensitive </a:t>
            </a:r>
            <a:r>
              <a:rPr lang="en-US" dirty="0" smtClean="0"/>
              <a:t>applications </a:t>
            </a:r>
            <a:r>
              <a:rPr lang="en-US" dirty="0" smtClean="0"/>
              <a:t>have </a:t>
            </a:r>
            <a:r>
              <a:rPr lang="en-US" dirty="0" smtClean="0"/>
              <a:t>high sensitivity to any delays accrue in communication or computation during the interaction with the Edge-Cloud system. </a:t>
            </a:r>
            <a:endParaRPr lang="en-US" dirty="0" smtClean="0"/>
          </a:p>
          <a:p>
            <a:pPr lvl="1"/>
            <a:r>
              <a:rPr lang="en-US" dirty="0" smtClean="0"/>
              <a:t>For </a:t>
            </a:r>
            <a:r>
              <a:rPr lang="en-US" dirty="0" smtClean="0"/>
              <a:t>instance, the </a:t>
            </a:r>
            <a:r>
              <a:rPr lang="en-US" dirty="0" err="1" smtClean="0"/>
              <a:t>IoT</a:t>
            </a:r>
            <a:r>
              <a:rPr lang="en-US" dirty="0" smtClean="0"/>
              <a:t> device sends data to the point that processing is complete at the edge node or the cloud in the back end of the network, and the subsequent communications are produced by the network in response to receive the results. </a:t>
            </a:r>
            <a:endParaRPr lang="en-US" dirty="0" smtClean="0"/>
          </a:p>
          <a:p>
            <a:pPr lvl="1"/>
            <a:r>
              <a:rPr lang="en-US" dirty="0" smtClean="0"/>
              <a:t>For </a:t>
            </a:r>
            <a:r>
              <a:rPr lang="en-US" dirty="0" smtClean="0"/>
              <a:t>example, self-driving cars consist of several services, </a:t>
            </a:r>
            <a:r>
              <a:rPr lang="en-US" dirty="0" smtClean="0"/>
              <a:t>classified </a:t>
            </a:r>
            <a:r>
              <a:rPr lang="en-US" dirty="0" smtClean="0"/>
              <a:t>these services in categories based on their latency-sensitivity, quality constraints and workload profile (required communication and computation). </a:t>
            </a:r>
            <a:endParaRPr lang="en-US" dirty="0" smtClean="0"/>
          </a:p>
          <a:p>
            <a:pPr lvl="1"/>
            <a:r>
              <a:rPr lang="en-US" dirty="0" smtClean="0"/>
              <a:t>First</a:t>
            </a:r>
            <a:r>
              <a:rPr lang="en-US" dirty="0" smtClean="0"/>
              <a:t>, critical applications, which must be processed in the car’s computational resources, for instance, autonomous driving and road safety applications. </a:t>
            </a:r>
            <a:endParaRPr lang="en-US" dirty="0" smtClean="0"/>
          </a:p>
          <a:p>
            <a:pPr lvl="1"/>
            <a:r>
              <a:rPr lang="en-US" dirty="0" smtClean="0"/>
              <a:t>Second</a:t>
            </a:r>
            <a:r>
              <a:rPr lang="en-US" dirty="0" smtClean="0"/>
              <a:t>, high-priority applications, which can be offloaded but with minimum latency, such as image aided navigation, parking navigation system and traffic control. </a:t>
            </a:r>
            <a:endParaRPr lang="en-US" dirty="0" smtClean="0"/>
          </a:p>
          <a:p>
            <a:pPr lvl="1"/>
            <a:r>
              <a:rPr lang="en-US" dirty="0" smtClean="0"/>
              <a:t>Third</a:t>
            </a:r>
            <a:r>
              <a:rPr lang="en-US" dirty="0" smtClean="0"/>
              <a:t>, low-priority applications, which can be offloaded and not vital as high-priority applications (e.g., infotainment, multimedia, and speech processing). </a:t>
            </a:r>
            <a:endParaRPr lang="en-US" dirty="0"/>
          </a:p>
        </p:txBody>
      </p:sp>
      <p:sp>
        <p:nvSpPr>
          <p:cNvPr id="2050" name="AutoShape 2" descr="Autonomous Vehicles Drive AI Advances for Edge Computing - 3D InCi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8686800" y="363595"/>
            <a:ext cx="3358342" cy="3069561"/>
          </a:xfrm>
          <a:prstGeom prst="rect">
            <a:avLst/>
          </a:prstGeom>
          <a:noFill/>
          <a:ln w="9525">
            <a:noFill/>
            <a:miter lim="800000"/>
            <a:headEnd/>
            <a:tailEnd/>
          </a:ln>
          <a:effectLst/>
        </p:spPr>
      </p:pic>
      <p:sp>
        <p:nvSpPr>
          <p:cNvPr id="2053" name="AutoShape 5" descr="data:image/jpeg;base64,/9j/4AAQSkZJRgABAQAAAQABAAD/2wCEAAkGBxITERUSExMWFRUXGBYXFRYXGR4YGRcYFxcfFxcXFxgYHSogGBolGxUWITEhJSorLi8uFx8zODMsNygtLisBCgoKDg0OGxAQGy0lICUtLS0tLS0rLS8tLS0tLS0tLS0vLS0tLS0tLS0tLS0tLS0tLS0tLS0tLS0tLS0tLS0tLf/AABEIAJ8BPgMBIgACEQEDEQH/xAAcAAEAAgMBAQEAAAAAAAAAAAAABAUDBgcCAQj/xABLEAACAQIEAgYFCAYIBAcBAAABAhEAAwQSITEFQQYTIlFhcRQygZHTByNCUlOTobEzVGKUwdEVNENykrLS8BYkc4JEY6LD4eLxF//EABkBAQADAQEAAAAAAAAAAAAAAAABAgMEBf/EADIRAAIBAgMGBQQCAgMBAAAAAAABAgMREiExBEFRYXHRE4GRofAiMrHB4fFCUhQjkgX/2gAMAwEAAhEDEQA/AO40pSgFKUoBSlKAUpSgFKUoBSlKAUpSgFKUoBSlKAUpSgFKV8oDzcYAEkwBqT3VWcH43axObq5GUjRhBZG9S4oO9tgJB86h4w+mXWsD+r2zGIb7Rhr6OO9eb+xeZiTxfh7HLfsQL9oHKNluJ9Ky37JjQ/RIB75vhjo9X7cL9SLlzSoPDMel+2LiTBkEHRkYGGRhyZSCCPCov9LEMwa2QFcISpzGSmfRQJIgiq24lZVIx1LilVv9LWfrGIBnKY1AYCY3hgY3r1/SVrMUk5gGJEHQLIPL9k/7NQR4sOK9SwpVYnF7JiGOsD1TpLZRm007WmvfXleNWi0a65MpyntZ5iBExC7+NSR49P8A2Xqi1pSlQailKUApSlAKUpQClKUApSlAKUpQClKUApSlAKUpQClKUApSlAKUpQClK+UB9qHxDHJZttccwq+8nkB3k1XY/pVhbRKly7DcIM0e3b8a0/pZx5cSyC3mFtRMMIOY6TvyH5mtqdCUpK6yKSkkjzxbpTiLxIVjaTkqGD/3NuT5QKqBibkznee/MZ981hrNhIzaia7qjjRpuSjovmphKW9lx0f6S3MPCEZ7UnswARJklSNzJJ138K6NhMStxFdDKsJB/wB7HwrmQuisuH4g9szbdlPht7joa8N7c6s0vDtd8fzkisNoismbTxK8mFxPXIwi6QMRaB1OkLfUcnAAU/WWOaifqcewZYmHBLZyYPrZck6H6oitOYkmSSSdydSfOvle2tkjb6m7l3UvuN/wmGwt1SUAYRlIDHTQLOWeyYAGbeBvWc8JsndCQM27MfWnMdW1JzHXfWuf4TEvbcOhhh+Pge8V0Pg2PF+0Lg0OzDuYbj+Ptrkr0HTzWhMI05axXognDbY+jzBMkmSGzAyT9YA14/oizEZTBgEZ3ghZhfW9USeztVlSuc0dKD1S9EKUpQ0FKUoBSlKAUpSgFKUoBVTx7HvaRMmXPcuJbUvORS59ZogkCNpEkgSJq2rBicMlxSjqGU7qwkHzBqVa+ZKtfMpsHxC8MQti41l5t3mZrYI1R0CjKWOQxcMrJ2GvKoCdIMRlt3iLJW8XW3bAbrLZVHZS7Zof9HDAKsTuYq7PA8NCjqLcJJXsjskmSR4kgH2VmtcLsLcN1bSC40y4UBjO+vjz760xQ4fM+fQ0xQ4fM/nka/jekV0JaKdXNzDpdJILAO921b2DDsxdcxM6DXeptni10Jilfq2uWFzB0BCNKFwCpYlSI1GY6EGdanLwPDBWUWLYV4zgKIaDInvg61nscPspbNtLaKhmVUAAzvIG80coWskHKFrJGLEYi5nKqUAFsOcwJnUiJDDKNN4NYLnF+zKoScsiTGsBipMaEA/hyqfewltjLKCQI17u494o+CtkklAZmfaIP4VROO8onHeYrGNDXCkH6RB5HKQrfif/AMrAmLcILzFchEhApzDMYUZs0TJg6flU63hkU5goB118zJ95E149CtyTkXWZ03nfTx50uhkRv6S/YbQEtyACkAkT628+w868WuKEkAoc0mQNYHWMgO2vqEnyqeMMkRlGxHsOpFfBhLczlEyT7Scx/HWl48BePAjWuISUlSofUEnTWYHdOm08x7LAVh9GTQ5R2Yjwjb3VnqGQxSlKggVqXTvizW0Wyhg3JLEbhBpA8z+APfW21z/5RLJF62/IoVHmrSfwYVts6TqK5SbeHI1OvSqTsCfKvIqzs3QABHLlXRtu1S2eKcY3b5nLOajqV5tMNwfdWNrmXWY0q3N4eNRMXhRcUj1SSD7hXNs22T2m9OULZGNWXiQlCOrRGGKbwr6mJJZQTE8qiHhFzkR7z/Ks+D4UysGZhoZga/iatDZWpJ4TzYUa+JXva6/Jbha+9XWA34JE+z2V9N894rk2nbdrjVkotJJu2XdM9F143ZlIrYOiGPW21wO4VSFIzGNQY09h/Ctat3M06zWSvXpYq1BeJq+HU2p1LpSR1HD4hXEowYd4IP5Vmrl+Bxr2XDoYI3HJh3HwrpWFvB0VxswBHtE1x16LpvijrhPEZqUpWBcUpSgFKUoBSlKAUpSgFKUoBSlKAUpSgFKUoBSlKAUpSgFKUoBSlfJoD7VdxnhiYi0bb6c1Ybq3Ij3/AI1YTVB0m44thVtq6LdumELns21+ldfwUbDmSB3kWgpOSUdSHpmaNf4HeW5ctovWm2QGNsFgCwkA9zRqRykd4qqXEEHLMEaEHcEGCINb+OP4TC2USw63iScxDiSzatcuN3k6k+Na3xjgWDuXGuW8daTMSxViGALGTDAzEnmK2qTdX6WtOX5/Pmeft+yVZQhKHPevmpStiz9YfhU/hyO1vrMrFJIzwcpMwRPnXmz0bw89riVgD9nU/iRW7cIxvDrGHGHXEW2QTOZgcxYyZ5c6Ub0pXUfY59j2WrGo5VOD1a/RqVKvMVh+HEymMRPDMGHs1n8aiYnDYNUZlxtt2AJCgCWIGgENXd/yI2u7+jPQVKTaSNTx+Ji8wI7v8orB6Wvca2rC4HB3batfxVpHMyuhK66CQ3dGlYv6I4cLgT0hSpWesiUBn1Sc+hgTXFOzeK7z4prXdoedV/8Ak1JVZYWnm3ru7cyq4RdzZtOa/wAasql3LODQoiYkOGME21UhNhNztiBrv4GpfoeC/X7f4f6q6qVWEY4c7rk+x3UtlnSpRT0zs+OZUAE6DUnQDvNdN4Zhzbs20O6qoPmBrWlW8bhMLetXBft3kPYfUZrZPq3QAfUGobmAZ2Brfgaw2ublZWyN6cbHqlfKTXGan2lfJpNAfaUpQClKUApSlAKUpQClKrzxax1ps9avWDQrOo7OfXkOyZ8qlJvQlJvQsKVV2OO4Z1dlv2yqLmc5hCqZhyT9EwYbYxWTD8Ws3EZ0uKypOcg+rAzdobjQg+RphfAlxa3FhSo/pKZsuYZsuaOeUGC0d0ke+siXAQCNQRIPeDzqCpkpWMXQSQDqN/DSfyr2DQH2lKUApSvDsACToBqaAx4nEBFLHYfieQFVrXrralsg+qu/tJ515xd83cuVYUGQWMZvZyrxbu65SIPvB8jW0IcTCc7vIyK9xdVcnwbWfbuKrreKWwrXD89i77ZQsQTl9RAPo2kBnzJO5rLxfH9TbzBSzE5VUczE/wAKj8L4cwPX3GPXONSNlB+iB+dRPP6Y67+nzcbUYqMfEqaaJcX+kt78lqWvB+Fm3mu3TnvP67cgPqJ3KP4VB46RcxWHw4YqQxutGnqCU8GMqfKKica6XthWVGtdYSGOYMF0WOUb61T3PlFQtnTCw8ZSxYExMwNNprPwJWskaR2lY/Eetn5ZWXkt3RG74vGnMUtgSPWY6geAHM1Hm59o0+yPdFUvR/jPX2mu5IGchtZMwDOm41q8LaTyroUEjkcmzJYx5UxdiOTgR7CORqkx+JbF3hZAy2rcXH7yf7NT+cV74rjMtk3GgL9EbljyGm004LZNpBn9e4c7N3s2sHyGlZSgnLD5v5z/AEdFKUoU3UfRdd78l7tFlNwai4T4MARVdxPHKMRhrjdlldrbgayLi6ERuJA99WF64FE+4d57q1vF9KMOl0hz2kbKR1ZZQyGd+8HmKtOniWRnRq4J3eaz901+zdcd1fVt1gBSIIImZ5RWqi/ewo0Lejk8xneyD+afl+cbEdO8K+TNnAUktCGDp2SPxrYLN9HGhmRMHuPgfOo8He9S0a7jk84vVcea4Pp53WR9TEuVzBluow2IEMD3EVH4LiepdcOZNl59GY/Qj1sO57xrlPMCNxrXYqw+HOa1JtMSXtDUpzLW/Zy/2LHB9TcQOkMp58/Ge41MWneLy+ar56ETi4JTi7x48OT1s/Z7mzGcNi9B2ioNwjtanPmAB12EAj++O6pAt4gElQSdYDHszLkTrtqvvFEtGSCWKiMvaPu3rNZxbW2ynM4IlRzB8zyqrpvcckaUVvfzy5HhXxRGkwJIzKoZtU0YDbe5tyAqbwp7pD9aDo3ZJAEjwA2Hv8zXgcSfna08GBPuqZhsStwSvtHMHuIqri1qbwir/c2SKUpVTcUpSgFKUoBSlKAVrV7oyHbFl7jj0gnKEdgqqbCWu3bnKzSpOoOkd1bLSrRk46FoycdDU8X0evXoa69pWt21S1kBKkrcS7muBo7JNpRlGwLamamYfhd/qsSty4C14MEXMzKkqRozCYJO0aAAVsFKl1JNWLOpJ5FZjcAXYsCAQgCHuYFt+9SGg+BNRhwq5EZlBykdYCc36Lq8n90N2t+W061eUqMTK4mUT8IczARQT6ins+qFBkodRlPL6R1qZhMGyOzaZSOZlie8nKCOeknwirGlMTIcmxSlKqQKi4+3mtsNpH8alVjurKkeFStSHmirArXelXHjhWtRbVywuGWbLGXLoNNZzfhWw1z/AOVNCWw+hIy39ASNexDeyurec+p6X5Qn/V0+8P8AprZujHGjirTXCgQq5WAcwOgMzHjXGEsvzBPtrp3yXqRhbgP2rQJmOwtS7EtIrflTU9ZY39S76sA5pXLPOK0NQ/PN7CK7Nx/o8mKKM1x0Khl7MahomZHhVQvyf2R/b3fcv8qZBSsePk3tv6Ixn+1aAYMjKu8Vf8T4zas2w10N2myZVGYzBJHuBr3wHg64W2baszAsWJaJkgDkPCtZ+URj1KMCQpvgZgJgC22oA8ajK5XVku50ywTgKyXGAIIBSRI20mrfg/GrOKzdWG+bKk5hG8xGvga4ql1+cj/troPyVMx9Inb5qCRH15H+++lkWehv1cV6U3WGKv6x89c7MHQTo0nvrtVaPxboVcuXblwXbahnZ9QZAJmCfClyI5HOGvtl35HSD7q7vYtStsnQhV/y6jWtF/8A5/dI/TWtRvlat7wNxWRcrAwAvuEbcqiU43Svm/mRMotq9tNTPVPiVw+EuHEO5ti4chWJUse1oFEg9kn31cVqPymXCuGtQQPn1GYzC/NvqY/3rTCm1cmM5Ruk9cnzLP8A4vwX23/of/TUrhfFMPiGY2bmcqBOhEA7esBvBriKYtp3A8da375K7xZsRMGBa1Hm2lTkQ0dBr7g9L+nNDm9h0NerdsnYVKwWEySSZY7nuHICs5ySRME27kylKVgbilKUApSlAKUpQClKUApSlAKUpQClKUApSlAKquM8RNsKlsBr9wlbSHaR6zt3Io1J8huRUniWOSzba450HIalidFVRzYmAB41Q4PhOMNxsS120l24AMjWjc6lN1tK3WAabkgatPKIvGK1l/b+a+m8hstcPgGS2oLm4wHaZoljuTpoNeXKqLpRwm1cVXui5KSq5DE54kHQ/Vq59Dx361Z/dz8aoGPs4rNbttfttmeViyVylBOY/OHMPDTzrPaKsoUpOElfdrq3ZFqNOMqixLLf0Su/wVKdAsLy67/F/wDWrDC8L9Et5LCMwZizZjLbASNuS1aeiY79as/u5+NT0THfrVn93Pxq2qtzi4qduavdeqaM4LC02r8n/afozBh8ajmNQ3NW0b3c6kxUTG8GxN0dvEWD3H0cgjyIvTS5hsbZtgJdW6fFNR5S23ma5ntFWivrSkuMb384vP8A836I18CnU+x2fB/qXe3UkXLciDMVU9JOBnE20RWCZHzarmB7JWIkd9Trpxq5ZxFuSJgYYkjzi9X1DjD/AOJQeeEf4tdimtbr37HPg+fGadb+Ta6dr6+22f8AVV70X6NPg+szOHz5dlKxlnxM+t+FXvoeO/WrP7ufjU9Dx361Z/dz8aniX3r37E4evsfYqHxf9E/sA8yQKzXkxaavjLCztNgj871QsQl24Ar4zDsszC28moMgkm4Zju0865trblQnGNm2mvXLekuZrs8Yxqxk3ZJp+hYWbWVQonQAe6oLDqLkjS25g9ytyPkal2LWMcSuMsMNpFgn8r1fMTwzF3FKPibJU6Eejn41K1NSisDSlH7dd2VtNGsn3FJ2bxZp699dU812M4FVPSrgF7FWUS3lBFwOQ5KggKwjQE7sPdWfCjF52si/bUoBlDWS5ZeTZusE+6pvomO/WrP7ufjVpS2hVIqSsuTvk9603FJ0XTlZ5/vmc+HycYz61j/G3+itp6DdGb2Ea6bptnOEyhCTBXNJMgRuKufRMd+tWf3c/Gr4cLjv1qz+7n41Xc21ZyXv2CSI7f8AJXJ2wt1u13WLrn1vC27HXuYz9IxsM1Q3uH4u4jI2JsOrAhlOGJDAiCD89qKx8DuXLDLhL75zlmxdgjrFXdDJJ6xPEklYOpDVVpNXvd/rj868SUzY6VCxfELdsgOSJBOikwBuTA0Go3o2PtgwTqPA/teH/lv7vGsyPEje10TaVh69Ne0NN9Rp591fVvKTAIJiYB1g8/KhbEuJlpSlCRSlKAUqBxLiaWcmcMS7FVCKXJIBY6L4Kah/8RWM5Q9YpBRWLW2Cq1xQyq7RCkh135mpUW9xZRk9EXdKphx60SwGchOslxbYpNsEuA8QSII8wRWbDcXtvaa6FuKirmJdGWREyobfSpwsYZcCzpUO9jFUwQxgZiQJyiSJPPkdp2rKMQkxmWYBiRMHY/iKqVM9KwPiVEywERJJgCdpPKvvXp9Zds2427/LxoDNWO44AJJAA1JOwA3JolwMJBBHeDI/CqHGH0u61gf1e2YvtyuuNeoHeo3f2L9arRjchs+8NU4q6MU4+ZWfRUP0uRxDDvIkKOSmd202CviivVRJ3YR8NVV62xxVs5ewiMc3i2h9ug99eOlfFWwuDvYhVDm2shSYBJIGpA8a5h0U+UW8+MtWnQstxgjS7NlnXMBG4j8azqUlUjm9Gn1s729UiVUcJZK9010urHaKVHv4tE0ZgDyG5Pko1NY/SXb1LZ83OQe7VveBVwUV3EYq7fVEYW8jFmUAwwU7EnkduW81sOGxIcdxGjKd1Pcf51Gv4nqUa7eYZRA7KnSTA5knUgcvKvOHwWa6MQ4IcAhVB0VTyaPWP5UV7Zgk35ziO7+NfcjBh2tN99dO4d21Y8YMpV5PrIsCIhmAnbvIqQbQLBo1AIB5gHf8hU3IPnXLmy5hm3yzrHfG9Ld5WJAYEjQgEGD491cj6RYC8uNvO9zJcLtcssTHzU+tmGqhVIEfst3a2fQXBsMcblojqQmV2DAgnKBDCZkuC2oriW13ngw77fPnA9KewRjS8THuvplfhe/kua3Ft8qbgWrJie20eeWuXkf7iv0HdsKw7Sho2kT+dada4ZxD0ouVwGSFUoOs0WSwYLEdYZ3nYARXfGVlY8qUbu58+Scf8td/6x/yLW7moTnqtVQC39LKNVP1iB6yx3aiOfJe4nZUw1wagEc9DsdKrJ3dy2UVmYeLYZiBct/pLeq/tD6SHzFSsDiluoHXY8u48wfGop49hftkrBc+Yu5v7K6e13I52Pka46n/AEz8T/F5S5PRS/CfKz3M3pyVWOBO7WnTevy15rgXdV/GCRaZgWGUE9gS2g0Kg6EgwYOmmuk1JxF4IhY8vx5CoWe8yFiFAOw5Zeeb2V1mWW888Eu57YcBlBAGVlyQVEEhSTA00ANZuLcOF+2UJKmQyOvrW3XVXXxB9+oOhrxaS8FgBQZ03yx/OanWM2UZ4zc42om1mHZt5GuWLZxJNu8QmIsylwBQQwaCt63m2Vssg8jI3FT7vA1Obtt2s07fS6w/+8f8Ir7xnAu2W9ZgX7U5J0FxT61lz9Vo0PIgHvBlcLx6X7YuLI3DKdGRgYZGHJgdDVpJP6l/XzcY+DBybazfuRk4QobMWkBpAgc2LmT9LU78vfXrAcKFp8wYxkCxETAAk+ML4b89ItaVUlUKad0hSlKGopSlAUvSDg3pAt9pV6ty8OnWK3ZKwVzD6078qgjo20spvAWrhtG5bRMs9UiJCsWOVD1Y0idYnnW0Uq6qSSsn8vf8l1UklZGq/wDCvaEXiEXrurXL2h1ocFWbNDoDcJAyg6DWpXDeAm1h7ljOnbXKGS1kjs5ZYZzmPurYKUdSbVmyXVm1a5AxGFcuWVwsoEMrJ0JMqcwAPaO4NYF4OoJEymsLLSJTJoc0beFW1KrdlLsqU4YQVbPLiCSV0Zu1JIn9swJ0gd1DwqSxJBzSYIaMxTITAeMsct/GraqzjXEepQZVz3XOSzbmC7nYTyUDVm5AE1KbbsMTIGNvXBGEsueucFnub9RaJ9fUmW+ioJMnXYGrfAYNLNtbVsQqiANz4kk7kmSSdyajcF4cbKEu2e65zXrkRmfwHJANFHIAeNWlJPKy0/PzcV5sUrlPyucaxVnE2kw965bHVF2CGBo5BJ9wrUcF0x4nam6MQ7gLtd7amSNl79N/GijchySO09MOFvisFfw6EK9xYUtMSCDrAnlXKOhvQLErjbNwsoW0wuP64MLyWVjNJH411vBY57lmzEdbctW3YxomZQSxHnMDmfAEiRcw7KFNsksvJjo4OpDePMHkfDSoTVmJJtppktbYBJAAJ3Manz76yVQ9IeP+j4RsSqhipAKM2QzzU6GG8K0lvlPvtbLrhraQSCzOXAgZmlQFPqz/APO1VuidFc6XewdtzLICfGvdiwqCFAAPdWr9Bek9zGi51ioMgQhkkBg8kdltRoB7626idwncj460Xtuo3KmPAxoffFe7F0MisNmAI9omqzpJYDWdWuKAy/o3dDqcu9vtEa7bVUcBwjI9wK13OLYAz3r11RmYifnQFMBQdNdx5m0siyTd+RZcW4TbxqulwdlTltuPWVh67Ke6ezH7Jqfw7h9uxbFq0oVV5d55knmT31IsWwqhRsBA79O/vNZqYVfFbPiS5yw4L5a2K/G8Ut2nRHJzP6oAn2nuqLheK2etuKGOYkEysQICxPPv9tU/SXCm5jbYSAy2wZMwe00Dsie+qVcO6XrzypKwGiYOaD2dPAb1x157VGT8KKatl1Wq14JnVRp7NUj931b+Tukt3NHRcRfVBJ8gBqSeQA5mtP6S8Ra3fgIe1bUkROWJ00MTW2WcN2s7HM2y8gq9yjlyk7nygCTlHdXVUpwqRwzV1wOCak19ErPicm6wfUbly7xvvy511PEYdbiFG1DCD/PzrLkHcPdXqrSipKz3mez0fBbafD2KbASwbDXScyRB+skyrD8jU7iKxYcdyEfhUfiWBa4UdGyOh37wd1kVQdKOkV2zdayq2ymUaMDJka6hhVNkpVG3T4aPiufNaPjrvOqtKGU1v1XB/wA6m514cwCQJ027/CqXopxW5ibLPcCghyvZBAgKDzJ76sOJ4EXkyF7luCDmtsUbTlI5a1rJOLszNO+Zq/Euk+LW9h0GEdBcZgUZrZa5AGiEPCkE7nfSpPXXbbNjfR3tKWy4mySrMyqABiUyEjMuoI3ZV8Fmo49wdVxWCUX77B3uDM10sVgL6jfROuvlW2cN4GLT5+uvvoRluXC6684POohNXl/PDQtKOSfzUsrNwMoZSCpAII1BB1BB7qy1rtg+h3RaP9Wut80eVm6x/RHutsdV7jK81rYqlq3QgUpSoApSlAKUpQClKUApSlAROIYtLNtrtxsqKJY/yA1J5ADUkiq7g+Ed2OKvrFxhFu2deptHXJ/faAWPfA2FeeN8Lv3rtpku2wls5hbdGYG4PVdocTl5Dv13AjL1GP8AtcN9y/xa0VsOqz6+mhXO5cCvtU3UY/7XDfcv8WnUY/7bDfcv8Wq4VxXv2JvyNF+VXhOKuYhLtnDvdtjDsrskHKVZm2mTodgNeU7Voz4S9BfqcRBWMvVPl85yx7a7n1GP+1w33L/Fp1GP+1w33L/Fq6aW9e/YpKNzzwPDXEw9rKEUm3azBg2aRbUENryiI5VYRf77fub+dQeox/2uG+5f4tOox/2uG+5f4tUwrivfsXuU/T/CMcFdZioYlNVBgwY1BO+u/hXInBUAJMEkmYJlTlBOoGup8iK7r1GP+1w33L/Fp1GP+1w33L/FqHBf7L37FoySf1RuuBp3yQE/8xm3+b025uBoCY0rpVU3UY/7XDfcv8WnUY/7XDfcv8WpUUl9y9+xDavkrGDphxNbFgM1m5eBdVy29xoWDGOUqPfVT0N6QJfvsiYS/Y7BJa4CBCtovnLE1e9Rj/tcN9y/xadRj/tcN9y/xalJcV79iru/n8lzSqbqMf8Aa4b7l/i06jH/AG2G+5f4tRhXFe/Ym/IycQ4Ml1w5e4pC5ew2URJPd41FTozaAYZ7vajNJBJjbUrNZuox/wBrhvuX+LTqMf8Aa4b7l/i1GCN74l79i6qSSt26/kuAK+1TdRj/ALXDfcv8WnUY/wC2w33L/FqcK4r37FL8hxlVLIH2yue/XMgB2PeffUK1hCS/WJbRQQEyqPAkliNd42HOnEOD4q9lz3rHZnKRauCJ32veAqEeiF77a1/hu/GrGVLE5fUs0l/l/H6fMnFa2Ty6F/hGuG2ioI7Ky7ajbkoMsfOB51pXTLCXDijCu/YQZgpMkD9kRW2YfBY5FVFu4YKoCgdS+gAgf21ebvDsYxlnwpPjZf41dVKSpyvde/YpJXVrEPoRhD6MyuHX50mJZD6q90GK2D+jrXNA397tf5pqts4PGoIW7hgO4WX+LWTqMf8AbYb7l/i1WdpScrrPr2JWSsVXSdQuN4coAA6y7AGnJeVbdWo8R6OYq9ct3Xv2s9uTbKo6hSdyB1vOBv3VaCxj/t8P9y/xayjCzbus+vDoaSneKSWne5Y43CJdttbuDMrCGHh/A+NVfCMW6XDhL7TcUZrVw/21oaT/ANRZAYeIPPTJ1GP+1w33L/FqFxHhOMvBc1+wrIwe262XDIw5gm7sQSCOYJFaxUbWclbzy9jN8bGzUrxamBmiYExtPOPCvdZlj//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p:cNvPicPr>
            <a:picLocks noChangeAspect="1" noChangeArrowheads="1"/>
          </p:cNvPicPr>
          <p:nvPr/>
        </p:nvPicPr>
        <p:blipFill>
          <a:blip r:embed="rId3"/>
          <a:srcRect/>
          <a:stretch>
            <a:fillRect/>
          </a:stretch>
        </p:blipFill>
        <p:spPr bwMode="auto">
          <a:xfrm>
            <a:off x="8794865" y="3566160"/>
            <a:ext cx="3241963" cy="256032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432262" y="515389"/>
            <a:ext cx="11130742" cy="603504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9850"/>
          </a:xfrm>
        </p:spPr>
        <p:txBody>
          <a:bodyPr/>
          <a:lstStyle/>
          <a:p>
            <a:r>
              <a:rPr lang="en-US" dirty="0" smtClean="0"/>
              <a:t>Latency Models</a:t>
            </a:r>
            <a:endParaRPr lang="en-US" dirty="0"/>
          </a:p>
        </p:txBody>
      </p:sp>
      <p:sp>
        <p:nvSpPr>
          <p:cNvPr id="3" name="Content Placeholder 2"/>
          <p:cNvSpPr>
            <a:spLocks noGrp="1"/>
          </p:cNvSpPr>
          <p:nvPr>
            <p:ph idx="1"/>
          </p:nvPr>
        </p:nvSpPr>
        <p:spPr>
          <a:xfrm>
            <a:off x="199505" y="1143981"/>
            <a:ext cx="10796848" cy="5431386"/>
          </a:xfrm>
        </p:spPr>
        <p:txBody>
          <a:bodyPr>
            <a:normAutofit fontScale="55000" lnSpcReduction="20000"/>
          </a:bodyPr>
          <a:lstStyle/>
          <a:p>
            <a:r>
              <a:rPr lang="en-US" dirty="0" err="1" smtClean="0"/>
              <a:t>M</a:t>
            </a:r>
            <a:r>
              <a:rPr lang="en-US" dirty="0" err="1" smtClean="0"/>
              <a:t>odelling</a:t>
            </a:r>
            <a:r>
              <a:rPr lang="en-US" dirty="0" smtClean="0"/>
              <a:t> </a:t>
            </a:r>
            <a:r>
              <a:rPr lang="en-US" dirty="0" smtClean="0"/>
              <a:t>the various offloading decisions for </a:t>
            </a:r>
            <a:r>
              <a:rPr lang="en-US" dirty="0" err="1" smtClean="0"/>
              <a:t>IoT</a:t>
            </a:r>
            <a:r>
              <a:rPr lang="en-US" dirty="0" smtClean="0"/>
              <a:t> tasks that can increase the Quality of Service (</a:t>
            </a:r>
            <a:r>
              <a:rPr lang="en-US" dirty="0" err="1" smtClean="0"/>
              <a:t>QoS</a:t>
            </a:r>
            <a:r>
              <a:rPr lang="en-US" dirty="0" smtClean="0"/>
              <a:t>). </a:t>
            </a:r>
          </a:p>
          <a:p>
            <a:r>
              <a:rPr lang="en-US" dirty="0" smtClean="0"/>
              <a:t>With </a:t>
            </a:r>
            <a:r>
              <a:rPr lang="en-US" dirty="0" smtClean="0"/>
              <a:t>the increasing number of </a:t>
            </a:r>
            <a:r>
              <a:rPr lang="en-US" dirty="0" err="1" smtClean="0"/>
              <a:t>IoT</a:t>
            </a:r>
            <a:r>
              <a:rPr lang="en-US" dirty="0" smtClean="0"/>
              <a:t> devices, the amount of produced data, the need for an autonomous system that requires a real-time interaction as well as the lake of support from the central Cloud due to network issues; service time has been considered as one of the most important factors to be handled in Edge </a:t>
            </a:r>
            <a:r>
              <a:rPr lang="en-US" dirty="0" smtClean="0"/>
              <a:t>Computing.</a:t>
            </a:r>
          </a:p>
          <a:p>
            <a:r>
              <a:rPr lang="en-US" dirty="0" smtClean="0"/>
              <a:t> One </a:t>
            </a:r>
            <a:r>
              <a:rPr lang="en-US" dirty="0" smtClean="0"/>
              <a:t>of the main characteristics of Edge Computing is to reduce the latency level. </a:t>
            </a:r>
            <a:endParaRPr lang="en-US" dirty="0" smtClean="0"/>
          </a:p>
          <a:p>
            <a:r>
              <a:rPr lang="en-US" dirty="0" smtClean="0"/>
              <a:t>Additionally</a:t>
            </a:r>
            <a:r>
              <a:rPr lang="en-US" dirty="0" smtClean="0"/>
              <a:t>, </a:t>
            </a:r>
            <a:r>
              <a:rPr lang="en-US" dirty="0" smtClean="0"/>
              <a:t>using </a:t>
            </a:r>
            <a:r>
              <a:rPr lang="en-US" dirty="0" smtClean="0"/>
              <a:t>Edge Computing will enhance application performance in terms of overall service time comparing to the traditional Cloud </a:t>
            </a:r>
            <a:r>
              <a:rPr lang="en-US" dirty="0" smtClean="0"/>
              <a:t>system. </a:t>
            </a:r>
          </a:p>
          <a:p>
            <a:r>
              <a:rPr lang="en-US" dirty="0" smtClean="0"/>
              <a:t>However</a:t>
            </a:r>
            <a:r>
              <a:rPr lang="en-US" dirty="0" smtClean="0"/>
              <a:t>, different offloading decisions within the Edge-Cloud system can lead to various service time due to the computational resources and communications types. The current real-world applications measure the latency between the telecommunication service provider and the cloud </a:t>
            </a:r>
            <a:r>
              <a:rPr lang="en-US" dirty="0" smtClean="0"/>
              <a:t>services. </a:t>
            </a:r>
          </a:p>
          <a:p>
            <a:r>
              <a:rPr lang="en-US" dirty="0" smtClean="0"/>
              <a:t>compare </a:t>
            </a:r>
            <a:r>
              <a:rPr lang="en-US" dirty="0" smtClean="0"/>
              <a:t>the latency between offloading to the edge or the </a:t>
            </a:r>
            <a:r>
              <a:rPr lang="en-US" dirty="0" smtClean="0"/>
              <a:t>cloud, latency </a:t>
            </a:r>
            <a:r>
              <a:rPr lang="en-US" dirty="0" smtClean="0"/>
              <a:t>between multiple edge nodes that work collectively to process the offloading </a:t>
            </a:r>
            <a:r>
              <a:rPr lang="en-US" dirty="0" smtClean="0"/>
              <a:t>tasks. investigating </a:t>
            </a:r>
            <a:r>
              <a:rPr lang="en-US" dirty="0" smtClean="0"/>
              <a:t>the latency of the Edge-Cloud system is an essential step towards developing an effective scheduling </a:t>
            </a:r>
            <a:r>
              <a:rPr lang="en-US" dirty="0" smtClean="0"/>
              <a:t>policy. </a:t>
            </a:r>
          </a:p>
          <a:p>
            <a:r>
              <a:rPr lang="en-US" dirty="0" smtClean="0"/>
              <a:t>Firstly</a:t>
            </a:r>
            <a:r>
              <a:rPr lang="en-US" dirty="0" smtClean="0"/>
              <a:t>, task allocation in the Edge-Cloud system is not only two choices (e.g., either at </a:t>
            </a:r>
            <a:r>
              <a:rPr lang="en-US" dirty="0" err="1" smtClean="0"/>
              <a:t>IoT</a:t>
            </a:r>
            <a:r>
              <a:rPr lang="en-US" dirty="0" smtClean="0"/>
              <a:t> device or in the cloud), but could be on any edge nodes. </a:t>
            </a:r>
            <a:r>
              <a:rPr lang="en-US" dirty="0" smtClean="0"/>
              <a:t>Moreover</a:t>
            </a:r>
            <a:r>
              <a:rPr lang="en-US" dirty="0" smtClean="0"/>
              <a:t>, edge nodes connected in a loosely coupled way on heterogeneous wireless networks (i.e., WLAN, MAN and WAN), making the process of resource management and the offloading decision more sophisticated. </a:t>
            </a:r>
            <a:endParaRPr lang="en-US" dirty="0" smtClean="0"/>
          </a:p>
          <a:p>
            <a:r>
              <a:rPr lang="en-US" dirty="0" smtClean="0"/>
              <a:t>Secondly</a:t>
            </a:r>
            <a:r>
              <a:rPr lang="en-US" dirty="0" smtClean="0"/>
              <a:t>, given that task processing is allocated among multiple edge nodes working collectively and the cloud, it is challenging to make an optimal offloading decision. T</a:t>
            </a:r>
            <a:r>
              <a:rPr lang="en-US" dirty="0" smtClean="0"/>
              <a:t>he </a:t>
            </a:r>
            <a:r>
              <a:rPr lang="en-US" dirty="0" smtClean="0"/>
              <a:t>latency models to investigate the delay of different offloading scenarios/schemes. </a:t>
            </a:r>
            <a:endParaRPr lang="en-US" dirty="0" smtClean="0"/>
          </a:p>
          <a:p>
            <a:r>
              <a:rPr lang="en-US" dirty="0" smtClean="0"/>
              <a:t>Also</a:t>
            </a:r>
            <a:r>
              <a:rPr lang="en-US" dirty="0" smtClean="0"/>
              <a:t>, it explores the effect of computational and communication for each offloading scenario/scheme, which are: (1) offloading to the local edge, (2) offloading to the local edge with the cloud and (3) offloading to the local edge, other available edge nodes and the cloud. The list of the latency models’ parameters and their notations are shown </a:t>
            </a:r>
            <a:r>
              <a:rPr lang="en-US" dirty="0" err="1" smtClean="0"/>
              <a:t>i</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75000"/>
            </a:schemeClr>
          </a:solidFill>
        </p:spPr>
        <p:txBody>
          <a:bodyPr wrap="square" rtlCol="0">
            <a:spAutoFit/>
          </a:bodyPr>
          <a:lstStyle/>
          <a:p>
            <a:r>
              <a:rPr lang="en-US" sz="3600" b="1" dirty="0" smtClean="0">
                <a:solidFill>
                  <a:schemeClr val="bg1"/>
                </a:solidFill>
              </a:rPr>
              <a:t>Latency Models: </a:t>
            </a:r>
            <a:r>
              <a:rPr lang="en-IN" sz="3600" b="1" dirty="0" smtClean="0">
                <a:solidFill>
                  <a:schemeClr val="bg1"/>
                </a:solidFill>
              </a:rPr>
              <a:t>Latency </a:t>
            </a:r>
            <a:r>
              <a:rPr lang="en-IN" sz="3600" b="1" dirty="0" smtClean="0">
                <a:solidFill>
                  <a:schemeClr val="bg1"/>
                </a:solidFill>
              </a:rPr>
              <a:t>to Local Edge</a:t>
            </a:r>
            <a:endParaRPr lang="en-US" sz="3600" b="1" dirty="0">
              <a:solidFill>
                <a:schemeClr val="bg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pic>
        <p:nvPicPr>
          <p:cNvPr id="2" name="Picture 1"/>
          <p:cNvPicPr>
            <a:picLocks noChangeAspect="1"/>
          </p:cNvPicPr>
          <p:nvPr/>
        </p:nvPicPr>
        <p:blipFill>
          <a:blip r:embed="rId2"/>
          <a:stretch>
            <a:fillRect/>
          </a:stretch>
        </p:blipFill>
        <p:spPr>
          <a:xfrm>
            <a:off x="5569526" y="1916990"/>
            <a:ext cx="6622473" cy="4032844"/>
          </a:xfrm>
          <a:prstGeom prst="rect">
            <a:avLst/>
          </a:prstGeom>
        </p:spPr>
      </p:pic>
      <p:pic>
        <p:nvPicPr>
          <p:cNvPr id="7" name="Picture 6">
            <a:extLst>
              <a:ext uri="{FF2B5EF4-FFF2-40B4-BE49-F238E27FC236}">
                <a16:creationId xmlns:a16="http://schemas.microsoft.com/office/drawing/2014/main" xmlns="" id="{A3B3369F-5CBE-2D91-EB74-4A718D362B6E}"/>
              </a:ext>
            </a:extLst>
          </p:cNvPr>
          <p:cNvPicPr>
            <a:picLocks noChangeAspect="1"/>
          </p:cNvPicPr>
          <p:nvPr/>
        </p:nvPicPr>
        <p:blipFill>
          <a:blip r:embed="rId3"/>
          <a:stretch>
            <a:fillRect/>
          </a:stretch>
        </p:blipFill>
        <p:spPr>
          <a:xfrm>
            <a:off x="6317612" y="839735"/>
            <a:ext cx="5578055" cy="914250"/>
          </a:xfrm>
          <a:prstGeom prst="rect">
            <a:avLst/>
          </a:prstGeom>
        </p:spPr>
      </p:pic>
      <p:pic>
        <p:nvPicPr>
          <p:cNvPr id="7170" name="Picture 2"/>
          <p:cNvPicPr>
            <a:picLocks noChangeAspect="1" noChangeArrowheads="1"/>
          </p:cNvPicPr>
          <p:nvPr/>
        </p:nvPicPr>
        <p:blipFill>
          <a:blip r:embed="rId4"/>
          <a:srcRect/>
          <a:stretch>
            <a:fillRect/>
          </a:stretch>
        </p:blipFill>
        <p:spPr bwMode="auto">
          <a:xfrm>
            <a:off x="6157826" y="1231669"/>
            <a:ext cx="5770938" cy="721822"/>
          </a:xfrm>
          <a:prstGeom prst="rect">
            <a:avLst/>
          </a:prstGeom>
          <a:noFill/>
          <a:ln w="9525">
            <a:noFill/>
            <a:miter lim="800000"/>
            <a:headEnd/>
            <a:tailEnd/>
          </a:ln>
          <a:effectLst/>
        </p:spPr>
      </p:pic>
      <p:sp>
        <p:nvSpPr>
          <p:cNvPr id="9" name="TextBox 8"/>
          <p:cNvSpPr txBox="1"/>
          <p:nvPr/>
        </p:nvSpPr>
        <p:spPr>
          <a:xfrm>
            <a:off x="0" y="681643"/>
            <a:ext cx="5810596" cy="5355312"/>
          </a:xfrm>
          <a:prstGeom prst="rect">
            <a:avLst/>
          </a:prstGeom>
          <a:noFill/>
        </p:spPr>
        <p:txBody>
          <a:bodyPr wrap="square" rtlCol="0">
            <a:spAutoFit/>
          </a:bodyPr>
          <a:lstStyle/>
          <a:p>
            <a:r>
              <a:rPr lang="en-US" dirty="0" smtClean="0"/>
              <a:t>This is known as a one-level offloading system, which is basically offloading to “Cloudlet” or “Local Edge</a:t>
            </a:r>
            <a:r>
              <a:rPr lang="en-US" dirty="0" smtClean="0"/>
              <a:t>”.</a:t>
            </a:r>
          </a:p>
          <a:p>
            <a:r>
              <a:rPr lang="en-US" dirty="0" smtClean="0"/>
              <a:t> </a:t>
            </a:r>
            <a:r>
              <a:rPr lang="en-US" dirty="0" smtClean="0"/>
              <a:t>It aims to provide a micro-data center that supports </a:t>
            </a:r>
            <a:r>
              <a:rPr lang="en-US" dirty="0" err="1" smtClean="0"/>
              <a:t>IoT</a:t>
            </a:r>
            <a:r>
              <a:rPr lang="en-US" dirty="0" smtClean="0"/>
              <a:t> devices within a specific area such as a coffee shop, mall center and airport </a:t>
            </a:r>
            <a:r>
              <a:rPr lang="en-US" dirty="0" smtClean="0"/>
              <a:t>.</a:t>
            </a:r>
          </a:p>
          <a:p>
            <a:r>
              <a:rPr lang="en-US" dirty="0" smtClean="0"/>
              <a:t>Thus</a:t>
            </a:r>
            <a:r>
              <a:rPr lang="en-US" dirty="0" smtClean="0"/>
              <a:t>, </a:t>
            </a:r>
            <a:r>
              <a:rPr lang="en-US" dirty="0" err="1" smtClean="0"/>
              <a:t>IoT</a:t>
            </a:r>
            <a:r>
              <a:rPr lang="en-US" dirty="0" smtClean="0"/>
              <a:t> devices can offload their tasks to be processed on the edge or cloud, as an example. </a:t>
            </a:r>
            <a:endParaRPr lang="en-US" dirty="0" smtClean="0"/>
          </a:p>
          <a:p>
            <a:r>
              <a:rPr lang="en-US" dirty="0" smtClean="0"/>
              <a:t>This </a:t>
            </a:r>
            <a:r>
              <a:rPr lang="en-US" dirty="0" smtClean="0"/>
              <a:t>offloading scenario/scheme provides ultra-low latency due to the avoidance of network backhaul delays</a:t>
            </a:r>
            <a:r>
              <a:rPr lang="en-US" dirty="0" smtClean="0"/>
              <a:t>. </a:t>
            </a:r>
            <a:r>
              <a:rPr lang="en-US" dirty="0" smtClean="0"/>
              <a:t>The end-to-end service time composed of two delays, network delay and computational delay. </a:t>
            </a:r>
            <a:endParaRPr lang="en-US" dirty="0" smtClean="0"/>
          </a:p>
          <a:p>
            <a:r>
              <a:rPr lang="en-US" dirty="0" smtClean="0"/>
              <a:t>The </a:t>
            </a:r>
            <a:r>
              <a:rPr lang="en-US" dirty="0" smtClean="0"/>
              <a:t>network delay consists of the time of sending the data to the edge and the time to receive the output from the edge to the </a:t>
            </a:r>
            <a:r>
              <a:rPr lang="en-US" dirty="0" err="1" smtClean="0"/>
              <a:t>IoT</a:t>
            </a:r>
            <a:r>
              <a:rPr lang="en-US" dirty="0" smtClean="0"/>
              <a:t> device. </a:t>
            </a:r>
            <a:endParaRPr lang="en-US" dirty="0" smtClean="0"/>
          </a:p>
          <a:p>
            <a:r>
              <a:rPr lang="en-US" dirty="0" smtClean="0"/>
              <a:t>The </a:t>
            </a:r>
            <a:r>
              <a:rPr lang="en-US" dirty="0" smtClean="0"/>
              <a:t>computation time is the time from arriving the task to the edge node until the processing has completed. Therefore, the end-to-end service time latency is the sum of communication delay and computational </a:t>
            </a:r>
            <a:r>
              <a:rPr lang="en-US" dirty="0" smtClean="0"/>
              <a:t>delay, which </a:t>
            </a:r>
            <a:r>
              <a:rPr lang="en-US" dirty="0" smtClean="0"/>
              <a:t>can be calculated as follows:</a:t>
            </a:r>
            <a:endParaRPr lang="en-US" dirty="0"/>
          </a:p>
        </p:txBody>
      </p:sp>
      <p:sp>
        <p:nvSpPr>
          <p:cNvPr id="10" name="Rectangle 9"/>
          <p:cNvSpPr/>
          <p:nvPr/>
        </p:nvSpPr>
        <p:spPr>
          <a:xfrm>
            <a:off x="5915890" y="5934670"/>
            <a:ext cx="6276109" cy="923330"/>
          </a:xfrm>
          <a:prstGeom prst="rect">
            <a:avLst/>
          </a:prstGeom>
        </p:spPr>
        <p:txBody>
          <a:bodyPr wrap="square">
            <a:spAutoFit/>
          </a:bodyPr>
          <a:lstStyle/>
          <a:p>
            <a:r>
              <a:rPr lang="en-US" dirty="0" smtClean="0"/>
              <a:t>To clarify, </a:t>
            </a:r>
            <a:r>
              <a:rPr lang="en-US" dirty="0" err="1" smtClean="0"/>
              <a:t>IoT</a:t>
            </a:r>
            <a:r>
              <a:rPr lang="en-US" dirty="0" smtClean="0"/>
              <a:t> devices send their offloading tasks through the </a:t>
            </a:r>
            <a:r>
              <a:rPr lang="en-US" dirty="0" smtClean="0">
                <a:solidFill>
                  <a:schemeClr val="bg1"/>
                </a:solidFill>
              </a:rPr>
              <a:t>wireless network, and then the tasks will be processed by the edge node and finally send the results to </a:t>
            </a:r>
            <a:r>
              <a:rPr lang="en-US" dirty="0" err="1" smtClean="0">
                <a:solidFill>
                  <a:schemeClr val="bg1"/>
                </a:solidFill>
              </a:rPr>
              <a:t>IoT</a:t>
            </a:r>
            <a:r>
              <a:rPr lang="en-US" dirty="0" smtClean="0">
                <a:solidFill>
                  <a:schemeClr val="bg1"/>
                </a:solidFill>
              </a:rPr>
              <a:t> devices, </a:t>
            </a:r>
            <a:endParaRPr lang="en-US" dirty="0">
              <a:solidFill>
                <a:schemeClr val="bg1"/>
              </a:solidFill>
            </a:endParaRPr>
          </a:p>
        </p:txBody>
      </p:sp>
    </p:spTree>
    <p:extLst>
      <p:ext uri="{BB962C8B-B14F-4D97-AF65-F5344CB8AC3E}">
        <p14:creationId xmlns:p14="http://schemas.microsoft.com/office/powerpoint/2010/main" xmlns="" val="274275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75000"/>
            </a:schemeClr>
          </a:solidFill>
        </p:spPr>
        <p:txBody>
          <a:bodyPr wrap="square" rtlCol="0">
            <a:spAutoFit/>
          </a:bodyPr>
          <a:lstStyle/>
          <a:p>
            <a:r>
              <a:rPr lang="en-US" sz="3600" b="1" dirty="0" smtClean="0">
                <a:solidFill>
                  <a:schemeClr val="bg1"/>
                </a:solidFill>
              </a:rPr>
              <a:t>Latency Models: Latency </a:t>
            </a:r>
            <a:r>
              <a:rPr lang="en-US" sz="3600" b="1" dirty="0" smtClean="0">
                <a:solidFill>
                  <a:schemeClr val="bg1"/>
                </a:solidFill>
              </a:rPr>
              <a:t>to Local Edge with the Cloud </a:t>
            </a:r>
            <a:endParaRPr lang="en-US" sz="3600" b="1" dirty="0">
              <a:solidFill>
                <a:schemeClr val="bg1"/>
              </a:solidFill>
            </a:endParaRPr>
          </a:p>
        </p:txBody>
      </p:sp>
      <p:sp>
        <p:nvSpPr>
          <p:cNvPr id="5" name="TextBox 4"/>
          <p:cNvSpPr txBox="1"/>
          <p:nvPr/>
        </p:nvSpPr>
        <p:spPr>
          <a:xfrm>
            <a:off x="0" y="6244046"/>
            <a:ext cx="12192000" cy="613954"/>
          </a:xfrm>
          <a:prstGeom prst="rect">
            <a:avLst/>
          </a:prstGeom>
          <a:solidFill>
            <a:schemeClr val="accent1">
              <a:lumMod val="75000"/>
            </a:schemeClr>
          </a:solidFill>
        </p:spPr>
        <p:txBody>
          <a:bodyPr wrap="square" rtlCol="0">
            <a:spAutoFit/>
          </a:bodyPr>
          <a:lstStyle/>
          <a:p>
            <a:endParaRPr lang="en-IN" dirty="0">
              <a:solidFill>
                <a:schemeClr val="accent1"/>
              </a:solidFill>
            </a:endParaRPr>
          </a:p>
        </p:txBody>
      </p:sp>
      <p:pic>
        <p:nvPicPr>
          <p:cNvPr id="6" name="Picture 5"/>
          <p:cNvPicPr>
            <a:picLocks noChangeAspect="1"/>
          </p:cNvPicPr>
          <p:nvPr/>
        </p:nvPicPr>
        <p:blipFill>
          <a:blip r:embed="rId2"/>
          <a:stretch>
            <a:fillRect/>
          </a:stretch>
        </p:blipFill>
        <p:spPr>
          <a:xfrm>
            <a:off x="6328869" y="1266895"/>
            <a:ext cx="5726566" cy="4046060"/>
          </a:xfrm>
          <a:prstGeom prst="rect">
            <a:avLst/>
          </a:prstGeom>
        </p:spPr>
      </p:pic>
      <p:pic>
        <p:nvPicPr>
          <p:cNvPr id="7" name="Picture 6">
            <a:extLst>
              <a:ext uri="{FF2B5EF4-FFF2-40B4-BE49-F238E27FC236}">
                <a16:creationId xmlns:a16="http://schemas.microsoft.com/office/drawing/2014/main" xmlns="" id="{40A1F92D-E5BD-4F2D-3483-F5EE39EFFD6C}"/>
              </a:ext>
            </a:extLst>
          </p:cNvPr>
          <p:cNvPicPr>
            <a:picLocks noChangeAspect="1"/>
          </p:cNvPicPr>
          <p:nvPr/>
        </p:nvPicPr>
        <p:blipFill>
          <a:blip r:embed="rId3"/>
          <a:stretch>
            <a:fillRect/>
          </a:stretch>
        </p:blipFill>
        <p:spPr>
          <a:xfrm>
            <a:off x="6417425" y="773135"/>
            <a:ext cx="5774575" cy="791716"/>
          </a:xfrm>
          <a:prstGeom prst="rect">
            <a:avLst/>
          </a:prstGeom>
        </p:spPr>
      </p:pic>
      <p:sp>
        <p:nvSpPr>
          <p:cNvPr id="8" name="TextBox 7"/>
          <p:cNvSpPr txBox="1"/>
          <p:nvPr/>
        </p:nvSpPr>
        <p:spPr>
          <a:xfrm>
            <a:off x="141316" y="831273"/>
            <a:ext cx="6450677" cy="5078313"/>
          </a:xfrm>
          <a:prstGeom prst="rect">
            <a:avLst/>
          </a:prstGeom>
          <a:noFill/>
        </p:spPr>
        <p:txBody>
          <a:bodyPr wrap="square" rtlCol="0">
            <a:spAutoFit/>
          </a:bodyPr>
          <a:lstStyle/>
          <a:p>
            <a:r>
              <a:rPr lang="en-US" dirty="0" smtClean="0"/>
              <a:t>In this offloading scenario/scheme, rather than relying on only one Edge node, the </a:t>
            </a:r>
            <a:r>
              <a:rPr lang="en-US" dirty="0" err="1" smtClean="0"/>
              <a:t>IoT</a:t>
            </a:r>
            <a:r>
              <a:rPr lang="en-US" dirty="0" smtClean="0"/>
              <a:t> tasks can be processed collaboratively between the connected Edge node and the cloud servers. </a:t>
            </a:r>
            <a:endParaRPr lang="en-US" dirty="0" smtClean="0"/>
          </a:p>
          <a:p>
            <a:r>
              <a:rPr lang="en-US" dirty="0" smtClean="0"/>
              <a:t>This </a:t>
            </a:r>
            <a:r>
              <a:rPr lang="en-US" dirty="0" smtClean="0"/>
              <a:t>will combine the benefits of both Cloud and Edge Computing, where the cloud has a massive amount of computation resources, and the edge has lower communication </a:t>
            </a:r>
            <a:r>
              <a:rPr lang="en-US" dirty="0" smtClean="0"/>
              <a:t>time. </a:t>
            </a:r>
          </a:p>
          <a:p>
            <a:r>
              <a:rPr lang="en-US" dirty="0" smtClean="0"/>
              <a:t>In </a:t>
            </a:r>
            <a:r>
              <a:rPr lang="en-US" dirty="0" smtClean="0"/>
              <a:t>this scenario/scheme, the edge can do part of the processing such as pre-processing, and the rest of the tasks will be processed in the cloud. </a:t>
            </a:r>
            <a:endParaRPr lang="en-US" dirty="0" smtClean="0"/>
          </a:p>
          <a:p>
            <a:r>
              <a:rPr lang="en-US" dirty="0" err="1" smtClean="0"/>
              <a:t>IoT</a:t>
            </a:r>
            <a:r>
              <a:rPr lang="en-US" dirty="0" smtClean="0"/>
              <a:t> </a:t>
            </a:r>
            <a:r>
              <a:rPr lang="en-US" dirty="0" smtClean="0"/>
              <a:t>sends the computation tasks to the connected edge and then part of these tasks forwarded to the cloud. </a:t>
            </a:r>
            <a:endParaRPr lang="en-US" dirty="0" smtClean="0"/>
          </a:p>
          <a:p>
            <a:r>
              <a:rPr lang="en-US" dirty="0" smtClean="0"/>
              <a:t>Once </a:t>
            </a:r>
            <a:r>
              <a:rPr lang="en-US" dirty="0" smtClean="0"/>
              <a:t>the cloud finishes the computation, it will send the </a:t>
            </a:r>
            <a:r>
              <a:rPr lang="en-US" dirty="0" smtClean="0"/>
              <a:t>result </a:t>
            </a:r>
            <a:r>
              <a:rPr lang="en-US" dirty="0" smtClean="0"/>
              <a:t>to the edge, and the edge will send it to the </a:t>
            </a:r>
            <a:r>
              <a:rPr lang="en-US" dirty="0" err="1" smtClean="0"/>
              <a:t>IoT</a:t>
            </a:r>
            <a:r>
              <a:rPr lang="en-US" dirty="0" smtClean="0"/>
              <a:t> devices. </a:t>
            </a:r>
            <a:endParaRPr lang="en-US" dirty="0" smtClean="0"/>
          </a:p>
          <a:p>
            <a:r>
              <a:rPr lang="en-US" dirty="0" smtClean="0"/>
              <a:t>This </a:t>
            </a:r>
            <a:r>
              <a:rPr lang="en-US" dirty="0" smtClean="0"/>
              <a:t>scenario/scheme consists of communication time (e.g., the time between the </a:t>
            </a:r>
            <a:r>
              <a:rPr lang="en-US" dirty="0" err="1" smtClean="0"/>
              <a:t>IoT</a:t>
            </a:r>
            <a:r>
              <a:rPr lang="en-US" dirty="0" smtClean="0"/>
              <a:t> device to the edge node and the time between edge nodes to the cloud) and computation time (e.g., processing time in the edge and processing time in the cloud). Thus, the end-to-end service time can be calculated as follows:</a:t>
            </a:r>
            <a:endParaRPr lang="en-US" dirty="0"/>
          </a:p>
        </p:txBody>
      </p:sp>
    </p:spTree>
    <p:extLst>
      <p:ext uri="{BB962C8B-B14F-4D97-AF65-F5344CB8AC3E}">
        <p14:creationId xmlns:p14="http://schemas.microsoft.com/office/powerpoint/2010/main" xmlns="" val="253185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1831</Words>
  <Application>Microsoft Office PowerPoint</Application>
  <PresentationFormat>Custom</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Latency Sensitive Applications</vt:lpstr>
      <vt:lpstr>Slide 6</vt:lpstr>
      <vt:lpstr>Latency Models</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Dell</cp:lastModifiedBy>
  <cp:revision>23</cp:revision>
  <dcterms:created xsi:type="dcterms:W3CDTF">2023-01-22T07:59:06Z</dcterms:created>
  <dcterms:modified xsi:type="dcterms:W3CDTF">2023-01-25T07:58:43Z</dcterms:modified>
</cp:coreProperties>
</file>