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1" r:id="rId5"/>
    <p:sldId id="262" r:id="rId6"/>
    <p:sldId id="263" r:id="rId7"/>
    <p:sldId id="265" r:id="rId8"/>
    <p:sldId id="266" r:id="rId9"/>
    <p:sldId id="274" r:id="rId10"/>
    <p:sldId id="268" r:id="rId11"/>
    <p:sldId id="270" r:id="rId12"/>
    <p:sldId id="271" r:id="rId13"/>
    <p:sldId id="272" r:id="rId14"/>
    <p:sldId id="273"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51" autoAdjust="0"/>
    <p:restoredTop sz="94660"/>
  </p:normalViewPr>
  <p:slideViewPr>
    <p:cSldViewPr snapToGrid="0">
      <p:cViewPr varScale="1">
        <p:scale>
          <a:sx n="115" d="100"/>
          <a:sy n="115" d="100"/>
        </p:scale>
        <p:origin x="-31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E1D31DC-A575-46C6-BABC-29D6D3FE4F86}" type="datetimeFigureOut">
              <a:rPr lang="en-IN" smtClean="0"/>
              <a:pPr/>
              <a:t>15-02-2023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392750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369273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81235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222650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272741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250290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76931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38713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52998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E1D31DC-A575-46C6-BABC-29D6D3FE4F86}" type="datetimeFigureOut">
              <a:rPr lang="en-IN" smtClean="0"/>
              <a:pPr/>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205593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E1D31DC-A575-46C6-BABC-29D6D3FE4F86}" type="datetimeFigureOut">
              <a:rPr lang="en-IN" smtClean="0"/>
              <a:pPr/>
              <a:t>15-02-2023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20904514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E1D31DC-A575-46C6-BABC-29D6D3FE4F86}" type="datetimeFigureOut">
              <a:rPr lang="en-IN" smtClean="0"/>
              <a:pPr/>
              <a:t>15-02-2023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63CB124-F99D-4862-955F-CEDF59F522E9}" type="slidenum">
              <a:rPr lang="en-IN" smtClean="0"/>
              <a:pPr/>
              <a:t>‹#›</a:t>
            </a:fld>
            <a:endParaRPr lang="en-IN"/>
          </a:p>
        </p:txBody>
      </p:sp>
    </p:spTree>
    <p:extLst>
      <p:ext uri="{BB962C8B-B14F-4D97-AF65-F5344CB8AC3E}">
        <p14:creationId xmlns="" xmlns:p14="http://schemas.microsoft.com/office/powerpoint/2010/main" val="236627673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80DCF-4D07-2520-F405-75A9C47D5162}"/>
              </a:ext>
            </a:extLst>
          </p:cNvPr>
          <p:cNvSpPr>
            <a:spLocks noGrp="1"/>
          </p:cNvSpPr>
          <p:nvPr>
            <p:ph type="ctrTitle"/>
          </p:nvPr>
        </p:nvSpPr>
        <p:spPr>
          <a:xfrm>
            <a:off x="218625" y="4364182"/>
            <a:ext cx="11503152" cy="1374986"/>
          </a:xfrm>
        </p:spPr>
        <p:txBody>
          <a:bodyPr>
            <a:noAutofit/>
          </a:bodyPr>
          <a:lstStyle/>
          <a:p>
            <a:r>
              <a:rPr lang="en-US" sz="4000" dirty="0"/>
              <a:t>Task Offloading Based on LSTM Prediction and Deep Reinforcement Learning for Efficient Edge Computing in IoT</a:t>
            </a:r>
            <a:endParaRPr lang="en-IN" sz="4000" dirty="0"/>
          </a:p>
        </p:txBody>
      </p:sp>
      <p:sp>
        <p:nvSpPr>
          <p:cNvPr id="3" name="Subtitle 2">
            <a:extLst>
              <a:ext uri="{FF2B5EF4-FFF2-40B4-BE49-F238E27FC236}">
                <a16:creationId xmlns="" xmlns:a16="http://schemas.microsoft.com/office/drawing/2014/main" id="{562FF89F-A0F4-9CB6-3431-1A3652F17CAF}"/>
              </a:ext>
            </a:extLst>
          </p:cNvPr>
          <p:cNvSpPr>
            <a:spLocks noGrp="1"/>
          </p:cNvSpPr>
          <p:nvPr>
            <p:ph type="subTitle" idx="1"/>
          </p:nvPr>
        </p:nvSpPr>
        <p:spPr>
          <a:xfrm>
            <a:off x="1016924" y="5790892"/>
            <a:ext cx="9144000" cy="717974"/>
          </a:xfrm>
        </p:spPr>
        <p:txBody>
          <a:bodyPr>
            <a:normAutofit fontScale="92500"/>
          </a:bodyPr>
          <a:lstStyle/>
          <a:p>
            <a:r>
              <a:rPr lang="en-IN" dirty="0" err="1"/>
              <a:t>Youpeng</a:t>
            </a:r>
            <a:r>
              <a:rPr lang="en-IN" dirty="0"/>
              <a:t> Tu  , </a:t>
            </a:r>
            <a:r>
              <a:rPr lang="en-IN" dirty="0" err="1"/>
              <a:t>Haiming</a:t>
            </a:r>
            <a:r>
              <a:rPr lang="en-IN" dirty="0"/>
              <a:t> Chen  , </a:t>
            </a:r>
            <a:r>
              <a:rPr lang="en-IN" dirty="0" err="1"/>
              <a:t>Linjie</a:t>
            </a:r>
            <a:r>
              <a:rPr lang="en-IN" dirty="0"/>
              <a:t> Yan  and </a:t>
            </a:r>
            <a:r>
              <a:rPr lang="en-IN" dirty="0" err="1"/>
              <a:t>Xinyan</a:t>
            </a:r>
            <a:r>
              <a:rPr lang="en-IN" dirty="0"/>
              <a:t> Zhou </a:t>
            </a:r>
          </a:p>
        </p:txBody>
      </p:sp>
      <p:sp>
        <p:nvSpPr>
          <p:cNvPr id="4" name="TextBox 3"/>
          <p:cNvSpPr txBox="1"/>
          <p:nvPr/>
        </p:nvSpPr>
        <p:spPr>
          <a:xfrm>
            <a:off x="457200" y="1188720"/>
            <a:ext cx="10183091" cy="1938992"/>
          </a:xfrm>
          <a:prstGeom prst="rect">
            <a:avLst/>
          </a:prstGeom>
          <a:noFill/>
        </p:spPr>
        <p:txBody>
          <a:bodyPr wrap="square" rtlCol="0">
            <a:spAutoFit/>
          </a:bodyPr>
          <a:lstStyle/>
          <a:p>
            <a:pPr algn="ctr"/>
            <a:r>
              <a:rPr lang="en-IN" sz="4000" dirty="0" smtClean="0">
                <a:solidFill>
                  <a:schemeClr val="bg1"/>
                </a:solidFill>
              </a:rPr>
              <a:t>Task offloading in Edge-Cloud </a:t>
            </a:r>
          </a:p>
          <a:p>
            <a:pPr algn="ctr"/>
            <a:r>
              <a:rPr lang="en-IN" sz="4000" dirty="0" smtClean="0">
                <a:solidFill>
                  <a:schemeClr val="bg1"/>
                </a:solidFill>
              </a:rPr>
              <a:t>with LSTM for prediction of next task and </a:t>
            </a:r>
          </a:p>
          <a:p>
            <a:pPr algn="ctr"/>
            <a:r>
              <a:rPr lang="en-IN" sz="4000" dirty="0" smtClean="0">
                <a:solidFill>
                  <a:schemeClr val="bg1"/>
                </a:solidFill>
              </a:rPr>
              <a:t>DDQN for task-offloading</a:t>
            </a:r>
            <a:endParaRPr lang="en-US" sz="4000" dirty="0">
              <a:solidFill>
                <a:schemeClr val="bg1"/>
              </a:solidFill>
            </a:endParaRPr>
          </a:p>
        </p:txBody>
      </p:sp>
    </p:spTree>
    <p:extLst>
      <p:ext uri="{BB962C8B-B14F-4D97-AF65-F5344CB8AC3E}">
        <p14:creationId xmlns="" xmlns:p14="http://schemas.microsoft.com/office/powerpoint/2010/main" val="237212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89EC6-3F10-8B09-1535-306DD72CA985}"/>
              </a:ext>
            </a:extLst>
          </p:cNvPr>
          <p:cNvSpPr>
            <a:spLocks noGrp="1"/>
          </p:cNvSpPr>
          <p:nvPr>
            <p:ph type="title"/>
          </p:nvPr>
        </p:nvSpPr>
        <p:spPr>
          <a:xfrm>
            <a:off x="353568" y="657733"/>
            <a:ext cx="4520184" cy="1325563"/>
          </a:xfrm>
        </p:spPr>
        <p:txBody>
          <a:bodyPr>
            <a:normAutofit fontScale="90000"/>
          </a:bodyPr>
          <a:lstStyle/>
          <a:p>
            <a:r>
              <a:rPr lang="en-IN" dirty="0"/>
              <a:t>Overall Framework</a:t>
            </a:r>
          </a:p>
        </p:txBody>
      </p:sp>
      <p:sp>
        <p:nvSpPr>
          <p:cNvPr id="3" name="Content Placeholder 2">
            <a:extLst>
              <a:ext uri="{FF2B5EF4-FFF2-40B4-BE49-F238E27FC236}">
                <a16:creationId xmlns="" xmlns:a16="http://schemas.microsoft.com/office/drawing/2014/main" id="{B5C661A1-F866-5014-5651-4CD0136F6786}"/>
              </a:ext>
            </a:extLst>
          </p:cNvPr>
          <p:cNvSpPr>
            <a:spLocks noGrp="1"/>
          </p:cNvSpPr>
          <p:nvPr>
            <p:ph idx="1"/>
          </p:nvPr>
        </p:nvSpPr>
        <p:spPr>
          <a:xfrm>
            <a:off x="152123" y="2033292"/>
            <a:ext cx="5458968" cy="4334891"/>
          </a:xfrm>
        </p:spPr>
        <p:txBody>
          <a:bodyPr>
            <a:normAutofit fontScale="85000" lnSpcReduction="20000"/>
          </a:bodyPr>
          <a:lstStyle/>
          <a:p>
            <a:r>
              <a:rPr lang="en-US" dirty="0">
                <a:latin typeface="Söhne"/>
              </a:rPr>
              <a:t>The DRL model combines a prediction model with the deep reinforcement learning model.</a:t>
            </a:r>
          </a:p>
          <a:p>
            <a:r>
              <a:rPr lang="en-US" dirty="0">
                <a:latin typeface="Söhne"/>
              </a:rPr>
              <a:t>The model </a:t>
            </a:r>
            <a:r>
              <a:rPr lang="en-US" dirty="0">
                <a:solidFill>
                  <a:srgbClr val="FF0000"/>
                </a:solidFill>
                <a:latin typeface="Söhne"/>
              </a:rPr>
              <a:t>training phase uses LSTM to predict the load of the edge server to make optimal offloading decisions and avoid load imbalance.</a:t>
            </a:r>
          </a:p>
          <a:p>
            <a:r>
              <a:rPr lang="en-US" dirty="0">
                <a:latin typeface="Söhne"/>
              </a:rPr>
              <a:t>The offloading decision phase uses </a:t>
            </a:r>
            <a:r>
              <a:rPr lang="en-US" dirty="0">
                <a:solidFill>
                  <a:srgbClr val="FF0000"/>
                </a:solidFill>
                <a:latin typeface="Söhne"/>
              </a:rPr>
              <a:t>LSTM to predict the features of the next arriving task </a:t>
            </a:r>
            <a:r>
              <a:rPr lang="en-US" dirty="0">
                <a:latin typeface="Söhne"/>
              </a:rPr>
              <a:t>and gives it to the reinforcement learning decision model to make the offloading scheme.</a:t>
            </a:r>
          </a:p>
          <a:p>
            <a:r>
              <a:rPr lang="en-US" dirty="0">
                <a:latin typeface="Söhne"/>
              </a:rPr>
              <a:t>The offloading decision is based on predicted task information, but if there is a large error between real and predicted task, the decision is made based on the real task.</a:t>
            </a:r>
          </a:p>
          <a:p>
            <a:r>
              <a:rPr lang="en-US" dirty="0">
                <a:latin typeface="Söhne"/>
              </a:rPr>
              <a:t>The prediction helps reduce the response and waiting delay of tasks in the system.</a:t>
            </a:r>
          </a:p>
          <a:p>
            <a:endParaRPr lang="en-US" dirty="0">
              <a:latin typeface="Söhne"/>
            </a:endParaRPr>
          </a:p>
          <a:p>
            <a:endParaRPr lang="en-US" dirty="0"/>
          </a:p>
          <a:p>
            <a:endParaRPr lang="en-IN" dirty="0"/>
          </a:p>
        </p:txBody>
      </p:sp>
      <p:pic>
        <p:nvPicPr>
          <p:cNvPr id="7" name="Picture 6">
            <a:extLst>
              <a:ext uri="{FF2B5EF4-FFF2-40B4-BE49-F238E27FC236}">
                <a16:creationId xmlns="" xmlns:a16="http://schemas.microsoft.com/office/drawing/2014/main" id="{ED5D7B91-7296-E401-55BC-E5EAFF8EC70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36276" y="109728"/>
            <a:ext cx="6634388" cy="6647688"/>
          </a:xfrm>
          <a:prstGeom prst="rect">
            <a:avLst/>
          </a:prstGeom>
        </p:spPr>
      </p:pic>
    </p:spTree>
    <p:extLst>
      <p:ext uri="{BB962C8B-B14F-4D97-AF65-F5344CB8AC3E}">
        <p14:creationId xmlns="" xmlns:p14="http://schemas.microsoft.com/office/powerpoint/2010/main" val="426506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B6B807-796E-5FFF-DFFF-3430ED63E0ED}"/>
              </a:ext>
            </a:extLst>
          </p:cNvPr>
          <p:cNvSpPr>
            <a:spLocks noGrp="1"/>
          </p:cNvSpPr>
          <p:nvPr>
            <p:ph type="title"/>
          </p:nvPr>
        </p:nvSpPr>
        <p:spPr>
          <a:xfrm>
            <a:off x="838200" y="1"/>
            <a:ext cx="10515600" cy="681036"/>
          </a:xfrm>
        </p:spPr>
        <p:txBody>
          <a:bodyPr>
            <a:normAutofit fontScale="90000"/>
          </a:bodyPr>
          <a:lstStyle/>
          <a:p>
            <a:r>
              <a:rPr lang="en-IN" dirty="0"/>
              <a:t>Algorithm Design</a:t>
            </a:r>
          </a:p>
        </p:txBody>
      </p:sp>
      <p:sp>
        <p:nvSpPr>
          <p:cNvPr id="3" name="Content Placeholder 2">
            <a:extLst>
              <a:ext uri="{FF2B5EF4-FFF2-40B4-BE49-F238E27FC236}">
                <a16:creationId xmlns="" xmlns:a16="http://schemas.microsoft.com/office/drawing/2014/main" id="{92B775D5-F107-96E8-D819-A7C5624D9F76}"/>
              </a:ext>
            </a:extLst>
          </p:cNvPr>
          <p:cNvSpPr>
            <a:spLocks noGrp="1"/>
          </p:cNvSpPr>
          <p:nvPr>
            <p:ph idx="1"/>
          </p:nvPr>
        </p:nvSpPr>
        <p:spPr>
          <a:xfrm>
            <a:off x="0" y="832104"/>
            <a:ext cx="12192000" cy="5934456"/>
          </a:xfrm>
        </p:spPr>
        <p:txBody>
          <a:bodyPr>
            <a:normAutofit fontScale="77500" lnSpcReduction="20000"/>
          </a:bodyPr>
          <a:lstStyle/>
          <a:p>
            <a:r>
              <a:rPr lang="en-US" b="0" i="0" dirty="0">
                <a:solidFill>
                  <a:srgbClr val="374151"/>
                </a:solidFill>
                <a:effectLst/>
                <a:latin typeface="Söhne"/>
              </a:rPr>
              <a:t>The DQN algorithm consists of an agent, state, action, and reward. The policy generated is a mapping of states to actions to obtain a reward R. The traditional Q-learning algorithm cannot handle large state and action spaces, but DQN solves this problem by using deep neural networks to fit the optimal Q-functions, instead of storing state-action pairs in a Q-table. DQN also uses the experience replay method to break the correlation within the data and reduce overfitting. Double DQN is also used to eliminate the overestimation problem by using two networks, QA and QB, to separate the steps of selecting the action and evaluating the Q value.</a:t>
            </a:r>
          </a:p>
          <a:p>
            <a:pPr algn="l"/>
            <a:r>
              <a:rPr lang="en-US" b="0" i="0" dirty="0">
                <a:solidFill>
                  <a:srgbClr val="374151"/>
                </a:solidFill>
                <a:effectLst/>
                <a:latin typeface="Söhne"/>
              </a:rPr>
              <a:t>The decision model in edge computing consists of the following elements:</a:t>
            </a:r>
          </a:p>
          <a:p>
            <a:pPr algn="l">
              <a:buFont typeface="+mj-lt"/>
              <a:buAutoNum type="arabicPeriod"/>
            </a:pPr>
            <a:r>
              <a:rPr lang="en-US" b="0" i="0" dirty="0">
                <a:solidFill>
                  <a:srgbClr val="374151"/>
                </a:solidFill>
                <a:effectLst/>
                <a:latin typeface="Söhne"/>
              </a:rPr>
              <a:t>Agent: each mobile device (MD) acts as an agent or scheduler that chooses the next action based on the current state of the environment. The goal is to minimize the total cost and make optimal decisions.</a:t>
            </a:r>
          </a:p>
          <a:p>
            <a:pPr algn="l">
              <a:buFont typeface="+mj-lt"/>
              <a:buAutoNum type="arabicPeriod"/>
            </a:pPr>
            <a:r>
              <a:rPr lang="en-US" b="0" i="0" dirty="0">
                <a:solidFill>
                  <a:srgbClr val="374151"/>
                </a:solidFill>
                <a:effectLst/>
                <a:latin typeface="Söhne"/>
              </a:rPr>
              <a:t>State: the state of the environment includes task properties, waiting and transmission queue state, bandwidth, and edge node load.</a:t>
            </a:r>
          </a:p>
          <a:p>
            <a:pPr algn="l">
              <a:buFont typeface="+mj-lt"/>
              <a:buAutoNum type="arabicPeriod"/>
            </a:pPr>
            <a:r>
              <a:rPr lang="en-US" b="0" i="0" dirty="0">
                <a:solidFill>
                  <a:srgbClr val="374151"/>
                </a:solidFill>
                <a:effectLst/>
                <a:latin typeface="Söhne"/>
              </a:rPr>
              <a:t>Action: based on the state, the agent decides whether to offload a task, which server to offload to, and the transmission power.</a:t>
            </a:r>
          </a:p>
          <a:p>
            <a:pPr algn="l">
              <a:buFont typeface="+mj-lt"/>
              <a:buAutoNum type="arabicPeriod"/>
            </a:pPr>
            <a:r>
              <a:rPr lang="en-US" b="0" i="0" dirty="0">
                <a:solidFill>
                  <a:srgbClr val="374151"/>
                </a:solidFill>
                <a:effectLst/>
                <a:latin typeface="Söhne"/>
              </a:rPr>
              <a:t>Reward: the agent receives a reward after taking an action and the goal is to maximize the long-term discounted reward through continuous interaction with the environment by mapping states to actions optimally. </a:t>
            </a:r>
          </a:p>
          <a:p>
            <a:pPr marL="0" indent="0" algn="l">
              <a:buNone/>
            </a:pPr>
            <a:endParaRPr lang="en-US" dirty="0">
              <a:solidFill>
                <a:srgbClr val="374151"/>
              </a:solidFill>
              <a:latin typeface="Söhne"/>
            </a:endParaRPr>
          </a:p>
          <a:p>
            <a:pPr marL="0" indent="0" algn="l">
              <a:buNone/>
            </a:pPr>
            <a:r>
              <a:rPr lang="en-US" b="0" i="0" dirty="0">
                <a:solidFill>
                  <a:srgbClr val="374151"/>
                </a:solidFill>
                <a:effectLst/>
                <a:latin typeface="Söhne"/>
              </a:rPr>
              <a:t>The reward function in the decision model is designed to minimize the total cost of processing delay and energy consumption. It considers the completion time and energy consumption of tasks, and rewards tasks that complete within the specified time limit and with least energy consumption. The DRL algorithm is a combination of DQN, improved Double DQN, and improved Dueling DQN algorithms with LSTM prediction. The proposed Online Predictive Offloading (OPO) algorithm solves the task offloading problem with deep reinforcement learning. The algorithm includes a random action selection with probability 1−ε or a predicted action by LSTM, and network parameter updates using the Double DQN method.</a:t>
            </a:r>
          </a:p>
          <a:p>
            <a:endParaRPr lang="en-IN" dirty="0"/>
          </a:p>
        </p:txBody>
      </p:sp>
    </p:spTree>
    <p:extLst>
      <p:ext uri="{BB962C8B-B14F-4D97-AF65-F5344CB8AC3E}">
        <p14:creationId xmlns="" xmlns:p14="http://schemas.microsoft.com/office/powerpoint/2010/main" val="69223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DE225-8C95-D85D-8514-52BF8B3B297A}"/>
              </a:ext>
            </a:extLst>
          </p:cNvPr>
          <p:cNvSpPr>
            <a:spLocks noGrp="1"/>
          </p:cNvSpPr>
          <p:nvPr>
            <p:ph type="title"/>
          </p:nvPr>
        </p:nvSpPr>
        <p:spPr>
          <a:xfrm>
            <a:off x="838200" y="365125"/>
            <a:ext cx="10515600" cy="567563"/>
          </a:xfrm>
        </p:spPr>
        <p:txBody>
          <a:bodyPr>
            <a:normAutofit fontScale="90000"/>
          </a:bodyPr>
          <a:lstStyle/>
          <a:p>
            <a:r>
              <a:rPr lang="en-IN" dirty="0"/>
              <a:t>Algorithm </a:t>
            </a:r>
          </a:p>
        </p:txBody>
      </p:sp>
      <p:sp>
        <p:nvSpPr>
          <p:cNvPr id="3" name="Content Placeholder 2">
            <a:extLst>
              <a:ext uri="{FF2B5EF4-FFF2-40B4-BE49-F238E27FC236}">
                <a16:creationId xmlns="" xmlns:a16="http://schemas.microsoft.com/office/drawing/2014/main" id="{C3A7DBDB-9E08-FBC6-A465-C674DE23ED1A}"/>
              </a:ext>
            </a:extLst>
          </p:cNvPr>
          <p:cNvSpPr>
            <a:spLocks noGrp="1"/>
          </p:cNvSpPr>
          <p:nvPr>
            <p:ph idx="1"/>
          </p:nvPr>
        </p:nvSpPr>
        <p:spPr>
          <a:xfrm>
            <a:off x="7799832" y="932688"/>
            <a:ext cx="4392168" cy="5925312"/>
          </a:xfrm>
        </p:spPr>
        <p:txBody>
          <a:bodyPr>
            <a:normAutofit fontScale="85000" lnSpcReduction="10000"/>
          </a:bodyPr>
          <a:lstStyle/>
          <a:p>
            <a:r>
              <a:rPr lang="en-US" b="0" i="0" dirty="0">
                <a:solidFill>
                  <a:srgbClr val="374151"/>
                </a:solidFill>
                <a:effectLst/>
                <a:latin typeface="Söhne"/>
              </a:rPr>
              <a:t>The Online Predictive Offloading (OPO) algorithm is a deep reinforcement learning algorithm designed to solve the problem of task offloading in a system. The algorithm takes as input different tasks and outputs the optimal offloading decision and total cost. It uses QA, QB, and s as initial inputs and a replay memory D with a capacity of N. The algorithm trains the model by executing actions and receiving rewards, storing the experience in the replay memory, and updating the network parameters through a gradient descent step. The algorithm uses a combination of random action selection and LSTM-predicted action selection with a probability of 1-ε, and the QA and QB values are updated based on the Double DQN update method. The algorithm repeats until the desired number of episodes is reached.</a:t>
            </a:r>
          </a:p>
          <a:p>
            <a:endParaRPr lang="en-US" b="0" i="0" dirty="0">
              <a:solidFill>
                <a:srgbClr val="374151"/>
              </a:solidFill>
              <a:effectLst/>
              <a:latin typeface="Söhne"/>
            </a:endParaRPr>
          </a:p>
        </p:txBody>
      </p:sp>
      <p:pic>
        <p:nvPicPr>
          <p:cNvPr id="5" name="Picture 4">
            <a:extLst>
              <a:ext uri="{FF2B5EF4-FFF2-40B4-BE49-F238E27FC236}">
                <a16:creationId xmlns="" xmlns:a16="http://schemas.microsoft.com/office/drawing/2014/main" id="{081CDA3F-D6E9-6C80-FA28-7EA45F26531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932688"/>
            <a:ext cx="7799832" cy="5925312"/>
          </a:xfrm>
          <a:prstGeom prst="rect">
            <a:avLst/>
          </a:prstGeom>
        </p:spPr>
      </p:pic>
    </p:spTree>
    <p:extLst>
      <p:ext uri="{BB962C8B-B14F-4D97-AF65-F5344CB8AC3E}">
        <p14:creationId xmlns="" xmlns:p14="http://schemas.microsoft.com/office/powerpoint/2010/main" val="395440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BE0F44-1418-C524-1ACA-2701206F891E}"/>
              </a:ext>
            </a:extLst>
          </p:cNvPr>
          <p:cNvSpPr>
            <a:spLocks noGrp="1"/>
          </p:cNvSpPr>
          <p:nvPr>
            <p:ph type="title"/>
          </p:nvPr>
        </p:nvSpPr>
        <p:spPr/>
        <p:txBody>
          <a:bodyPr/>
          <a:lstStyle/>
          <a:p>
            <a:r>
              <a:rPr lang="en-IN" dirty="0"/>
              <a:t>Experimental Results</a:t>
            </a:r>
          </a:p>
        </p:txBody>
      </p:sp>
      <p:sp>
        <p:nvSpPr>
          <p:cNvPr id="3" name="Content Placeholder 2">
            <a:extLst>
              <a:ext uri="{FF2B5EF4-FFF2-40B4-BE49-F238E27FC236}">
                <a16:creationId xmlns="" xmlns:a16="http://schemas.microsoft.com/office/drawing/2014/main" id="{5FD5CFEA-BDD5-0675-9797-FD7AF153394D}"/>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The authors evaluated their proposed offloading policy optimization (OPO) algorithm for edge computing using real-world data from Google Cluster.</a:t>
            </a:r>
          </a:p>
          <a:p>
            <a:pPr algn="l">
              <a:buFont typeface="Arial" panose="020B0604020202020204" pitchFamily="34" charset="0"/>
              <a:buChar char="•"/>
            </a:pPr>
            <a:r>
              <a:rPr lang="en-US" b="0" i="0" dirty="0">
                <a:solidFill>
                  <a:srgbClr val="374151"/>
                </a:solidFill>
                <a:effectLst/>
                <a:latin typeface="Söhne"/>
              </a:rPr>
              <a:t>The data was preprocessed for compatibility with the established model, and a history window of 50 was used for task prediction experiment.</a:t>
            </a:r>
          </a:p>
          <a:p>
            <a:pPr algn="l">
              <a:buFont typeface="Arial" panose="020B0604020202020204" pitchFamily="34" charset="0"/>
              <a:buChar char="•"/>
            </a:pPr>
            <a:r>
              <a:rPr lang="en-US" b="0" i="0" dirty="0">
                <a:solidFill>
                  <a:srgbClr val="374151"/>
                </a:solidFill>
                <a:effectLst/>
                <a:latin typeface="Söhne"/>
              </a:rPr>
              <a:t>The results showed that LSTM &amp; DRL performed better than DRL after certain training.</a:t>
            </a:r>
          </a:p>
          <a:p>
            <a:pPr algn="l">
              <a:buFont typeface="Arial" panose="020B0604020202020204" pitchFamily="34" charset="0"/>
              <a:buChar char="•"/>
            </a:pPr>
            <a:r>
              <a:rPr lang="en-US" b="0" i="0" dirty="0">
                <a:solidFill>
                  <a:srgbClr val="374151"/>
                </a:solidFill>
                <a:effectLst/>
                <a:latin typeface="Söhne"/>
              </a:rPr>
              <a:t>The OPO algorithm outperformed other algorithms such as DQN, Double DQN, and Dueling DQN in terms of average delay, energy consumption, and task throw volume.</a:t>
            </a:r>
          </a:p>
          <a:p>
            <a:pPr algn="l">
              <a:buFont typeface="Arial" panose="020B0604020202020204" pitchFamily="34" charset="0"/>
              <a:buChar char="•"/>
            </a:pPr>
            <a:r>
              <a:rPr lang="en-US" b="0" i="0" dirty="0">
                <a:solidFill>
                  <a:srgbClr val="374151"/>
                </a:solidFill>
                <a:effectLst/>
                <a:latin typeface="Söhne"/>
              </a:rPr>
              <a:t>The study showed that the OPO algorithm improved average latency, offloading cost, and reduced task drop rate as the number of tasks increased.</a:t>
            </a:r>
          </a:p>
          <a:p>
            <a:pPr algn="l">
              <a:buFont typeface="Arial" panose="020B0604020202020204" pitchFamily="34" charset="0"/>
              <a:buChar char="•"/>
            </a:pPr>
            <a:r>
              <a:rPr lang="en-US" b="0" i="0" dirty="0">
                <a:solidFill>
                  <a:srgbClr val="374151"/>
                </a:solidFill>
                <a:effectLst/>
                <a:latin typeface="Söhne"/>
              </a:rPr>
              <a:t>The learning rate of 0.001 resulted in fast convergence rate with low convergence cost.</a:t>
            </a:r>
          </a:p>
          <a:p>
            <a:endParaRPr lang="en-IN" dirty="0"/>
          </a:p>
        </p:txBody>
      </p:sp>
    </p:spTree>
    <p:extLst>
      <p:ext uri="{BB962C8B-B14F-4D97-AF65-F5344CB8AC3E}">
        <p14:creationId xmlns="" xmlns:p14="http://schemas.microsoft.com/office/powerpoint/2010/main" val="32307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E446AF-351C-C72D-5DAC-1CC65E0D49B0}"/>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 xmlns:a16="http://schemas.microsoft.com/office/drawing/2014/main" id="{46CE39E7-59BD-9726-043A-15E6891873FE}"/>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The paper studies the computational offloading problem in edge computing</a:t>
            </a:r>
          </a:p>
          <a:p>
            <a:pPr algn="l">
              <a:buFont typeface="Arial" panose="020B0604020202020204" pitchFamily="34" charset="0"/>
              <a:buChar char="•"/>
            </a:pPr>
            <a:r>
              <a:rPr lang="en-US" b="0" i="0" dirty="0">
                <a:solidFill>
                  <a:srgbClr val="374151"/>
                </a:solidFill>
                <a:effectLst/>
                <a:latin typeface="Söhne"/>
              </a:rPr>
              <a:t>The optimization objective is to minimize long-term cost by considering task latency, energy consumption, and discard rate</a:t>
            </a:r>
          </a:p>
          <a:p>
            <a:pPr algn="l">
              <a:buFont typeface="Arial" panose="020B0604020202020204" pitchFamily="34" charset="0"/>
              <a:buChar char="•"/>
            </a:pPr>
            <a:r>
              <a:rPr lang="en-US" b="0" i="0" dirty="0">
                <a:solidFill>
                  <a:srgbClr val="374151"/>
                </a:solidFill>
                <a:effectLst/>
                <a:latin typeface="Söhne"/>
              </a:rPr>
              <a:t>The model is solved using LSTM networks for prediction and DQN for decision-making</a:t>
            </a:r>
          </a:p>
          <a:p>
            <a:pPr algn="l">
              <a:buFont typeface="Arial" panose="020B0604020202020204" pitchFamily="34" charset="0"/>
              <a:buChar char="•"/>
            </a:pPr>
            <a:r>
              <a:rPr lang="en-US" b="0" i="0" dirty="0">
                <a:solidFill>
                  <a:srgbClr val="374151"/>
                </a:solidFill>
                <a:effectLst/>
                <a:latin typeface="Söhne"/>
              </a:rPr>
              <a:t>The proposed OPO algorithm is a deep reinforcement learning-based approach combining Double DQN and Dueling DQN to improve accuracy and stability</a:t>
            </a:r>
          </a:p>
          <a:p>
            <a:pPr algn="l">
              <a:buFont typeface="Arial" panose="020B0604020202020204" pitchFamily="34" charset="0"/>
              <a:buChar char="•"/>
            </a:pPr>
            <a:r>
              <a:rPr lang="en-US" b="0" i="0" dirty="0">
                <a:solidFill>
                  <a:srgbClr val="374151"/>
                </a:solidFill>
                <a:effectLst/>
                <a:latin typeface="Söhne"/>
              </a:rPr>
              <a:t>LSTM is used to improve the training speed and accuracy of the DRL model</a:t>
            </a:r>
          </a:p>
          <a:p>
            <a:pPr algn="l">
              <a:buFont typeface="Arial" panose="020B0604020202020204" pitchFamily="34" charset="0"/>
              <a:buChar char="•"/>
            </a:pPr>
            <a:r>
              <a:rPr lang="en-US" b="0" i="0" dirty="0">
                <a:solidFill>
                  <a:srgbClr val="374151"/>
                </a:solidFill>
                <a:effectLst/>
                <a:latin typeface="Söhne"/>
              </a:rPr>
              <a:t>The OPO algorithm provides a better offloading decision solution for real IoT environments</a:t>
            </a:r>
          </a:p>
          <a:p>
            <a:pPr algn="l">
              <a:buFont typeface="Arial" panose="020B0604020202020204" pitchFamily="34" charset="0"/>
              <a:buChar char="•"/>
            </a:pPr>
            <a:r>
              <a:rPr lang="en-US" b="0" i="0" dirty="0">
                <a:solidFill>
                  <a:srgbClr val="374151"/>
                </a:solidFill>
                <a:effectLst/>
                <a:latin typeface="Söhne"/>
              </a:rPr>
              <a:t>The results are based on simulation and future research will consider migration to experiments and improvement with latest algorithms and techniques.</a:t>
            </a:r>
          </a:p>
          <a:p>
            <a:pPr marL="0" indent="0">
              <a:buNone/>
            </a:pPr>
            <a:endParaRPr lang="en-IN" dirty="0"/>
          </a:p>
        </p:txBody>
      </p:sp>
    </p:spTree>
    <p:extLst>
      <p:ext uri="{BB962C8B-B14F-4D97-AF65-F5344CB8AC3E}">
        <p14:creationId xmlns="" xmlns:p14="http://schemas.microsoft.com/office/powerpoint/2010/main" val="339540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42B36A-38A9-95F2-07E4-DDE2BCFF8D13}"/>
              </a:ext>
            </a:extLst>
          </p:cNvPr>
          <p:cNvSpPr>
            <a:spLocks noGrp="1"/>
          </p:cNvSpPr>
          <p:nvPr>
            <p:ph type="title"/>
          </p:nvPr>
        </p:nvSpPr>
        <p:spPr>
          <a:xfrm>
            <a:off x="0" y="0"/>
            <a:ext cx="4392168" cy="823595"/>
          </a:xfrm>
        </p:spPr>
        <p:txBody>
          <a:bodyPr>
            <a:normAutofit fontScale="90000"/>
          </a:bodyPr>
          <a:lstStyle/>
          <a:p>
            <a:r>
              <a:rPr lang="en-IN" dirty="0"/>
              <a:t>Literature Survey</a:t>
            </a:r>
          </a:p>
        </p:txBody>
      </p:sp>
      <p:sp>
        <p:nvSpPr>
          <p:cNvPr id="3" name="Content Placeholder 2">
            <a:extLst>
              <a:ext uri="{FF2B5EF4-FFF2-40B4-BE49-F238E27FC236}">
                <a16:creationId xmlns="" xmlns:a16="http://schemas.microsoft.com/office/drawing/2014/main" id="{5BBAF4C5-4350-BEA8-1167-40949AF34285}"/>
              </a:ext>
            </a:extLst>
          </p:cNvPr>
          <p:cNvSpPr>
            <a:spLocks noGrp="1"/>
          </p:cNvSpPr>
          <p:nvPr>
            <p:ph idx="1"/>
          </p:nvPr>
        </p:nvSpPr>
        <p:spPr>
          <a:xfrm>
            <a:off x="0" y="1060704"/>
            <a:ext cx="11936186" cy="5797295"/>
          </a:xfrm>
        </p:spPr>
        <p:txBody>
          <a:bodyPr>
            <a:normAutofit fontScale="92500" lnSpcReduction="20000"/>
          </a:bodyPr>
          <a:lstStyle/>
          <a:p>
            <a:r>
              <a:rPr lang="en-US" dirty="0"/>
              <a:t>. </a:t>
            </a:r>
            <a:r>
              <a:rPr lang="en-US" b="1" dirty="0"/>
              <a:t>Offloading Methods with Different Modeling Objects</a:t>
            </a:r>
          </a:p>
          <a:p>
            <a:pPr algn="l">
              <a:buFont typeface="+mj-lt"/>
              <a:buAutoNum type="arabicPeriod"/>
            </a:pPr>
            <a:r>
              <a:rPr lang="en-US" b="0" i="0" dirty="0">
                <a:solidFill>
                  <a:srgbClr val="374151"/>
                </a:solidFill>
                <a:effectLst/>
                <a:latin typeface="Söhne"/>
              </a:rPr>
              <a:t>Computing offloading decisions are categorized into minimizing delay, minimizing energy consumption, and minimizing system cost.</a:t>
            </a:r>
          </a:p>
          <a:p>
            <a:pPr algn="l">
              <a:buFont typeface="+mj-lt"/>
              <a:buAutoNum type="arabicPeriod"/>
            </a:pPr>
            <a:r>
              <a:rPr lang="en-US" b="0" i="0" dirty="0">
                <a:solidFill>
                  <a:srgbClr val="374151"/>
                </a:solidFill>
                <a:effectLst/>
                <a:latin typeface="Söhne"/>
              </a:rPr>
              <a:t>Offloading strategies aim to improve Quality of Service (QoS) and enhance the computing power of terminal devices.</a:t>
            </a:r>
          </a:p>
          <a:p>
            <a:pPr algn="l">
              <a:buFont typeface="+mj-lt"/>
              <a:buAutoNum type="arabicPeriod"/>
            </a:pPr>
            <a:r>
              <a:rPr lang="en-US" b="0" i="0" dirty="0">
                <a:solidFill>
                  <a:srgbClr val="374151"/>
                </a:solidFill>
                <a:effectLst/>
                <a:latin typeface="Söhne"/>
              </a:rPr>
              <a:t>Lightweight and effective offloading scheme is proposed by Shu et al. to minimize execution time.</a:t>
            </a:r>
          </a:p>
          <a:p>
            <a:pPr algn="l">
              <a:buFont typeface="+mj-lt"/>
              <a:buAutoNum type="arabicPeriod"/>
            </a:pPr>
            <a:r>
              <a:rPr lang="en-US" b="0" i="0" dirty="0">
                <a:solidFill>
                  <a:srgbClr val="374151"/>
                </a:solidFill>
                <a:effectLst/>
                <a:latin typeface="Söhne"/>
              </a:rPr>
              <a:t>Guo et al. designed offloading strategies to minimize task execution delays and save energy through data caching.</a:t>
            </a:r>
          </a:p>
          <a:p>
            <a:pPr algn="l">
              <a:buFont typeface="+mj-lt"/>
              <a:buAutoNum type="arabicPeriod"/>
            </a:pPr>
            <a:r>
              <a:rPr lang="en-US" b="0" i="0" dirty="0">
                <a:solidFill>
                  <a:srgbClr val="374151"/>
                </a:solidFill>
                <a:effectLst/>
                <a:latin typeface="Söhne"/>
              </a:rPr>
              <a:t>Ali et al. proposed a federated RL-based channel resource allocation framework for 5G networks.</a:t>
            </a:r>
          </a:p>
          <a:p>
            <a:pPr algn="l">
              <a:buFont typeface="+mj-lt"/>
              <a:buAutoNum type="arabicPeriod"/>
            </a:pPr>
            <a:r>
              <a:rPr lang="en-IN" b="0" i="0" dirty="0">
                <a:solidFill>
                  <a:srgbClr val="374151"/>
                </a:solidFill>
                <a:effectLst/>
                <a:latin typeface="Söhne"/>
              </a:rPr>
              <a:t>Zhao et al. proposed a local computing offloading method to minimize total energy consumption.</a:t>
            </a:r>
          </a:p>
          <a:p>
            <a:pPr algn="l">
              <a:buFont typeface="+mj-lt"/>
              <a:buAutoNum type="arabicPeriod"/>
            </a:pPr>
            <a:r>
              <a:rPr lang="en-IN" b="0" i="0" dirty="0">
                <a:solidFill>
                  <a:srgbClr val="374151"/>
                </a:solidFill>
                <a:effectLst/>
                <a:latin typeface="Söhne"/>
              </a:rPr>
              <a:t>Vu et al. proposed an edge computing network to minimize energy consumption and satisfy latency requirements.</a:t>
            </a:r>
          </a:p>
          <a:p>
            <a:pPr algn="l">
              <a:buFont typeface="+mj-lt"/>
              <a:buAutoNum type="arabicPeriod"/>
            </a:pPr>
            <a:r>
              <a:rPr lang="en-IN" b="0" i="0" dirty="0">
                <a:solidFill>
                  <a:srgbClr val="374151"/>
                </a:solidFill>
                <a:effectLst/>
                <a:latin typeface="Söhne"/>
              </a:rPr>
              <a:t>Yuan et al. proposed a cloud-edge computing system with a profit-maximizing algorithm to minimize system cost and satisfy task response time.</a:t>
            </a:r>
          </a:p>
          <a:p>
            <a:pPr algn="l">
              <a:buFont typeface="+mj-lt"/>
              <a:buAutoNum type="arabicPeriod"/>
            </a:pPr>
            <a:r>
              <a:rPr lang="en-IN" b="0" i="0" dirty="0" err="1">
                <a:solidFill>
                  <a:srgbClr val="374151"/>
                </a:solidFill>
                <a:effectLst/>
                <a:latin typeface="Söhne"/>
              </a:rPr>
              <a:t>Alqerm</a:t>
            </a:r>
            <a:r>
              <a:rPr lang="en-IN" b="0" i="0" dirty="0">
                <a:solidFill>
                  <a:srgbClr val="374151"/>
                </a:solidFill>
                <a:effectLst/>
                <a:latin typeface="Söhne"/>
              </a:rPr>
              <a:t> et al. developed a framework named </a:t>
            </a:r>
            <a:r>
              <a:rPr lang="en-IN" b="0" i="0" dirty="0" err="1">
                <a:solidFill>
                  <a:srgbClr val="374151"/>
                </a:solidFill>
                <a:effectLst/>
                <a:latin typeface="Söhne"/>
              </a:rPr>
              <a:t>DeepEdge</a:t>
            </a:r>
            <a:r>
              <a:rPr lang="en-IN" b="0" i="0" dirty="0">
                <a:solidFill>
                  <a:srgbClr val="374151"/>
                </a:solidFill>
                <a:effectLst/>
                <a:latin typeface="Söhne"/>
              </a:rPr>
              <a:t> to allocate resources to IoT applications and maximize user's Quality of Experience (</a:t>
            </a:r>
            <a:r>
              <a:rPr lang="en-IN" b="0" i="0" dirty="0" err="1">
                <a:solidFill>
                  <a:srgbClr val="374151"/>
                </a:solidFill>
                <a:effectLst/>
                <a:latin typeface="Söhne"/>
              </a:rPr>
              <a:t>QoE</a:t>
            </a:r>
            <a:r>
              <a:rPr lang="en-IN" b="0" i="0" dirty="0">
                <a:solidFill>
                  <a:srgbClr val="374151"/>
                </a:solidFill>
                <a:effectLst/>
                <a:latin typeface="Söhne"/>
              </a:rPr>
              <a:t>).</a:t>
            </a:r>
          </a:p>
          <a:p>
            <a:pPr lvl="1"/>
            <a:endParaRPr lang="en-IN" dirty="0"/>
          </a:p>
        </p:txBody>
      </p:sp>
    </p:spTree>
    <p:extLst>
      <p:ext uri="{BB962C8B-B14F-4D97-AF65-F5344CB8AC3E}">
        <p14:creationId xmlns="" xmlns:p14="http://schemas.microsoft.com/office/powerpoint/2010/main" val="216451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A7569-19CD-91C8-8FFF-02B7767886D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 xmlns:a16="http://schemas.microsoft.com/office/drawing/2014/main" id="{ACA3EED4-6755-BECA-FB8E-0352E377AB1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74151"/>
                </a:solidFill>
                <a:effectLst/>
                <a:latin typeface="Söhne"/>
              </a:rPr>
              <a:t>A joint decision-making problem for cost minimization in IoT edge computing is modeled, taking into account processing latency, energy consumption, and task throw rate.</a:t>
            </a:r>
          </a:p>
          <a:p>
            <a:pPr algn="l">
              <a:buFont typeface="Arial" panose="020B0604020202020204" pitchFamily="34" charset="0"/>
              <a:buChar char="•"/>
            </a:pPr>
            <a:r>
              <a:rPr lang="en-US" b="0" i="0" dirty="0">
                <a:solidFill>
                  <a:srgbClr val="374151"/>
                </a:solidFill>
                <a:effectLst/>
                <a:latin typeface="Söhne"/>
              </a:rPr>
              <a:t>The Online Predictive Offloading (OPO) algorithm is proposed based on Deep Reinforcement Learning and Long Short-Term Memory.</a:t>
            </a:r>
          </a:p>
          <a:p>
            <a:pPr algn="l">
              <a:buFont typeface="Arial" panose="020B0604020202020204" pitchFamily="34" charset="0"/>
              <a:buChar char="•"/>
            </a:pPr>
            <a:r>
              <a:rPr lang="en-US" b="0" i="0" dirty="0">
                <a:solidFill>
                  <a:srgbClr val="374151"/>
                </a:solidFill>
                <a:effectLst/>
                <a:latin typeface="Söhne"/>
              </a:rPr>
              <a:t>The algorithm predicts the edge server's load in real-time and allocates resources in advance, improving the convergence accuracy and speed of the offloading process.</a:t>
            </a:r>
          </a:p>
          <a:p>
            <a:pPr algn="l">
              <a:buFont typeface="Arial" panose="020B0604020202020204" pitchFamily="34" charset="0"/>
              <a:buChar char="•"/>
            </a:pPr>
            <a:r>
              <a:rPr lang="en-US" b="0" i="0" dirty="0">
                <a:solidFill>
                  <a:srgbClr val="374151"/>
                </a:solidFill>
                <a:effectLst/>
                <a:latin typeface="Söhne"/>
              </a:rPr>
              <a:t>The algorithm reduces the average latency by 6.25%, offloading cost by 25.6%, and task throw rate by 31.7%.</a:t>
            </a:r>
            <a:endParaRPr lang="en-IN" dirty="0"/>
          </a:p>
        </p:txBody>
      </p:sp>
    </p:spTree>
    <p:extLst>
      <p:ext uri="{BB962C8B-B14F-4D97-AF65-F5344CB8AC3E}">
        <p14:creationId xmlns="" xmlns:p14="http://schemas.microsoft.com/office/powerpoint/2010/main" val="185762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A995BC-56DC-EE15-81C3-E45A0E93041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5861DBE1-7875-33FF-0C5D-7A2D22387714}"/>
              </a:ext>
            </a:extLst>
          </p:cNvPr>
          <p:cNvSpPr>
            <a:spLocks noGrp="1"/>
          </p:cNvSpPr>
          <p:nvPr>
            <p:ph idx="1"/>
          </p:nvPr>
        </p:nvSpPr>
        <p:spPr>
          <a:xfrm>
            <a:off x="224444" y="1787236"/>
            <a:ext cx="11679381" cy="4462272"/>
          </a:xfrm>
        </p:spPr>
        <p:txBody>
          <a:bodyPr>
            <a:normAutofit fontScale="85000" lnSpcReduction="10000"/>
          </a:bodyPr>
          <a:lstStyle/>
          <a:p>
            <a:pPr algn="l">
              <a:buFont typeface="Arial" panose="020B0604020202020204" pitchFamily="34" charset="0"/>
              <a:buChar char="•"/>
            </a:pPr>
            <a:r>
              <a:rPr lang="en-US" b="0" i="0" dirty="0">
                <a:solidFill>
                  <a:srgbClr val="374151"/>
                </a:solidFill>
                <a:effectLst/>
                <a:latin typeface="Söhne"/>
              </a:rPr>
              <a:t>Edge computing emerged to meet the demand of IoT devices that traditional cloud computing cannot handle.</a:t>
            </a:r>
          </a:p>
          <a:p>
            <a:pPr algn="l">
              <a:buFont typeface="Arial" panose="020B0604020202020204" pitchFamily="34" charset="0"/>
              <a:buChar char="•"/>
            </a:pPr>
            <a:r>
              <a:rPr lang="en-US" b="0" i="0" dirty="0">
                <a:solidFill>
                  <a:srgbClr val="374151"/>
                </a:solidFill>
                <a:effectLst/>
                <a:latin typeface="Söhne"/>
              </a:rPr>
              <a:t>Edge computing involves placing small servers at the edge of the network closer to user devices.</a:t>
            </a:r>
          </a:p>
          <a:p>
            <a:pPr algn="l">
              <a:buFont typeface="Arial" panose="020B0604020202020204" pitchFamily="34" charset="0"/>
              <a:buChar char="•"/>
            </a:pPr>
            <a:r>
              <a:rPr lang="en-US" b="0" i="0" dirty="0">
                <a:solidFill>
                  <a:srgbClr val="374151"/>
                </a:solidFill>
                <a:effectLst/>
                <a:latin typeface="Söhne"/>
              </a:rPr>
              <a:t>Core of edge computing is computation offloading, which reduces the computational workload and energy consumption of devices.</a:t>
            </a:r>
          </a:p>
          <a:p>
            <a:pPr algn="l">
              <a:buFont typeface="Arial" panose="020B0604020202020204" pitchFamily="34" charset="0"/>
              <a:buChar char="•"/>
            </a:pPr>
            <a:r>
              <a:rPr lang="en-US" b="0" i="0" dirty="0">
                <a:solidFill>
                  <a:srgbClr val="374151"/>
                </a:solidFill>
                <a:effectLst/>
                <a:latin typeface="Söhne"/>
              </a:rPr>
              <a:t>Offloading problem consists of deciding whether to offload and to which edge server.</a:t>
            </a:r>
          </a:p>
          <a:p>
            <a:pPr algn="l">
              <a:buFont typeface="Arial" panose="020B0604020202020204" pitchFamily="34" charset="0"/>
              <a:buChar char="•"/>
            </a:pPr>
            <a:r>
              <a:rPr lang="en-US" b="0" i="0" dirty="0">
                <a:solidFill>
                  <a:srgbClr val="374151"/>
                </a:solidFill>
                <a:effectLst/>
                <a:latin typeface="Söhne"/>
              </a:rPr>
              <a:t>Challenges include transmission delays and energy consumption, load imbalance, and unreasonable offloading decisions.</a:t>
            </a:r>
          </a:p>
          <a:p>
            <a:pPr algn="l">
              <a:buFont typeface="Arial" panose="020B0604020202020204" pitchFamily="34" charset="0"/>
              <a:buChar char="•"/>
            </a:pPr>
            <a:r>
              <a:rPr lang="en-US" dirty="0">
                <a:latin typeface="Söhne"/>
              </a:rPr>
              <a:t>Current research on offloading decision problem includes traditional algorithms and reinforcement learning algorithms, but they don't take into account the dynamic and predictable nature of the task.</a:t>
            </a:r>
          </a:p>
          <a:p>
            <a:pPr algn="l">
              <a:buFont typeface="Arial" panose="020B0604020202020204" pitchFamily="34" charset="0"/>
              <a:buChar char="•"/>
            </a:pPr>
            <a:r>
              <a:rPr lang="en-US" dirty="0">
                <a:latin typeface="Söhne"/>
              </a:rPr>
              <a:t>This paper proposes the Online Predictive Offloading (OPO) algorithm that combines LSTM and DRL to make real-time predictions of task information and offloading decisions.</a:t>
            </a:r>
          </a:p>
          <a:p>
            <a:pPr algn="l">
              <a:buFont typeface="Arial" panose="020B0604020202020204" pitchFamily="34" charset="0"/>
              <a:buChar char="•"/>
            </a:pPr>
            <a:r>
              <a:rPr lang="en-US" dirty="0">
                <a:latin typeface="Söhne"/>
              </a:rPr>
              <a:t>OPO aims to minimize task dropped rate, computational cost, and response delay while avoiding network congestion and server overloading.</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 xmlns:p14="http://schemas.microsoft.com/office/powerpoint/2010/main" val="216020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C6F76B-B7E3-BFA5-32D3-02C8E04AA096}"/>
              </a:ext>
            </a:extLst>
          </p:cNvPr>
          <p:cNvSpPr>
            <a:spLocks noGrp="1"/>
          </p:cNvSpPr>
          <p:nvPr>
            <p:ph type="title"/>
          </p:nvPr>
        </p:nvSpPr>
        <p:spPr/>
        <p:txBody>
          <a:bodyPr/>
          <a:lstStyle/>
          <a:p>
            <a:r>
              <a:rPr lang="en-IN" dirty="0"/>
              <a:t>Contributions</a:t>
            </a:r>
          </a:p>
        </p:txBody>
      </p:sp>
      <p:sp>
        <p:nvSpPr>
          <p:cNvPr id="3" name="Content Placeholder 2">
            <a:extLst>
              <a:ext uri="{FF2B5EF4-FFF2-40B4-BE49-F238E27FC236}">
                <a16:creationId xmlns="" xmlns:a16="http://schemas.microsoft.com/office/drawing/2014/main" id="{F0CF11E2-52AE-C11D-AD4B-C1AAD80AB31D}"/>
              </a:ext>
            </a:extLst>
          </p:cNvPr>
          <p:cNvSpPr>
            <a:spLocks noGrp="1"/>
          </p:cNvSpPr>
          <p:nvPr>
            <p:ph idx="1"/>
          </p:nvPr>
        </p:nvSpPr>
        <p:spPr>
          <a:xfrm>
            <a:off x="676656" y="1662546"/>
            <a:ext cx="10753725" cy="4115320"/>
          </a:xfrm>
        </p:spPr>
        <p:txBody>
          <a:bodyPr>
            <a:normAutofit lnSpcReduction="10000"/>
          </a:bodyPr>
          <a:lstStyle/>
          <a:p>
            <a:r>
              <a:rPr lang="en-US" dirty="0"/>
              <a:t>Modeling the problem of </a:t>
            </a:r>
            <a:r>
              <a:rPr lang="en-US" dirty="0">
                <a:solidFill>
                  <a:srgbClr val="FF0000"/>
                </a:solidFill>
              </a:rPr>
              <a:t>computing offloading in a multi-edge</a:t>
            </a:r>
            <a:r>
              <a:rPr lang="en-US" dirty="0"/>
              <a:t>, multi-device computing scenario as a nonlinear optimization problem. Moreover, the </a:t>
            </a:r>
            <a:r>
              <a:rPr lang="en-US" dirty="0">
                <a:solidFill>
                  <a:srgbClr val="FF0000"/>
                </a:solidFill>
              </a:rPr>
              <a:t>goal of task offloading is minimizing long-term costs in terms of </a:t>
            </a:r>
            <a:r>
              <a:rPr lang="en-US" dirty="0">
                <a:solidFill>
                  <a:srgbClr val="00B0F0"/>
                </a:solidFill>
              </a:rPr>
              <a:t>latency and energy </a:t>
            </a:r>
            <a:r>
              <a:rPr lang="en-US" dirty="0">
                <a:solidFill>
                  <a:srgbClr val="FF0000"/>
                </a:solidFill>
              </a:rPr>
              <a:t>consumption</a:t>
            </a:r>
            <a:r>
              <a:rPr lang="en-US" dirty="0"/>
              <a:t>. </a:t>
            </a:r>
          </a:p>
          <a:p>
            <a:r>
              <a:rPr lang="en-US" dirty="0"/>
              <a:t>By </a:t>
            </a:r>
            <a:r>
              <a:rPr lang="en-US" dirty="0">
                <a:solidFill>
                  <a:srgbClr val="FF0000"/>
                </a:solidFill>
              </a:rPr>
              <a:t>predicting the characteristics of tasks </a:t>
            </a:r>
            <a:r>
              <a:rPr lang="en-US" dirty="0"/>
              <a:t>and </a:t>
            </a:r>
            <a:r>
              <a:rPr lang="en-US" dirty="0">
                <a:solidFill>
                  <a:srgbClr val="FF0000"/>
                </a:solidFill>
              </a:rPr>
              <a:t>edge server loads</a:t>
            </a:r>
            <a:r>
              <a:rPr lang="en-US" dirty="0"/>
              <a:t>, tasks are dynamically offloaded to the optimal edge server. In the </a:t>
            </a:r>
            <a:r>
              <a:rPr lang="en-US" dirty="0">
                <a:solidFill>
                  <a:srgbClr val="FF0000"/>
                </a:solidFill>
              </a:rPr>
              <a:t>decision model, the prediction is combined with task decision to dynamically allocate resources for different tasks to further reduce latency and improve service quality</a:t>
            </a:r>
            <a:r>
              <a:rPr lang="en-US" dirty="0"/>
              <a:t>. </a:t>
            </a:r>
          </a:p>
          <a:p>
            <a:r>
              <a:rPr lang="en-US" dirty="0"/>
              <a:t>The proposed model and method are extensively evaluated with real-world datasets. The results reveal that the model developed in this paper can effectively reduce the cost using the DRL algorithm with Deep Q Network (DQN) and its variants. The OPO algorithm can maintain low task latency and task discard rate when facing large and complex scenarios</a:t>
            </a:r>
            <a:endParaRPr lang="en-IN" dirty="0"/>
          </a:p>
        </p:txBody>
      </p:sp>
    </p:spTree>
    <p:extLst>
      <p:ext uri="{BB962C8B-B14F-4D97-AF65-F5344CB8AC3E}">
        <p14:creationId xmlns="" xmlns:p14="http://schemas.microsoft.com/office/powerpoint/2010/main" val="402276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FF815-8D6B-0EE9-8D33-F329B5DEDA00}"/>
              </a:ext>
            </a:extLst>
          </p:cNvPr>
          <p:cNvSpPr>
            <a:spLocks noGrp="1"/>
          </p:cNvSpPr>
          <p:nvPr>
            <p:ph type="title"/>
          </p:nvPr>
        </p:nvSpPr>
        <p:spPr>
          <a:xfrm>
            <a:off x="0" y="0"/>
            <a:ext cx="4565904" cy="768096"/>
          </a:xfrm>
        </p:spPr>
        <p:txBody>
          <a:bodyPr>
            <a:normAutofit fontScale="90000"/>
          </a:bodyPr>
          <a:lstStyle/>
          <a:p>
            <a:r>
              <a:rPr lang="en-IN" dirty="0"/>
              <a:t>Literature Survey</a:t>
            </a:r>
          </a:p>
        </p:txBody>
      </p:sp>
      <p:sp>
        <p:nvSpPr>
          <p:cNvPr id="3" name="Content Placeholder 2">
            <a:extLst>
              <a:ext uri="{FF2B5EF4-FFF2-40B4-BE49-F238E27FC236}">
                <a16:creationId xmlns="" xmlns:a16="http://schemas.microsoft.com/office/drawing/2014/main" id="{036158CC-5908-C7E8-260D-A89CA1C65566}"/>
              </a:ext>
            </a:extLst>
          </p:cNvPr>
          <p:cNvSpPr>
            <a:spLocks noGrp="1"/>
          </p:cNvSpPr>
          <p:nvPr>
            <p:ph idx="1"/>
          </p:nvPr>
        </p:nvSpPr>
        <p:spPr>
          <a:xfrm>
            <a:off x="0" y="841248"/>
            <a:ext cx="12192000" cy="6016751"/>
          </a:xfrm>
        </p:spPr>
        <p:txBody>
          <a:bodyPr>
            <a:normAutofit fontScale="92500" lnSpcReduction="10000"/>
          </a:bodyPr>
          <a:lstStyle/>
          <a:p>
            <a:r>
              <a:rPr lang="en-US" dirty="0"/>
              <a:t>. </a:t>
            </a:r>
            <a:r>
              <a:rPr lang="en-US" sz="2600" b="1" dirty="0"/>
              <a:t>Offloading Methods with Different Problem Solving Strategies</a:t>
            </a:r>
          </a:p>
          <a:p>
            <a:pPr algn="l">
              <a:buFont typeface="+mj-lt"/>
              <a:buAutoNum type="arabicPeriod"/>
            </a:pPr>
            <a:r>
              <a:rPr lang="en-US" b="0" i="0" dirty="0" smtClean="0">
                <a:solidFill>
                  <a:srgbClr val="374151"/>
                </a:solidFill>
                <a:effectLst/>
                <a:latin typeface="Söhne"/>
              </a:rPr>
              <a:t>The </a:t>
            </a:r>
            <a:r>
              <a:rPr lang="en-US" b="0" i="0" dirty="0">
                <a:solidFill>
                  <a:srgbClr val="374151"/>
                </a:solidFill>
                <a:effectLst/>
                <a:latin typeface="Söhne"/>
              </a:rPr>
              <a:t>traditional IoT suffered from scalability and elasticity issues, which recent advances in DRL algorithms aim to address.</a:t>
            </a:r>
          </a:p>
          <a:p>
            <a:pPr algn="l">
              <a:buFont typeface="+mj-lt"/>
              <a:buAutoNum type="arabicPeriod"/>
            </a:pPr>
            <a:r>
              <a:rPr lang="en-US" b="0" i="0" dirty="0">
                <a:solidFill>
                  <a:srgbClr val="374151"/>
                </a:solidFill>
                <a:effectLst/>
                <a:latin typeface="Söhne"/>
              </a:rPr>
              <a:t>Researchers are combining neural networks and reinforcement learning for task offloading problems in unknown dynamic IoT environments.</a:t>
            </a:r>
          </a:p>
          <a:p>
            <a:pPr algn="l">
              <a:buFont typeface="+mj-lt"/>
              <a:buAutoNum type="arabicPeriod"/>
            </a:pPr>
            <a:r>
              <a:rPr lang="en-US" b="0" i="0" dirty="0">
                <a:solidFill>
                  <a:srgbClr val="374151"/>
                </a:solidFill>
                <a:effectLst/>
                <a:latin typeface="Söhne"/>
              </a:rPr>
              <a:t>Huang et al. proposed a distributed deep learning algorithm for optimal solutions without manual labeling of data.</a:t>
            </a:r>
          </a:p>
          <a:p>
            <a:pPr algn="l">
              <a:buFont typeface="+mj-lt"/>
              <a:buAutoNum type="arabicPeriod"/>
            </a:pPr>
            <a:r>
              <a:rPr lang="en-IN" b="0" i="0" dirty="0">
                <a:solidFill>
                  <a:srgbClr val="374151"/>
                </a:solidFill>
                <a:effectLst/>
                <a:latin typeface="Söhne"/>
              </a:rPr>
              <a:t>Tang et al. formulated a task offloading problem with reinforcement learning for device decision-making without knowing other device's decisions.</a:t>
            </a:r>
          </a:p>
          <a:p>
            <a:pPr algn="l">
              <a:buFont typeface="+mj-lt"/>
              <a:buAutoNum type="arabicPeriod"/>
            </a:pPr>
            <a:r>
              <a:rPr lang="en-IN" b="0" i="0" dirty="0" smtClean="0">
                <a:solidFill>
                  <a:srgbClr val="374151"/>
                </a:solidFill>
                <a:effectLst/>
                <a:latin typeface="Söhne"/>
              </a:rPr>
              <a:t>Chen </a:t>
            </a:r>
            <a:r>
              <a:rPr lang="en-IN" b="0" i="0" dirty="0">
                <a:solidFill>
                  <a:srgbClr val="374151"/>
                </a:solidFill>
                <a:effectLst/>
                <a:latin typeface="Söhne"/>
              </a:rPr>
              <a:t>et al. considered communication in </a:t>
            </a:r>
            <a:r>
              <a:rPr lang="en-IN" b="0" i="0" dirty="0" err="1">
                <a:solidFill>
                  <a:srgbClr val="374151"/>
                </a:solidFill>
                <a:effectLst/>
                <a:latin typeface="Söhne"/>
              </a:rPr>
              <a:t>ultradense</a:t>
            </a:r>
            <a:r>
              <a:rPr lang="en-IN" b="0" i="0" dirty="0">
                <a:solidFill>
                  <a:srgbClr val="374151"/>
                </a:solidFill>
                <a:effectLst/>
                <a:latin typeface="Söhne"/>
              </a:rPr>
              <a:t> LAN and used DQN algorithm for optimal policy based on unknown network dynamic environment.</a:t>
            </a:r>
          </a:p>
          <a:p>
            <a:pPr algn="l">
              <a:buFont typeface="+mj-lt"/>
              <a:buAutoNum type="arabicPeriod"/>
            </a:pPr>
            <a:r>
              <a:rPr lang="en-IN" b="0" i="0" dirty="0">
                <a:solidFill>
                  <a:srgbClr val="374151"/>
                </a:solidFill>
                <a:effectLst/>
                <a:latin typeface="Söhne"/>
              </a:rPr>
              <a:t>Song et al. aimed to optimize resource utilization, energy consumption, and network latency by predicting user </a:t>
            </a:r>
            <a:r>
              <a:rPr lang="en-IN" b="0" i="0" dirty="0" err="1">
                <a:solidFill>
                  <a:srgbClr val="374151"/>
                </a:solidFill>
                <a:effectLst/>
                <a:latin typeface="Söhne"/>
              </a:rPr>
              <a:t>behavior</a:t>
            </a:r>
            <a:r>
              <a:rPr lang="en-IN" b="0" i="0" dirty="0">
                <a:solidFill>
                  <a:srgbClr val="374151"/>
                </a:solidFill>
                <a:effectLst/>
                <a:latin typeface="Söhne"/>
              </a:rPr>
              <a:t> with a variant of the DQN algorithm.</a:t>
            </a:r>
          </a:p>
          <a:p>
            <a:pPr algn="l">
              <a:buFont typeface="+mj-lt"/>
              <a:buAutoNum type="arabicPeriod"/>
            </a:pPr>
            <a:r>
              <a:rPr lang="en-IN" b="0" i="0" dirty="0">
                <a:solidFill>
                  <a:srgbClr val="374151"/>
                </a:solidFill>
                <a:effectLst/>
                <a:latin typeface="Söhne"/>
              </a:rPr>
              <a:t>Zou et al. used improved Actor-Critic algorithm to balance workload between edge server and final task.</a:t>
            </a:r>
          </a:p>
          <a:p>
            <a:pPr marL="0" indent="0">
              <a:buNone/>
            </a:pPr>
            <a:r>
              <a:rPr lang="en-US" b="0" i="0" dirty="0">
                <a:solidFill>
                  <a:srgbClr val="374151"/>
                </a:solidFill>
                <a:effectLst/>
                <a:latin typeface="Söhne"/>
              </a:rPr>
              <a:t>13.Chen et al. improved policy search efficiency by spreading high-dimensional decision space using Monte Carlo Tree Search and Deep Neural Network algorithms.</a:t>
            </a:r>
          </a:p>
          <a:p>
            <a:endParaRPr lang="en-IN" dirty="0"/>
          </a:p>
        </p:txBody>
      </p:sp>
    </p:spTree>
    <p:extLst>
      <p:ext uri="{BB962C8B-B14F-4D97-AF65-F5344CB8AC3E}">
        <p14:creationId xmlns="" xmlns:p14="http://schemas.microsoft.com/office/powerpoint/2010/main" val="222378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C83287-4E79-B458-D743-69FD6ADF38B6}"/>
              </a:ext>
            </a:extLst>
          </p:cNvPr>
          <p:cNvSpPr>
            <a:spLocks noGrp="1"/>
          </p:cNvSpPr>
          <p:nvPr>
            <p:ph type="title"/>
          </p:nvPr>
        </p:nvSpPr>
        <p:spPr>
          <a:xfrm>
            <a:off x="228600" y="1"/>
            <a:ext cx="3538728" cy="1133855"/>
          </a:xfrm>
        </p:spPr>
        <p:txBody>
          <a:bodyPr>
            <a:normAutofit fontScale="90000"/>
          </a:bodyPr>
          <a:lstStyle/>
          <a:p>
            <a:r>
              <a:rPr lang="en-IN" dirty="0"/>
              <a:t>System Model</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1A7C012A-1ADE-C285-9A13-A88CA1ED5F5B}"/>
                  </a:ext>
                </a:extLst>
              </p:cNvPr>
              <p:cNvSpPr>
                <a:spLocks noGrp="1"/>
              </p:cNvSpPr>
              <p:nvPr>
                <p:ph idx="1"/>
              </p:nvPr>
            </p:nvSpPr>
            <p:spPr>
              <a:xfrm>
                <a:off x="0" y="1207008"/>
                <a:ext cx="7223760" cy="5650991"/>
              </a:xfrm>
            </p:spPr>
            <p:txBody>
              <a:bodyPr>
                <a:normAutofit fontScale="85000" lnSpcReduction="20000"/>
              </a:bodyPr>
              <a:lstStyle/>
              <a:p>
                <a:r>
                  <a:rPr lang="en-US" b="0" i="0" dirty="0">
                    <a:solidFill>
                      <a:srgbClr val="374151"/>
                    </a:solidFill>
                    <a:effectLst/>
                    <a:latin typeface="Söhne"/>
                  </a:rPr>
                  <a:t> The paper describes a model of a multi-terminal, multi-edge network scenario in which there are mobile devices (MD) and edge servers. Each MD has a task queue and a computation queue, where the task queue stores the tasks to be offloaded and the computation queue processes locally executed tasks. Edge servers have multiple computation queues for parallel processing of offloaded tasks.</a:t>
                </a:r>
              </a:p>
              <a:p>
                <a:pPr lvl="1"/>
                <a:r>
                  <a:rPr lang="en-US" dirty="0">
                    <a:solidFill>
                      <a:srgbClr val="374151"/>
                    </a:solidFill>
                    <a:latin typeface="Söhne"/>
                  </a:rPr>
                  <a:t>Task Model:-</a:t>
                </a:r>
              </a:p>
              <a:p>
                <a:pPr lvl="1"/>
                <a:r>
                  <a:rPr lang="en-US" dirty="0">
                    <a:solidFill>
                      <a:srgbClr val="374151"/>
                    </a:solidFill>
                    <a:latin typeface="Söhne"/>
                  </a:rPr>
                  <a:t>The task model in this paper considers tasks generated by mobile devices (MD) in different time slots. Each task has information such as data size, computational resources required, and maximum tolerated delay. The tasks are stored in the MD task cache queue and then the decision model decides where the task will be offloaded for execution.</a:t>
                </a:r>
              </a:p>
              <a:p>
                <a:pPr lvl="1"/>
                <a:endParaRPr lang="en-US" dirty="0">
                  <a:solidFill>
                    <a:srgbClr val="374151"/>
                  </a:solidFill>
                  <a:latin typeface="Söhne"/>
                </a:endParaRPr>
              </a:p>
              <a:p>
                <a:pPr lvl="1"/>
                <a:r>
                  <a:rPr lang="en-IN" b="1" dirty="0"/>
                  <a:t>Decision Model:-</a:t>
                </a:r>
              </a:p>
              <a:p>
                <a:pPr lvl="1"/>
                <a:r>
                  <a:rPr lang="en-US" b="0" i="0" dirty="0">
                    <a:solidFill>
                      <a:srgbClr val="374151"/>
                    </a:solidFill>
                    <a:effectLst/>
                    <a:latin typeface="Söhne"/>
                  </a:rPr>
                  <a:t>The decision model of the paper determines the offloading scheme for new tasks generated by the terminal devices. The binary variable </a:t>
                </a:r>
                <a14:m>
                  <m:oMath xmlns:m="http://schemas.openxmlformats.org/officeDocument/2006/math">
                    <m:sSubSup>
                      <m:sSubSupPr>
                        <m:ctrlPr>
                          <a:rPr lang="en-US" b="0" i="0" smtClean="0">
                            <a:solidFill>
                              <a:srgbClr val="374151"/>
                            </a:solidFill>
                            <a:effectLst/>
                            <a:latin typeface="Cambria Math" panose="02040503050406030204" pitchFamily="18" charset="0"/>
                          </a:rPr>
                        </m:ctrlPr>
                      </m:sSubSupPr>
                      <m:e>
                        <m:r>
                          <a:rPr lang="en-US" b="0" i="0" smtClean="0">
                            <a:solidFill>
                              <a:srgbClr val="374151"/>
                            </a:solidFill>
                            <a:effectLst/>
                            <a:latin typeface="Cambria Math" panose="02040503050406030204" pitchFamily="18" charset="0"/>
                          </a:rPr>
                          <m:t>𝑥</m:t>
                        </m:r>
                      </m:e>
                      <m:sub>
                        <m:r>
                          <a:rPr lang="en-US" b="0" i="0" smtClean="0">
                            <a:solidFill>
                              <a:srgbClr val="374151"/>
                            </a:solidFill>
                            <a:effectLst/>
                            <a:latin typeface="Cambria Math" panose="02040503050406030204" pitchFamily="18" charset="0"/>
                          </a:rPr>
                          <m:t>𝑚</m:t>
                        </m:r>
                      </m:sub>
                      <m:sup>
                        <m:r>
                          <a:rPr lang="en-US" b="0" i="0" smtClean="0">
                            <a:solidFill>
                              <a:srgbClr val="374151"/>
                            </a:solidFill>
                            <a:effectLst/>
                            <a:latin typeface="Cambria Math" panose="02040503050406030204" pitchFamily="18" charset="0"/>
                          </a:rPr>
                          <m:t>𝑡</m:t>
                        </m:r>
                      </m:sup>
                    </m:sSubSup>
                  </m:oMath>
                </a14:m>
                <a:r>
                  <a:rPr lang="en-US" b="0" i="0" dirty="0">
                    <a:solidFill>
                      <a:srgbClr val="374151"/>
                    </a:solidFill>
                    <a:effectLst/>
                    <a:latin typeface="Söhne"/>
                  </a:rPr>
                  <a:t>indicates if the task is executed locally (</a:t>
                </a:r>
                <a14:m>
                  <m:oMath xmlns:m="http://schemas.openxmlformats.org/officeDocument/2006/math">
                    <m:sSubSup>
                      <m:sSubSupPr>
                        <m:ctrlPr>
                          <a:rPr lang="en-US" b="0" i="1" smtClean="0">
                            <a:solidFill>
                              <a:srgbClr val="374151"/>
                            </a:solidFill>
                            <a:effectLst/>
                            <a:latin typeface="Cambria Math" panose="02040503050406030204" pitchFamily="18" charset="0"/>
                          </a:rPr>
                        </m:ctrlPr>
                      </m:sSubSupPr>
                      <m:e>
                        <m:r>
                          <a:rPr lang="en-US" b="0" i="0" smtClean="0">
                            <a:solidFill>
                              <a:srgbClr val="374151"/>
                            </a:solidFill>
                            <a:effectLst/>
                            <a:latin typeface="Cambria Math" panose="02040503050406030204" pitchFamily="18" charset="0"/>
                          </a:rPr>
                          <m:t>𝑥</m:t>
                        </m:r>
                      </m:e>
                      <m:sub>
                        <m:r>
                          <a:rPr lang="en-US" b="0" i="0" smtClean="0">
                            <a:solidFill>
                              <a:srgbClr val="374151"/>
                            </a:solidFill>
                            <a:effectLst/>
                            <a:latin typeface="Cambria Math" panose="02040503050406030204" pitchFamily="18" charset="0"/>
                          </a:rPr>
                          <m:t>𝑚</m:t>
                        </m:r>
                      </m:sub>
                      <m:sup>
                        <m:r>
                          <a:rPr lang="en-US" b="0" i="0" smtClean="0">
                            <a:solidFill>
                              <a:srgbClr val="374151"/>
                            </a:solidFill>
                            <a:effectLst/>
                            <a:latin typeface="Cambria Math" panose="02040503050406030204" pitchFamily="18" charset="0"/>
                          </a:rPr>
                          <m:t>𝑡</m:t>
                        </m:r>
                      </m:sup>
                    </m:sSubSup>
                    <m:r>
                      <a:rPr lang="en-US" b="0" i="1" smtClean="0">
                        <a:solidFill>
                          <a:srgbClr val="374151"/>
                        </a:solidFill>
                        <a:effectLst/>
                        <a:latin typeface="Cambria Math" panose="02040503050406030204" pitchFamily="18" charset="0"/>
                      </a:rPr>
                      <m:t> </m:t>
                    </m:r>
                  </m:oMath>
                </a14:m>
                <a:r>
                  <a:rPr lang="en-US" b="0" i="0" dirty="0">
                    <a:solidFill>
                      <a:srgbClr val="374151"/>
                    </a:solidFill>
                    <a:effectLst/>
                    <a:latin typeface="Söhne"/>
                  </a:rPr>
                  <a:t>=0) or offloaded (</a:t>
                </a:r>
                <a14:m>
                  <m:oMath xmlns:m="http://schemas.openxmlformats.org/officeDocument/2006/math">
                    <m:sSubSup>
                      <m:sSubSupPr>
                        <m:ctrlPr>
                          <a:rPr lang="en-US" b="0" i="1" smtClean="0">
                            <a:solidFill>
                              <a:srgbClr val="374151"/>
                            </a:solidFill>
                            <a:effectLst/>
                            <a:latin typeface="Cambria Math" panose="02040503050406030204" pitchFamily="18" charset="0"/>
                          </a:rPr>
                        </m:ctrlPr>
                      </m:sSubSupPr>
                      <m:e>
                        <m:r>
                          <a:rPr lang="en-US" b="0" i="0" smtClean="0">
                            <a:solidFill>
                              <a:srgbClr val="374151"/>
                            </a:solidFill>
                            <a:effectLst/>
                            <a:latin typeface="Cambria Math" panose="02040503050406030204" pitchFamily="18" charset="0"/>
                          </a:rPr>
                          <m:t>𝑥</m:t>
                        </m:r>
                      </m:e>
                      <m:sub>
                        <m:r>
                          <a:rPr lang="en-US" b="0" i="0" smtClean="0">
                            <a:solidFill>
                              <a:srgbClr val="374151"/>
                            </a:solidFill>
                            <a:effectLst/>
                            <a:latin typeface="Cambria Math" panose="02040503050406030204" pitchFamily="18" charset="0"/>
                          </a:rPr>
                          <m:t>𝑚</m:t>
                        </m:r>
                      </m:sub>
                      <m:sup>
                        <m:r>
                          <a:rPr lang="en-US" b="0" i="0" smtClean="0">
                            <a:solidFill>
                              <a:srgbClr val="374151"/>
                            </a:solidFill>
                            <a:effectLst/>
                            <a:latin typeface="Cambria Math" panose="02040503050406030204" pitchFamily="18" charset="0"/>
                          </a:rPr>
                          <m:t>𝑡</m:t>
                        </m:r>
                      </m:sup>
                    </m:sSubSup>
                    <m:r>
                      <a:rPr lang="en-US" b="0" i="1" smtClean="0">
                        <a:solidFill>
                          <a:srgbClr val="374151"/>
                        </a:solidFill>
                        <a:effectLst/>
                        <a:latin typeface="Cambria Math" panose="02040503050406030204" pitchFamily="18" charset="0"/>
                      </a:rPr>
                      <m:t> </m:t>
                    </m:r>
                  </m:oMath>
                </a14:m>
                <a:r>
                  <a:rPr lang="en-US" b="0" i="0" dirty="0">
                    <a:solidFill>
                      <a:srgbClr val="374151"/>
                    </a:solidFill>
                    <a:effectLst/>
                    <a:latin typeface="Söhne"/>
                  </a:rPr>
                  <a:t>=1) to an edge server. The binary variable </a:t>
                </a:r>
                <a14:m>
                  <m:oMath xmlns:m="http://schemas.openxmlformats.org/officeDocument/2006/math">
                    <m:sSubSup>
                      <m:sSubSupPr>
                        <m:ctrlPr>
                          <a:rPr lang="en-US" b="0" i="0" dirty="0" smtClean="0">
                            <a:solidFill>
                              <a:srgbClr val="374151"/>
                            </a:solidFill>
                            <a:effectLst/>
                            <a:latin typeface="Cambria Math" panose="02040503050406030204" pitchFamily="18" charset="0"/>
                          </a:rPr>
                        </m:ctrlPr>
                      </m:sSubSupPr>
                      <m:e>
                        <m:r>
                          <a:rPr lang="en-US" b="0" i="0" dirty="0" err="1" smtClean="0">
                            <a:solidFill>
                              <a:srgbClr val="374151"/>
                            </a:solidFill>
                            <a:effectLst/>
                            <a:latin typeface="Cambria Math" panose="02040503050406030204" pitchFamily="18" charset="0"/>
                          </a:rPr>
                          <m:t>𝑦</m:t>
                        </m:r>
                      </m:e>
                      <m:sub>
                        <m:r>
                          <a:rPr lang="en-US" b="0" i="0" dirty="0" err="1" smtClean="0">
                            <a:solidFill>
                              <a:srgbClr val="374151"/>
                            </a:solidFill>
                            <a:effectLst/>
                            <a:latin typeface="Cambria Math" panose="02040503050406030204" pitchFamily="18" charset="0"/>
                          </a:rPr>
                          <m:t>𝑚</m:t>
                        </m:r>
                        <m:r>
                          <a:rPr lang="en-US" b="0" i="0" dirty="0" err="1" smtClean="0">
                            <a:solidFill>
                              <a:srgbClr val="374151"/>
                            </a:solidFill>
                            <a:effectLst/>
                            <a:latin typeface="Cambria Math" panose="02040503050406030204" pitchFamily="18" charset="0"/>
                          </a:rPr>
                          <m:t>,</m:t>
                        </m:r>
                        <m:r>
                          <a:rPr lang="en-US" b="0" i="0" dirty="0" err="1" smtClean="0">
                            <a:solidFill>
                              <a:srgbClr val="374151"/>
                            </a:solidFill>
                            <a:effectLst/>
                            <a:latin typeface="Cambria Math" panose="02040503050406030204" pitchFamily="18" charset="0"/>
                          </a:rPr>
                          <m:t>𝑛</m:t>
                        </m:r>
                      </m:sub>
                      <m:sup>
                        <m:r>
                          <a:rPr lang="en-US" b="0" i="0" dirty="0" err="1" smtClean="0">
                            <a:solidFill>
                              <a:srgbClr val="374151"/>
                            </a:solidFill>
                            <a:effectLst/>
                            <a:latin typeface="Cambria Math" panose="02040503050406030204" pitchFamily="18" charset="0"/>
                          </a:rPr>
                          <m:t>𝑡</m:t>
                        </m:r>
                      </m:sup>
                    </m:sSubSup>
                  </m:oMath>
                </a14:m>
                <a:r>
                  <a:rPr lang="en-US" b="0" i="0" dirty="0">
                    <a:solidFill>
                      <a:srgbClr val="374151"/>
                    </a:solidFill>
                    <a:effectLst/>
                    <a:latin typeface="Söhne"/>
                  </a:rPr>
                  <a:t> represents which edge server the task is offloaded to, and the offloaded tasks can only be executed in one edge server with the constraint that ∑</a:t>
                </a:r>
                <a:r>
                  <a:rPr lang="en-US" b="0" i="0" dirty="0" err="1">
                    <a:solidFill>
                      <a:srgbClr val="374151"/>
                    </a:solidFill>
                    <a:effectLst/>
                    <a:latin typeface="Söhne"/>
                  </a:rPr>
                  <a:t>n∈N</a:t>
                </a:r>
                <a:r>
                  <a:rPr lang="en-US" b="0" i="0" dirty="0">
                    <a:solidFill>
                      <a:srgbClr val="374151"/>
                    </a:solidFill>
                    <a:effectLst/>
                    <a:latin typeface="Söhne"/>
                  </a:rPr>
                  <a:t/>
                </a:r>
                <a14:m>
                  <m:oMath xmlns:m="http://schemas.openxmlformats.org/officeDocument/2006/math">
                    <m:sSubSup>
                      <m:sSubSupPr>
                        <m:ctrlPr>
                          <a:rPr lang="en-US" b="0" i="1" dirty="0" smtClean="0">
                            <a:solidFill>
                              <a:srgbClr val="374151"/>
                            </a:solidFill>
                            <a:effectLst/>
                            <a:latin typeface="Cambria Math" panose="02040503050406030204" pitchFamily="18" charset="0"/>
                          </a:rPr>
                        </m:ctrlPr>
                      </m:sSubSupPr>
                      <m:e>
                        <m:r>
                          <a:rPr lang="en-US" b="0" i="0" dirty="0" err="1" smtClean="0">
                            <a:solidFill>
                              <a:srgbClr val="374151"/>
                            </a:solidFill>
                            <a:effectLst/>
                            <a:latin typeface="Cambria Math" panose="02040503050406030204" pitchFamily="18" charset="0"/>
                          </a:rPr>
                          <m:t>𝑦</m:t>
                        </m:r>
                      </m:e>
                      <m:sub>
                        <m:r>
                          <a:rPr lang="en-US" b="0" i="0" dirty="0" err="1" smtClean="0">
                            <a:solidFill>
                              <a:srgbClr val="374151"/>
                            </a:solidFill>
                            <a:effectLst/>
                            <a:latin typeface="Cambria Math" panose="02040503050406030204" pitchFamily="18" charset="0"/>
                          </a:rPr>
                          <m:t>𝑚</m:t>
                        </m:r>
                        <m:r>
                          <a:rPr lang="en-US" b="0" i="0" dirty="0" err="1" smtClean="0">
                            <a:solidFill>
                              <a:srgbClr val="374151"/>
                            </a:solidFill>
                            <a:effectLst/>
                            <a:latin typeface="Cambria Math" panose="02040503050406030204" pitchFamily="18" charset="0"/>
                          </a:rPr>
                          <m:t>,</m:t>
                        </m:r>
                        <m:r>
                          <a:rPr lang="en-US" b="0" i="0" dirty="0" err="1" smtClean="0">
                            <a:solidFill>
                              <a:srgbClr val="374151"/>
                            </a:solidFill>
                            <a:effectLst/>
                            <a:latin typeface="Cambria Math" panose="02040503050406030204" pitchFamily="18" charset="0"/>
                          </a:rPr>
                          <m:t>𝑛</m:t>
                        </m:r>
                      </m:sub>
                      <m:sup>
                        <m:r>
                          <a:rPr lang="en-US" b="0" i="0" dirty="0" err="1" smtClean="0">
                            <a:solidFill>
                              <a:srgbClr val="374151"/>
                            </a:solidFill>
                            <a:effectLst/>
                            <a:latin typeface="Cambria Math" panose="02040503050406030204" pitchFamily="18" charset="0"/>
                          </a:rPr>
                          <m:t>𝑡</m:t>
                        </m:r>
                      </m:sup>
                    </m:sSubSup>
                  </m:oMath>
                </a14:m>
                <a:r>
                  <a:rPr lang="en-US" b="0" i="0" dirty="0">
                    <a:solidFill>
                      <a:srgbClr val="374151"/>
                    </a:solidFill>
                    <a:effectLst/>
                    <a:latin typeface="Söhne"/>
                  </a:rPr>
                  <a:t> = 1. The tasks in the model are atomic level and cannot be subdivided.</a:t>
                </a:r>
              </a:p>
              <a:p>
                <a:pPr lvl="1"/>
                <a:endParaRPr lang="en-US" dirty="0">
                  <a:solidFill>
                    <a:srgbClr val="374151"/>
                  </a:solidFill>
                  <a:latin typeface="Söhne"/>
                </a:endParaRPr>
              </a:p>
              <a:p>
                <a:pPr lvl="1"/>
                <a:endParaRPr lang="en-US" dirty="0">
                  <a:solidFill>
                    <a:srgbClr val="374151"/>
                  </a:solidFill>
                  <a:latin typeface="Söhne"/>
                </a:endParaRPr>
              </a:p>
              <a:p>
                <a:pPr lvl="1"/>
                <a:endParaRPr lang="en-US" dirty="0">
                  <a:solidFill>
                    <a:srgbClr val="374151"/>
                  </a:solidFill>
                  <a:latin typeface="Söhne"/>
                </a:endParaRPr>
              </a:p>
              <a:p>
                <a:pPr lvl="1"/>
                <a:endParaRPr lang="en-US" dirty="0">
                  <a:solidFill>
                    <a:srgbClr val="374151"/>
                  </a:solidFill>
                  <a:latin typeface="Söhne"/>
                </a:endParaRPr>
              </a:p>
              <a:p>
                <a:pPr lvl="1"/>
                <a:endParaRPr lang="en-US" dirty="0">
                  <a:solidFill>
                    <a:srgbClr val="374151"/>
                  </a:solidFill>
                  <a:latin typeface="Söhne"/>
                </a:endParaRPr>
              </a:p>
              <a:p>
                <a:pPr lvl="1"/>
                <a:endParaRPr lang="en-US" b="0" i="0" dirty="0">
                  <a:solidFill>
                    <a:srgbClr val="374151"/>
                  </a:solidFill>
                  <a:effectLst/>
                  <a:latin typeface="Söhne"/>
                </a:endParaRPr>
              </a:p>
              <a:p>
                <a:pPr marL="457200" lvl="1" indent="0">
                  <a:buNone/>
                </a:pPr>
                <a:endParaRPr lang="en-US" b="0" i="0" dirty="0">
                  <a:solidFill>
                    <a:srgbClr val="374151"/>
                  </a:solidFill>
                  <a:effectLst/>
                  <a:latin typeface="Söhne"/>
                </a:endParaRPr>
              </a:p>
            </p:txBody>
          </p:sp>
        </mc:Choice>
        <mc:Fallback>
          <p:sp>
            <p:nvSpPr>
              <p:cNvPr id="3" name="Content Placeholder 2">
                <a:extLst>
                  <a:ext uri="{FF2B5EF4-FFF2-40B4-BE49-F238E27FC236}">
                    <a16:creationId xmlns="" xmlns:a16="http://schemas.microsoft.com/office/drawing/2014/main" id="{1A7C012A-1ADE-C285-9A13-A88CA1ED5F5B}"/>
                  </a:ext>
                </a:extLst>
              </p:cNvPr>
              <p:cNvSpPr>
                <a:spLocks noGrp="1" noRot="1" noChangeAspect="1" noMove="1" noResize="1" noEditPoints="1" noAdjustHandles="1" noChangeArrowheads="1" noChangeShapeType="1" noTextEdit="1"/>
              </p:cNvSpPr>
              <p:nvPr>
                <p:ph idx="1"/>
              </p:nvPr>
            </p:nvSpPr>
            <p:spPr>
              <a:xfrm>
                <a:off x="0" y="1207008"/>
                <a:ext cx="7223760" cy="5650991"/>
              </a:xfrm>
              <a:blipFill>
                <a:blip r:embed="rId2"/>
                <a:stretch>
                  <a:fillRect t="-2157" r="-1435"/>
                </a:stretch>
              </a:blipFill>
            </p:spPr>
            <p:txBody>
              <a:bodyPr/>
              <a:lstStyle/>
              <a:p>
                <a:r>
                  <a:rPr lang="en-IN">
                    <a:noFill/>
                  </a:rPr>
                  <a:t> </a:t>
                </a:r>
              </a:p>
            </p:txBody>
          </p:sp>
        </mc:Fallback>
      </mc:AlternateContent>
      <p:pic>
        <p:nvPicPr>
          <p:cNvPr id="6" name="Picture 5">
            <a:extLst>
              <a:ext uri="{FF2B5EF4-FFF2-40B4-BE49-F238E27FC236}">
                <a16:creationId xmlns="" xmlns:a16="http://schemas.microsoft.com/office/drawing/2014/main" id="{A9A983B4-F7DC-455F-ED7D-F5E0901CB4A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223760" y="0"/>
            <a:ext cx="4968240" cy="6748272"/>
          </a:xfrm>
          <a:prstGeom prst="rect">
            <a:avLst/>
          </a:prstGeom>
        </p:spPr>
      </p:pic>
    </p:spTree>
    <p:extLst>
      <p:ext uri="{BB962C8B-B14F-4D97-AF65-F5344CB8AC3E}">
        <p14:creationId xmlns="" xmlns:p14="http://schemas.microsoft.com/office/powerpoint/2010/main" val="38301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FC26B3-EBFD-810F-C5DB-3887FE34439A}"/>
              </a:ext>
            </a:extLst>
          </p:cNvPr>
          <p:cNvSpPr>
            <a:spLocks noGrp="1"/>
          </p:cNvSpPr>
          <p:nvPr>
            <p:ph type="title"/>
          </p:nvPr>
        </p:nvSpPr>
        <p:spPr>
          <a:xfrm>
            <a:off x="0" y="217571"/>
            <a:ext cx="6593968" cy="926931"/>
          </a:xfrm>
        </p:spPr>
        <p:txBody>
          <a:bodyPr/>
          <a:lstStyle/>
          <a:p>
            <a:r>
              <a:rPr lang="en-IN" dirty="0"/>
              <a:t>Computational Model</a:t>
            </a:r>
          </a:p>
        </p:txBody>
      </p:sp>
      <p:sp>
        <p:nvSpPr>
          <p:cNvPr id="3" name="Content Placeholder 2">
            <a:extLst>
              <a:ext uri="{FF2B5EF4-FFF2-40B4-BE49-F238E27FC236}">
                <a16:creationId xmlns="" xmlns:a16="http://schemas.microsoft.com/office/drawing/2014/main" id="{27B4A26B-270E-1D79-D5B3-F0E8766BEECD}"/>
              </a:ext>
            </a:extLst>
          </p:cNvPr>
          <p:cNvSpPr>
            <a:spLocks noGrp="1"/>
          </p:cNvSpPr>
          <p:nvPr>
            <p:ph idx="1"/>
          </p:nvPr>
        </p:nvSpPr>
        <p:spPr>
          <a:xfrm>
            <a:off x="838200" y="1581912"/>
            <a:ext cx="10515600" cy="4595051"/>
          </a:xfrm>
        </p:spPr>
        <p:txBody>
          <a:bodyPr>
            <a:normAutofit fontScale="85000" lnSpcReduction="20000"/>
          </a:bodyPr>
          <a:lstStyle/>
          <a:p>
            <a:pPr marL="0" indent="0">
              <a:buNone/>
            </a:pPr>
            <a:r>
              <a:rPr lang="en-IN" dirty="0"/>
              <a:t>1. Terminal Layer Computing Model</a:t>
            </a:r>
          </a:p>
          <a:p>
            <a:pPr lvl="1"/>
            <a:r>
              <a:rPr lang="en-US" b="0" i="0" dirty="0">
                <a:solidFill>
                  <a:srgbClr val="374151"/>
                </a:solidFill>
                <a:effectLst/>
                <a:latin typeface="Söhne"/>
              </a:rPr>
              <a:t>The model includes two queues: task queue and task computation queue. The energy consumption of the MD to execute the task locally is calculated by summing the computation and waiting energy consumption, expressed as the product of power and </a:t>
            </a:r>
            <a:r>
              <a:rPr lang="en-US" b="0" i="0" dirty="0" err="1">
                <a:solidFill>
                  <a:srgbClr val="374151"/>
                </a:solidFill>
                <a:effectLst/>
                <a:latin typeface="Söhne"/>
              </a:rPr>
              <a:t>ti</a:t>
            </a:r>
            <a:r>
              <a:rPr lang="en-IN" b="0" i="0" dirty="0" smtClean="0">
                <a:solidFill>
                  <a:srgbClr val="374151"/>
                </a:solidFill>
                <a:effectLst/>
                <a:latin typeface="Söhne"/>
              </a:rPr>
              <a:t>me.</a:t>
            </a:r>
          </a:p>
          <a:p>
            <a:pPr lvl="1"/>
            <a:r>
              <a:rPr lang="en-IN" dirty="0" smtClean="0">
                <a:solidFill>
                  <a:srgbClr val="374151"/>
                </a:solidFill>
                <a:latin typeface="Söhne"/>
              </a:rPr>
              <a:t>2.</a:t>
            </a:r>
            <a:r>
              <a:rPr lang="en-IN" dirty="0" smtClean="0"/>
              <a:t>Edge </a:t>
            </a:r>
            <a:r>
              <a:rPr lang="en-IN" dirty="0"/>
              <a:t>Layer Computing Model :</a:t>
            </a:r>
          </a:p>
          <a:p>
            <a:pPr lvl="1"/>
            <a:r>
              <a:rPr lang="en-US" b="0" i="0" dirty="0">
                <a:solidFill>
                  <a:srgbClr val="374151"/>
                </a:solidFill>
                <a:effectLst/>
                <a:latin typeface="Söhne"/>
              </a:rPr>
              <a:t>The Edge Layer Computing Model calculates the </a:t>
            </a:r>
            <a:r>
              <a:rPr lang="en-US" b="0" i="0" dirty="0">
                <a:solidFill>
                  <a:srgbClr val="FF0000"/>
                </a:solidFill>
                <a:effectLst/>
                <a:latin typeface="Söhne"/>
              </a:rPr>
              <a:t>processing latency and total delay </a:t>
            </a:r>
            <a:r>
              <a:rPr lang="en-US" b="0" i="0" dirty="0">
                <a:solidFill>
                  <a:srgbClr val="374151"/>
                </a:solidFill>
                <a:effectLst/>
                <a:latin typeface="Söhne"/>
              </a:rPr>
              <a:t>for tasks offloaded from mobile devices (MDs) to edge servers. The processing latency is calculated as the product of the task size and the current processing capacity of the edge node. The total delay is the minimum of the waiting delay in the local model, transmission delay, and processing latency, or the maximum tolerated delay. The energy consumption of tasks offloaded to the edge server is calculated as the sum of waiting energy consumption, transmission consumption, and edge node computation consumption.</a:t>
            </a:r>
          </a:p>
          <a:p>
            <a:pPr lvl="1"/>
            <a:r>
              <a:rPr lang="en-US" b="0" i="0" dirty="0">
                <a:solidFill>
                  <a:srgbClr val="374151"/>
                </a:solidFill>
                <a:effectLst/>
                <a:latin typeface="Söhne"/>
              </a:rPr>
              <a:t>The communication model in the paper presents a trade-off between the time delay and energy consumption of a task for its computation. The goal is to minimize the total cost of tasks over time. The model has constraints on task processing and transmission, including only allowing one computing node, maximum processing delay and capacity, maximum transmission power and bandwidth. </a:t>
            </a:r>
            <a:endParaRPr lang="en-IN" b="0" i="0" dirty="0">
              <a:solidFill>
                <a:srgbClr val="374151"/>
              </a:solidFill>
              <a:effectLst/>
              <a:latin typeface="Söhne"/>
            </a:endParaRPr>
          </a:p>
        </p:txBody>
      </p:sp>
    </p:spTree>
    <p:extLst>
      <p:ext uri="{BB962C8B-B14F-4D97-AF65-F5344CB8AC3E}">
        <p14:creationId xmlns="" xmlns:p14="http://schemas.microsoft.com/office/powerpoint/2010/main" val="267776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3BE74B-50D9-C5F7-224B-A323FDDA50E0}"/>
              </a:ext>
            </a:extLst>
          </p:cNvPr>
          <p:cNvSpPr>
            <a:spLocks noGrp="1"/>
          </p:cNvSpPr>
          <p:nvPr>
            <p:ph type="title"/>
          </p:nvPr>
        </p:nvSpPr>
        <p:spPr>
          <a:xfrm>
            <a:off x="0" y="0"/>
            <a:ext cx="10772775" cy="1075076"/>
          </a:xfrm>
        </p:spPr>
        <p:txBody>
          <a:bodyPr/>
          <a:lstStyle/>
          <a:p>
            <a:r>
              <a:rPr lang="en-IN" dirty="0"/>
              <a:t>Prediction Model: Task Prediction Model</a:t>
            </a:r>
          </a:p>
        </p:txBody>
      </p:sp>
      <p:sp>
        <p:nvSpPr>
          <p:cNvPr id="3" name="Content Placeholder 2">
            <a:extLst>
              <a:ext uri="{FF2B5EF4-FFF2-40B4-BE49-F238E27FC236}">
                <a16:creationId xmlns="" xmlns:a16="http://schemas.microsoft.com/office/drawing/2014/main" id="{484439F1-9409-A536-CFE7-F8051D09457C}"/>
              </a:ext>
            </a:extLst>
          </p:cNvPr>
          <p:cNvSpPr>
            <a:spLocks noGrp="1"/>
          </p:cNvSpPr>
          <p:nvPr>
            <p:ph idx="1"/>
          </p:nvPr>
        </p:nvSpPr>
        <p:spPr>
          <a:xfrm>
            <a:off x="838200" y="2048256"/>
            <a:ext cx="5257800" cy="4562855"/>
          </a:xfrm>
        </p:spPr>
        <p:txBody>
          <a:bodyPr>
            <a:normAutofit fontScale="92500" lnSpcReduction="20000"/>
          </a:bodyPr>
          <a:lstStyle/>
          <a:p>
            <a:r>
              <a:rPr lang="en-IN" dirty="0"/>
              <a:t>1. Task Prediction Model:-</a:t>
            </a:r>
          </a:p>
          <a:p>
            <a:r>
              <a:rPr lang="en-US" b="0" i="0" dirty="0">
                <a:solidFill>
                  <a:srgbClr val="FF0000"/>
                </a:solidFill>
                <a:effectLst/>
                <a:latin typeface="Söhne"/>
              </a:rPr>
              <a:t>A prediction model </a:t>
            </a:r>
            <a:r>
              <a:rPr lang="en-US" b="0" i="0" dirty="0">
                <a:solidFill>
                  <a:srgbClr val="374151"/>
                </a:solidFill>
                <a:effectLst/>
                <a:latin typeface="Söhne"/>
              </a:rPr>
              <a:t>is used in computational offloading systems to predict future tasks based on the history of user devices. </a:t>
            </a:r>
            <a:r>
              <a:rPr lang="en-US" b="0" i="0" dirty="0">
                <a:solidFill>
                  <a:srgbClr val="FF0000"/>
                </a:solidFill>
                <a:effectLst/>
                <a:latin typeface="Söhne"/>
              </a:rPr>
              <a:t>The prediction is made using a trained LSTM model, taking the input of the previous task data and predicting the next time slot task data. </a:t>
            </a:r>
            <a:r>
              <a:rPr lang="en-US" b="0" i="0" dirty="0">
                <a:solidFill>
                  <a:srgbClr val="374151"/>
                </a:solidFill>
                <a:effectLst/>
                <a:latin typeface="Söhne"/>
              </a:rPr>
              <a:t>The goal of the prediction model is to improve the </a:t>
            </a:r>
            <a:r>
              <a:rPr lang="en-US" b="0" i="0" dirty="0">
                <a:solidFill>
                  <a:srgbClr val="FF0000"/>
                </a:solidFill>
                <a:effectLst/>
                <a:latin typeface="Söhne"/>
              </a:rPr>
              <a:t>accuracy of task data prediction</a:t>
            </a:r>
            <a:r>
              <a:rPr lang="en-US" b="0" i="0" dirty="0">
                <a:solidFill>
                  <a:srgbClr val="374151"/>
                </a:solidFill>
                <a:effectLst/>
                <a:latin typeface="Söhne"/>
              </a:rPr>
              <a:t> as much as possible. The </a:t>
            </a:r>
            <a:r>
              <a:rPr lang="en-US" b="0" i="0" dirty="0">
                <a:solidFill>
                  <a:srgbClr val="FF0000"/>
                </a:solidFill>
                <a:effectLst/>
                <a:latin typeface="Söhne"/>
              </a:rPr>
              <a:t>real task is compared with the predicted task</a:t>
            </a:r>
            <a:r>
              <a:rPr lang="en-US" b="0" i="0" dirty="0">
                <a:solidFill>
                  <a:srgbClr val="374151"/>
                </a:solidFill>
                <a:effectLst/>
                <a:latin typeface="Söhne"/>
              </a:rPr>
              <a:t> and if the error is within the allowed threshold, the task is </a:t>
            </a:r>
            <a:r>
              <a:rPr lang="en-US" b="0" i="0" dirty="0">
                <a:solidFill>
                  <a:srgbClr val="FF0000"/>
                </a:solidFill>
                <a:effectLst/>
                <a:latin typeface="Söhne"/>
              </a:rPr>
              <a:t>directly offloaded</a:t>
            </a:r>
            <a:r>
              <a:rPr lang="en-US" b="0" i="0" dirty="0">
                <a:solidFill>
                  <a:srgbClr val="374151"/>
                </a:solidFill>
                <a:effectLst/>
                <a:latin typeface="Söhne"/>
              </a:rPr>
              <a:t>. If not, the offloading decision is made using the </a:t>
            </a:r>
            <a:r>
              <a:rPr lang="en-US" b="0" i="0" dirty="0">
                <a:solidFill>
                  <a:srgbClr val="FF0000"/>
                </a:solidFill>
                <a:effectLst/>
                <a:latin typeface="Söhne"/>
              </a:rPr>
              <a:t>decision model</a:t>
            </a:r>
            <a:r>
              <a:rPr lang="en-US" b="0" i="0" dirty="0">
                <a:solidFill>
                  <a:srgbClr val="374151"/>
                </a:solidFill>
                <a:effectLst/>
                <a:latin typeface="Söhne"/>
              </a:rPr>
              <a:t>, and the information of the new task is added to the historical data for training the LSTM model.</a:t>
            </a:r>
          </a:p>
        </p:txBody>
      </p:sp>
      <p:pic>
        <p:nvPicPr>
          <p:cNvPr id="5" name="Picture 4">
            <a:extLst>
              <a:ext uri="{FF2B5EF4-FFF2-40B4-BE49-F238E27FC236}">
                <a16:creationId xmlns="" xmlns:a16="http://schemas.microsoft.com/office/drawing/2014/main" id="{60E51085-7883-9136-3551-054CB0D82CD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989320" y="1574609"/>
            <a:ext cx="6089904" cy="4918266"/>
          </a:xfrm>
          <a:prstGeom prst="rect">
            <a:avLst/>
          </a:prstGeom>
        </p:spPr>
      </p:pic>
    </p:spTree>
    <p:extLst>
      <p:ext uri="{BB962C8B-B14F-4D97-AF65-F5344CB8AC3E}">
        <p14:creationId xmlns="" xmlns:p14="http://schemas.microsoft.com/office/powerpoint/2010/main" val="310556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59EACC-84B5-CCEB-959F-BE08576F5B9A}"/>
              </a:ext>
            </a:extLst>
          </p:cNvPr>
          <p:cNvSpPr>
            <a:spLocks noGrp="1"/>
          </p:cNvSpPr>
          <p:nvPr>
            <p:ph type="title"/>
          </p:nvPr>
        </p:nvSpPr>
        <p:spPr>
          <a:xfrm>
            <a:off x="0" y="0"/>
            <a:ext cx="10772775" cy="1000083"/>
          </a:xfrm>
        </p:spPr>
        <p:txBody>
          <a:bodyPr>
            <a:normAutofit fontScale="90000"/>
          </a:bodyPr>
          <a:lstStyle/>
          <a:p>
            <a:r>
              <a:rPr lang="en-IN" dirty="0"/>
              <a:t>Prediction Model: Load Prediction Model</a:t>
            </a:r>
          </a:p>
        </p:txBody>
      </p:sp>
      <p:sp>
        <p:nvSpPr>
          <p:cNvPr id="3" name="Content Placeholder 2">
            <a:extLst>
              <a:ext uri="{FF2B5EF4-FFF2-40B4-BE49-F238E27FC236}">
                <a16:creationId xmlns="" xmlns:a16="http://schemas.microsoft.com/office/drawing/2014/main" id="{23F1DCF5-D1A6-1A69-A84B-BCD7525E3E3A}"/>
              </a:ext>
            </a:extLst>
          </p:cNvPr>
          <p:cNvSpPr>
            <a:spLocks noGrp="1"/>
          </p:cNvSpPr>
          <p:nvPr>
            <p:ph idx="1"/>
          </p:nvPr>
        </p:nvSpPr>
        <p:spPr>
          <a:xfrm>
            <a:off x="838200" y="1825624"/>
            <a:ext cx="4931664" cy="4758055"/>
          </a:xfrm>
        </p:spPr>
        <p:txBody>
          <a:bodyPr>
            <a:normAutofit fontScale="92500" lnSpcReduction="20000"/>
          </a:bodyPr>
          <a:lstStyle/>
          <a:p>
            <a:r>
              <a:rPr lang="en-US" b="0" i="0" dirty="0">
                <a:solidFill>
                  <a:srgbClr val="FF0000"/>
                </a:solidFill>
                <a:effectLst/>
                <a:latin typeface="Söhne"/>
              </a:rPr>
              <a:t>A load prediction model </a:t>
            </a:r>
            <a:r>
              <a:rPr lang="en-US" b="0" i="0" dirty="0">
                <a:solidFill>
                  <a:srgbClr val="374151"/>
                </a:solidFill>
                <a:effectLst/>
                <a:latin typeface="Söhne"/>
              </a:rPr>
              <a:t>is used to predict the future server load in an edge computing system to avoid load imbalance. The model uses an LSTM algorithm to predict the number of idle queues on edge nodes based on historical data of CPU occupancy, network usage, and current task execution. The </a:t>
            </a:r>
            <a:r>
              <a:rPr lang="en-US" b="0" i="0" dirty="0">
                <a:solidFill>
                  <a:srgbClr val="FF0000"/>
                </a:solidFill>
                <a:effectLst/>
                <a:latin typeface="Söhne"/>
              </a:rPr>
              <a:t>predicted idle server </a:t>
            </a:r>
            <a:r>
              <a:rPr lang="en-US" b="0" i="0" dirty="0">
                <a:solidFill>
                  <a:srgbClr val="374151"/>
                </a:solidFill>
                <a:effectLst/>
                <a:latin typeface="Söhne"/>
              </a:rPr>
              <a:t>is preferentially selected for offloading during DRL training. The DRL agent selects </a:t>
            </a:r>
            <a:r>
              <a:rPr lang="en-US" b="0" i="0" dirty="0">
                <a:solidFill>
                  <a:srgbClr val="FF0000"/>
                </a:solidFill>
                <a:effectLst/>
                <a:latin typeface="Söhne"/>
              </a:rPr>
              <a:t>actions through a probability, with the largest Q value selected with ε probability </a:t>
            </a:r>
            <a:r>
              <a:rPr lang="en-US" b="0" i="0" dirty="0">
                <a:solidFill>
                  <a:srgbClr val="374151"/>
                </a:solidFill>
                <a:effectLst/>
                <a:latin typeface="Söhne"/>
              </a:rPr>
              <a:t>and random action selected with 1-ε probability. The use of a predicted idle server as a pre-selected action in the Prediction Action reduces the number </a:t>
            </a:r>
            <a:r>
              <a:rPr lang="en-US" b="0" i="0" dirty="0">
                <a:solidFill>
                  <a:srgbClr val="FF0000"/>
                </a:solidFill>
                <a:effectLst/>
                <a:latin typeface="Söhne"/>
              </a:rPr>
              <a:t>of explorations </a:t>
            </a:r>
            <a:r>
              <a:rPr lang="en-US" b="0" i="0" dirty="0">
                <a:solidFill>
                  <a:srgbClr val="374151"/>
                </a:solidFill>
                <a:effectLst/>
                <a:latin typeface="Söhne"/>
              </a:rPr>
              <a:t>and improves the convergence speed of the algorithm.</a:t>
            </a:r>
            <a:endParaRPr lang="en-IN" dirty="0"/>
          </a:p>
          <a:p>
            <a:endParaRPr lang="en-IN" dirty="0"/>
          </a:p>
        </p:txBody>
      </p:sp>
      <p:pic>
        <p:nvPicPr>
          <p:cNvPr id="5" name="Picture 4">
            <a:extLst>
              <a:ext uri="{FF2B5EF4-FFF2-40B4-BE49-F238E27FC236}">
                <a16:creationId xmlns="" xmlns:a16="http://schemas.microsoft.com/office/drawing/2014/main" id="{5AC9975E-BD42-277E-641F-FA0417BEF29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96000" y="1825625"/>
            <a:ext cx="5343144" cy="4127119"/>
          </a:xfrm>
          <a:prstGeom prst="rect">
            <a:avLst/>
          </a:prstGeom>
        </p:spPr>
      </p:pic>
    </p:spTree>
    <p:extLst>
      <p:ext uri="{BB962C8B-B14F-4D97-AF65-F5344CB8AC3E}">
        <p14:creationId xmlns="" xmlns:p14="http://schemas.microsoft.com/office/powerpoint/2010/main" val="210318239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605</TotalTime>
  <Words>2189</Words>
  <Application>Microsoft Office PowerPoint</Application>
  <PresentationFormat>Custom</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Metropolitan</vt:lpstr>
      <vt:lpstr>Task Offloading Based on LSTM Prediction and Deep Reinforcement Learning for Efficient Edge Computing in IoT</vt:lpstr>
      <vt:lpstr>Overview</vt:lpstr>
      <vt:lpstr>Introduction</vt:lpstr>
      <vt:lpstr>Contributions</vt:lpstr>
      <vt:lpstr>Literature Survey</vt:lpstr>
      <vt:lpstr>System Model</vt:lpstr>
      <vt:lpstr>Computational Model</vt:lpstr>
      <vt:lpstr>Prediction Model: Task Prediction Model</vt:lpstr>
      <vt:lpstr>Prediction Model: Load Prediction Model</vt:lpstr>
      <vt:lpstr>Overall Framework</vt:lpstr>
      <vt:lpstr>Algorithm Design</vt:lpstr>
      <vt:lpstr>Algorithm </vt:lpstr>
      <vt:lpstr>Experimental Results</vt:lpstr>
      <vt:lpstr>Summary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Offloading Based on LSTM Prediction and Deep Reinforcement Learning for Efficient Edge Computing in IoT</dc:title>
  <dc:creator>Shivani Tripathi</dc:creator>
  <cp:lastModifiedBy>Dell</cp:lastModifiedBy>
  <cp:revision>6</cp:revision>
  <dcterms:created xsi:type="dcterms:W3CDTF">2023-01-29T06:46:03Z</dcterms:created>
  <dcterms:modified xsi:type="dcterms:W3CDTF">2023-02-15T07:49:40Z</dcterms:modified>
</cp:coreProperties>
</file>