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78" r:id="rId2"/>
    <p:sldId id="279" r:id="rId3"/>
    <p:sldId id="280" r:id="rId4"/>
    <p:sldId id="261" r:id="rId5"/>
    <p:sldId id="294" r:id="rId6"/>
    <p:sldId id="282" r:id="rId7"/>
    <p:sldId id="284" r:id="rId8"/>
    <p:sldId id="285" r:id="rId9"/>
    <p:sldId id="287" r:id="rId10"/>
    <p:sldId id="288" r:id="rId11"/>
    <p:sldId id="283" r:id="rId12"/>
    <p:sldId id="289" r:id="rId13"/>
    <p:sldId id="290" r:id="rId14"/>
    <p:sldId id="291" r:id="rId15"/>
    <p:sldId id="292" r:id="rId16"/>
    <p:sldId id="293" r:id="rId17"/>
    <p:sldId id="281" r:id="rId18"/>
    <p:sldId id="274"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ishq Malu" initials="TM" lastIdx="1" clrIdx="0">
    <p:extLst>
      <p:ext uri="{19B8F6BF-5375-455C-9EA6-DF929625EA0E}">
        <p15:presenceInfo xmlns:p15="http://schemas.microsoft.com/office/powerpoint/2012/main" userId="2213fb94e00229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FEFD"/>
    <a:srgbClr val="83AB00"/>
    <a:srgbClr val="FFFFFF"/>
    <a:srgbClr val="F3F4F3"/>
    <a:srgbClr val="F39B19"/>
    <a:srgbClr val="F8C6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autoAdjust="0"/>
  </p:normalViewPr>
  <p:slideViewPr>
    <p:cSldViewPr snapToGrid="0">
      <p:cViewPr varScale="1">
        <p:scale>
          <a:sx n="72" d="100"/>
          <a:sy n="72" d="100"/>
        </p:scale>
        <p:origin x="654" y="78"/>
      </p:cViewPr>
      <p:guideLst/>
    </p:cSldViewPr>
  </p:slideViewPr>
  <p:outlineViewPr>
    <p:cViewPr>
      <p:scale>
        <a:sx n="33" d="100"/>
        <a:sy n="33" d="100"/>
      </p:scale>
      <p:origin x="0" y="-1674"/>
    </p:cViewPr>
  </p:outlineViewPr>
  <p:notesTextViewPr>
    <p:cViewPr>
      <p:scale>
        <a:sx n="1" d="1"/>
        <a:sy n="1" d="1"/>
      </p:scale>
      <p:origin x="0" y="0"/>
    </p:cViewPr>
  </p:notesTextViewPr>
  <p:sorterViewPr>
    <p:cViewPr>
      <p:scale>
        <a:sx n="100" d="100"/>
        <a:sy n="100" d="100"/>
      </p:scale>
      <p:origin x="0" y="-2394"/>
    </p:cViewPr>
  </p:sorterViewPr>
  <p:notesViewPr>
    <p:cSldViewPr snapToGrid="0">
      <p:cViewPr varScale="1">
        <p:scale>
          <a:sx n="56" d="100"/>
          <a:sy n="56" d="100"/>
        </p:scale>
        <p:origin x="285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2A0B7-E376-4DB9-A409-E69DC6D8A58D}" type="datetimeFigureOut">
              <a:rPr lang="en-IN" smtClean="0"/>
              <a:t>13-02-2022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001E69-B7C0-4723-9532-50C4E142090B}" type="slidenum">
              <a:rPr lang="en-IN" smtClean="0"/>
              <a:t>‹#›</a:t>
            </a:fld>
            <a:endParaRPr lang="en-IN"/>
          </a:p>
        </p:txBody>
      </p:sp>
    </p:spTree>
    <p:extLst>
      <p:ext uri="{BB962C8B-B14F-4D97-AF65-F5344CB8AC3E}">
        <p14:creationId xmlns:p14="http://schemas.microsoft.com/office/powerpoint/2010/main" val="2601940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66913" y="2655800"/>
            <a:ext cx="77432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7733" b="1"/>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r>
              <a:rPr lang="en-US"/>
              <a:t>Click to edit Master title style</a:t>
            </a:r>
            <a:endParaRPr/>
          </a:p>
        </p:txBody>
      </p:sp>
      <p:sp>
        <p:nvSpPr>
          <p:cNvPr id="11" name="Google Shape;11;p2"/>
          <p:cNvSpPr/>
          <p:nvPr/>
        </p:nvSpPr>
        <p:spPr>
          <a:xfrm>
            <a:off x="9783375"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95069" y="656503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181688" y="67751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639280"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48720" y="85746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676313" y="144115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1843811"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861977"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823323" y="2667459"/>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0685372"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76127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35400" y="-19800"/>
            <a:ext cx="12262800" cy="6897600"/>
          </a:xfrm>
          <a:prstGeom prst="rect">
            <a:avLst/>
          </a:prstGeom>
          <a:solidFill>
            <a:srgbClr val="CFD8DC">
              <a:alpha val="492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1"/>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AA725CB-A94F-4A0F-9359-10E1D5D7422E}" type="slidenum">
              <a:rPr lang="en-IN" smtClean="0"/>
              <a:t>‹#›</a:t>
            </a:fld>
            <a:endParaRPr lang="en-IN"/>
          </a:p>
        </p:txBody>
      </p:sp>
    </p:spTree>
    <p:extLst>
      <p:ext uri="{BB962C8B-B14F-4D97-AF65-F5344CB8AC3E}">
        <p14:creationId xmlns:p14="http://schemas.microsoft.com/office/powerpoint/2010/main" val="138948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13E4-5CE6-4D76-A4B6-619091443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00AAB2-219D-4C92-9295-A9815A68E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B9FAEE-5CE2-4B72-81BE-CD6F2AA40DDB}"/>
              </a:ext>
            </a:extLst>
          </p:cNvPr>
          <p:cNvSpPr>
            <a:spLocks noGrp="1"/>
          </p:cNvSpPr>
          <p:nvPr>
            <p:ph type="dt" sz="half" idx="10"/>
          </p:nvPr>
        </p:nvSpPr>
        <p:spPr/>
        <p:txBody>
          <a:bodyPr/>
          <a:lstStyle/>
          <a:p>
            <a:fld id="{583D4D8C-D865-47F7-A12C-6E34574DDB80}" type="datetimeFigureOut">
              <a:rPr lang="en-IN" smtClean="0"/>
              <a:t>13-02-2022</a:t>
            </a:fld>
            <a:endParaRPr lang="en-IN"/>
          </a:p>
        </p:txBody>
      </p:sp>
      <p:sp>
        <p:nvSpPr>
          <p:cNvPr id="5" name="Footer Placeholder 4">
            <a:extLst>
              <a:ext uri="{FF2B5EF4-FFF2-40B4-BE49-F238E27FC236}">
                <a16:creationId xmlns:a16="http://schemas.microsoft.com/office/drawing/2014/main" id="{C0BA004A-65B0-4EFF-9BA4-BCA2236E13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A4506A-9F77-4B0D-9E86-5E2E6A99CA3F}"/>
              </a:ext>
            </a:extLst>
          </p:cNvPr>
          <p:cNvSpPr>
            <a:spLocks noGrp="1"/>
          </p:cNvSpPr>
          <p:nvPr>
            <p:ph type="sldNum" sz="quarter" idx="12"/>
          </p:nvPr>
        </p:nvSpPr>
        <p:spPr/>
        <p:txBody>
          <a:bodyPr/>
          <a:lstStyle/>
          <a:p>
            <a:fld id="{0AA725CB-A94F-4A0F-9359-10E1D5D7422E}" type="slidenum">
              <a:rPr lang="en-IN" smtClean="0"/>
              <a:t>‹#›</a:t>
            </a:fld>
            <a:endParaRPr lang="en-IN"/>
          </a:p>
        </p:txBody>
      </p:sp>
    </p:spTree>
    <p:extLst>
      <p:ext uri="{BB962C8B-B14F-4D97-AF65-F5344CB8AC3E}">
        <p14:creationId xmlns:p14="http://schemas.microsoft.com/office/powerpoint/2010/main" val="4218076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5E387-4C33-4A51-BF89-5E4894C01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35781B-A8C8-42E8-B93E-463C7A3CC6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5BE37-BE8E-4FC6-B0EF-D40AE3BA6E64}"/>
              </a:ext>
            </a:extLst>
          </p:cNvPr>
          <p:cNvSpPr>
            <a:spLocks noGrp="1"/>
          </p:cNvSpPr>
          <p:nvPr>
            <p:ph type="dt" sz="half" idx="10"/>
          </p:nvPr>
        </p:nvSpPr>
        <p:spPr/>
        <p:txBody>
          <a:bodyPr/>
          <a:lstStyle/>
          <a:p>
            <a:fld id="{8B043B87-0170-4434-8A62-4312D902513C}" type="datetimeFigureOut">
              <a:rPr lang="en-US" smtClean="0"/>
              <a:t>2/13/2022</a:t>
            </a:fld>
            <a:endParaRPr lang="en-US"/>
          </a:p>
        </p:txBody>
      </p:sp>
      <p:sp>
        <p:nvSpPr>
          <p:cNvPr id="5" name="Footer Placeholder 4">
            <a:extLst>
              <a:ext uri="{FF2B5EF4-FFF2-40B4-BE49-F238E27FC236}">
                <a16:creationId xmlns:a16="http://schemas.microsoft.com/office/drawing/2014/main" id="{A5544457-2657-45EC-A758-DC8A9DBFB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21B58-A427-4AF2-A7EC-FFDCE082BFA8}"/>
              </a:ext>
            </a:extLst>
          </p:cNvPr>
          <p:cNvSpPr>
            <a:spLocks noGrp="1"/>
          </p:cNvSpPr>
          <p:nvPr>
            <p:ph type="sldNum" sz="quarter" idx="12"/>
          </p:nvPr>
        </p:nvSpPr>
        <p:spPr/>
        <p:txBody>
          <a:bodyPr/>
          <a:lstStyle/>
          <a:p>
            <a:fld id="{76287520-4E7A-4C75-A016-A5E8AE112880}" type="slidenum">
              <a:rPr lang="en-US" smtClean="0"/>
              <a:t>‹#›</a:t>
            </a:fld>
            <a:endParaRPr lang="en-US"/>
          </a:p>
        </p:txBody>
      </p:sp>
    </p:spTree>
    <p:extLst>
      <p:ext uri="{BB962C8B-B14F-4D97-AF65-F5344CB8AC3E}">
        <p14:creationId xmlns:p14="http://schemas.microsoft.com/office/powerpoint/2010/main" val="379630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339725"/>
            <a:ext cx="7776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5867" b="1"/>
            </a:lvl1pPr>
            <a:lvl2pPr lvl="1" rtl="0">
              <a:spcBef>
                <a:spcPts val="0"/>
              </a:spcBef>
              <a:spcAft>
                <a:spcPts val="0"/>
              </a:spcAft>
              <a:buSzPts val="4400"/>
              <a:buNone/>
              <a:defRPr sz="5867" b="1"/>
            </a:lvl2pPr>
            <a:lvl3pPr lvl="2" rtl="0">
              <a:spcBef>
                <a:spcPts val="0"/>
              </a:spcBef>
              <a:spcAft>
                <a:spcPts val="0"/>
              </a:spcAft>
              <a:buSzPts val="4400"/>
              <a:buNone/>
              <a:defRPr sz="5867" b="1"/>
            </a:lvl3pPr>
            <a:lvl4pPr lvl="3" rtl="0">
              <a:spcBef>
                <a:spcPts val="0"/>
              </a:spcBef>
              <a:spcAft>
                <a:spcPts val="0"/>
              </a:spcAft>
              <a:buSzPts val="4400"/>
              <a:buNone/>
              <a:defRPr sz="5867" b="1"/>
            </a:lvl4pPr>
            <a:lvl5pPr lvl="4" rtl="0">
              <a:spcBef>
                <a:spcPts val="0"/>
              </a:spcBef>
              <a:spcAft>
                <a:spcPts val="0"/>
              </a:spcAft>
              <a:buSzPts val="4400"/>
              <a:buNone/>
              <a:defRPr sz="5867" b="1"/>
            </a:lvl5pPr>
            <a:lvl6pPr lvl="5" rtl="0">
              <a:spcBef>
                <a:spcPts val="0"/>
              </a:spcBef>
              <a:spcAft>
                <a:spcPts val="0"/>
              </a:spcAft>
              <a:buSzPts val="4400"/>
              <a:buNone/>
              <a:defRPr sz="5867" b="1"/>
            </a:lvl6pPr>
            <a:lvl7pPr lvl="6" rtl="0">
              <a:spcBef>
                <a:spcPts val="0"/>
              </a:spcBef>
              <a:spcAft>
                <a:spcPts val="0"/>
              </a:spcAft>
              <a:buSzPts val="4400"/>
              <a:buNone/>
              <a:defRPr sz="5867" b="1"/>
            </a:lvl7pPr>
            <a:lvl8pPr lvl="7" rtl="0">
              <a:spcBef>
                <a:spcPts val="0"/>
              </a:spcBef>
              <a:spcAft>
                <a:spcPts val="0"/>
              </a:spcAft>
              <a:buSzPts val="4400"/>
              <a:buNone/>
              <a:defRPr sz="5867" b="1"/>
            </a:lvl8pPr>
            <a:lvl9pPr lvl="8" rtl="0">
              <a:spcBef>
                <a:spcPts val="0"/>
              </a:spcBef>
              <a:spcAft>
                <a:spcPts val="0"/>
              </a:spcAft>
              <a:buSzPts val="4400"/>
              <a:buNone/>
              <a:defRPr sz="5867" b="1"/>
            </a:lvl9pPr>
          </a:lstStyle>
          <a:p>
            <a:r>
              <a:rPr lang="en-US"/>
              <a:t>Click to edit Master title style</a:t>
            </a:r>
            <a:endParaRPr/>
          </a:p>
        </p:txBody>
      </p:sp>
      <p:sp>
        <p:nvSpPr>
          <p:cNvPr id="28" name="Google Shape;28;p3"/>
          <p:cNvSpPr txBox="1">
            <a:spLocks noGrp="1"/>
          </p:cNvSpPr>
          <p:nvPr>
            <p:ph type="subTitle" idx="1"/>
          </p:nvPr>
        </p:nvSpPr>
        <p:spPr>
          <a:xfrm>
            <a:off x="2061367" y="40153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4000">
                <a:solidFill>
                  <a:schemeClr val="accent3"/>
                </a:solidFill>
              </a:defRPr>
            </a:lvl2pPr>
            <a:lvl3pPr lvl="2" rtl="0">
              <a:spcBef>
                <a:spcPts val="0"/>
              </a:spcBef>
              <a:spcAft>
                <a:spcPts val="0"/>
              </a:spcAft>
              <a:buClr>
                <a:schemeClr val="accent3"/>
              </a:buClr>
              <a:buSzPts val="3000"/>
              <a:buNone/>
              <a:defRPr sz="4000">
                <a:solidFill>
                  <a:schemeClr val="accent3"/>
                </a:solidFill>
              </a:defRPr>
            </a:lvl3pPr>
            <a:lvl4pPr lvl="3" rtl="0">
              <a:spcBef>
                <a:spcPts val="0"/>
              </a:spcBef>
              <a:spcAft>
                <a:spcPts val="0"/>
              </a:spcAft>
              <a:buClr>
                <a:schemeClr val="accent3"/>
              </a:buClr>
              <a:buSzPts val="3000"/>
              <a:buNone/>
              <a:defRPr sz="4000">
                <a:solidFill>
                  <a:schemeClr val="accent3"/>
                </a:solidFill>
              </a:defRPr>
            </a:lvl4pPr>
            <a:lvl5pPr lvl="4" rtl="0">
              <a:spcBef>
                <a:spcPts val="0"/>
              </a:spcBef>
              <a:spcAft>
                <a:spcPts val="0"/>
              </a:spcAft>
              <a:buClr>
                <a:schemeClr val="accent3"/>
              </a:buClr>
              <a:buSzPts val="3000"/>
              <a:buNone/>
              <a:defRPr sz="4000">
                <a:solidFill>
                  <a:schemeClr val="accent3"/>
                </a:solidFill>
              </a:defRPr>
            </a:lvl5pPr>
            <a:lvl6pPr lvl="5" rtl="0">
              <a:spcBef>
                <a:spcPts val="0"/>
              </a:spcBef>
              <a:spcAft>
                <a:spcPts val="0"/>
              </a:spcAft>
              <a:buClr>
                <a:schemeClr val="accent3"/>
              </a:buClr>
              <a:buSzPts val="3000"/>
              <a:buNone/>
              <a:defRPr sz="4000">
                <a:solidFill>
                  <a:schemeClr val="accent3"/>
                </a:solidFill>
              </a:defRPr>
            </a:lvl6pPr>
            <a:lvl7pPr lvl="6" rtl="0">
              <a:spcBef>
                <a:spcPts val="0"/>
              </a:spcBef>
              <a:spcAft>
                <a:spcPts val="0"/>
              </a:spcAft>
              <a:buClr>
                <a:schemeClr val="accent3"/>
              </a:buClr>
              <a:buSzPts val="3000"/>
              <a:buNone/>
              <a:defRPr sz="4000">
                <a:solidFill>
                  <a:schemeClr val="accent3"/>
                </a:solidFill>
              </a:defRPr>
            </a:lvl7pPr>
            <a:lvl8pPr lvl="7" rtl="0">
              <a:spcBef>
                <a:spcPts val="0"/>
              </a:spcBef>
              <a:spcAft>
                <a:spcPts val="0"/>
              </a:spcAft>
              <a:buClr>
                <a:schemeClr val="accent3"/>
              </a:buClr>
              <a:buSzPts val="3000"/>
              <a:buNone/>
              <a:defRPr sz="4000">
                <a:solidFill>
                  <a:schemeClr val="accent3"/>
                </a:solidFill>
              </a:defRPr>
            </a:lvl8pPr>
            <a:lvl9pPr lvl="8" rtl="0">
              <a:spcBef>
                <a:spcPts val="0"/>
              </a:spcBef>
              <a:spcAft>
                <a:spcPts val="0"/>
              </a:spcAft>
              <a:buClr>
                <a:schemeClr val="accent3"/>
              </a:buClr>
              <a:buSzPts val="3000"/>
              <a:buNone/>
              <a:defRPr sz="4000">
                <a:solidFill>
                  <a:schemeClr val="accent3"/>
                </a:solidFill>
              </a:defRPr>
            </a:lvl9pPr>
          </a:lstStyle>
          <a:p>
            <a:r>
              <a:rPr lang="en-US"/>
              <a:t>Click to edit Master subtitle style</a:t>
            </a:r>
            <a:endParaRPr/>
          </a:p>
        </p:txBody>
      </p:sp>
    </p:spTree>
    <p:extLst>
      <p:ext uri="{BB962C8B-B14F-4D97-AF65-F5344CB8AC3E}">
        <p14:creationId xmlns:p14="http://schemas.microsoft.com/office/powerpoint/2010/main" val="2529503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pPr lvl="0"/>
            <a:r>
              <a:rPr lang="en-US"/>
              <a:t>Click to edit Master text styles</a:t>
            </a: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AA725CB-A94F-4A0F-9359-10E1D5D7422E}" type="slidenum">
              <a:rPr lang="en-IN" smtClean="0"/>
              <a:t>‹#›</a:t>
            </a:fld>
            <a:endParaRPr lang="en-IN"/>
          </a:p>
        </p:txBody>
      </p:sp>
    </p:spTree>
    <p:extLst>
      <p:ext uri="{BB962C8B-B14F-4D97-AF65-F5344CB8AC3E}">
        <p14:creationId xmlns:p14="http://schemas.microsoft.com/office/powerpoint/2010/main" val="2625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2" name="Google Shape;42;p5"/>
          <p:cNvSpPr txBox="1">
            <a:spLocks noGrp="1"/>
          </p:cNvSpPr>
          <p:nvPr>
            <p:ph type="body" idx="1"/>
          </p:nvPr>
        </p:nvSpPr>
        <p:spPr>
          <a:xfrm>
            <a:off x="1048200" y="1682267"/>
            <a:ext cx="10095600" cy="47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sz="32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sz="3200"/>
            </a:lvl4pPr>
            <a:lvl5pPr marL="3047924" lvl="4" indent="-507987">
              <a:spcBef>
                <a:spcPts val="0"/>
              </a:spcBef>
              <a:spcAft>
                <a:spcPts val="0"/>
              </a:spcAft>
              <a:buSzPts val="2400"/>
              <a:buChar char="○"/>
              <a:defRPr sz="3200"/>
            </a:lvl5pPr>
            <a:lvl6pPr marL="3657509" lvl="5" indent="-507987">
              <a:spcBef>
                <a:spcPts val="0"/>
              </a:spcBef>
              <a:spcAft>
                <a:spcPts val="0"/>
              </a:spcAft>
              <a:buSzPts val="2400"/>
              <a:buChar char="■"/>
              <a:defRPr sz="3200"/>
            </a:lvl6pPr>
            <a:lvl7pPr marL="4267093" lvl="6" indent="-507987">
              <a:spcBef>
                <a:spcPts val="0"/>
              </a:spcBef>
              <a:spcAft>
                <a:spcPts val="0"/>
              </a:spcAft>
              <a:buSzPts val="2400"/>
              <a:buChar char="●"/>
              <a:defRPr sz="3200"/>
            </a:lvl7pPr>
            <a:lvl8pPr marL="4876678" lvl="7" indent="-507987">
              <a:spcBef>
                <a:spcPts val="0"/>
              </a:spcBef>
              <a:spcAft>
                <a:spcPts val="0"/>
              </a:spcAft>
              <a:buSzPts val="2400"/>
              <a:buChar char="○"/>
              <a:defRPr sz="3200"/>
            </a:lvl8pPr>
            <a:lvl9pPr marL="5486263" lvl="8" indent="-507987">
              <a:spcBef>
                <a:spcPts val="0"/>
              </a:spcBef>
              <a:spcAft>
                <a:spcPts val="0"/>
              </a:spcAft>
              <a:buSzPts val="2400"/>
              <a:buChar char="■"/>
              <a:defRPr sz="3200"/>
            </a:lvl9pPr>
          </a:lstStyle>
          <a:p>
            <a:pPr lvl="0"/>
            <a:r>
              <a:rPr lang="en-US"/>
              <a:t>Click to edit Master text styles</a:t>
            </a:r>
          </a:p>
        </p:txBody>
      </p:sp>
      <p:sp>
        <p:nvSpPr>
          <p:cNvPr id="43" name="Google Shape;43;p5"/>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AA725CB-A94F-4A0F-9359-10E1D5D7422E}" type="slidenum">
              <a:rPr lang="en-IN" smtClean="0"/>
              <a:t>‹#›</a:t>
            </a:fld>
            <a:endParaRPr lang="en-IN"/>
          </a:p>
        </p:txBody>
      </p:sp>
    </p:spTree>
    <p:extLst>
      <p:ext uri="{BB962C8B-B14F-4D97-AF65-F5344CB8AC3E}">
        <p14:creationId xmlns:p14="http://schemas.microsoft.com/office/powerpoint/2010/main" val="350902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AA725CB-A94F-4A0F-9359-10E1D5D7422E}" type="slidenum">
              <a:rPr lang="en-IN" smtClean="0"/>
              <a:t>‹#›</a:t>
            </a:fld>
            <a:endParaRPr lang="en-IN"/>
          </a:p>
        </p:txBody>
      </p:sp>
    </p:spTree>
    <p:extLst>
      <p:ext uri="{BB962C8B-B14F-4D97-AF65-F5344CB8AC3E}">
        <p14:creationId xmlns:p14="http://schemas.microsoft.com/office/powerpoint/2010/main" val="309425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51" name="Google Shape;51;p7"/>
          <p:cNvSpPr txBox="1">
            <a:spLocks noGrp="1"/>
          </p:cNvSpPr>
          <p:nvPr>
            <p:ph type="body" idx="1"/>
          </p:nvPr>
        </p:nvSpPr>
        <p:spPr>
          <a:xfrm>
            <a:off x="1048200"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2" name="Google Shape;52;p7"/>
          <p:cNvSpPr txBox="1">
            <a:spLocks noGrp="1"/>
          </p:cNvSpPr>
          <p:nvPr>
            <p:ph type="body" idx="2"/>
          </p:nvPr>
        </p:nvSpPr>
        <p:spPr>
          <a:xfrm>
            <a:off x="443998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3" name="Google Shape;53;p7"/>
          <p:cNvSpPr txBox="1">
            <a:spLocks noGrp="1"/>
          </p:cNvSpPr>
          <p:nvPr>
            <p:ph type="body" idx="3"/>
          </p:nvPr>
        </p:nvSpPr>
        <p:spPr>
          <a:xfrm>
            <a:off x="783177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4" name="Google Shape;54;p7"/>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AA725CB-A94F-4A0F-9359-10E1D5D7422E}" type="slidenum">
              <a:rPr lang="en-IN" smtClean="0"/>
              <a:t>‹#›</a:t>
            </a:fld>
            <a:endParaRPr lang="en-IN"/>
          </a:p>
        </p:txBody>
      </p:sp>
    </p:spTree>
    <p:extLst>
      <p:ext uri="{BB962C8B-B14F-4D97-AF65-F5344CB8AC3E}">
        <p14:creationId xmlns:p14="http://schemas.microsoft.com/office/powerpoint/2010/main" val="285894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57" name="Google Shape;57;p8"/>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AA725CB-A94F-4A0F-9359-10E1D5D7422E}" type="slidenum">
              <a:rPr lang="en-IN" smtClean="0"/>
              <a:t>‹#›</a:t>
            </a:fld>
            <a:endParaRPr lang="en-IN"/>
          </a:p>
        </p:txBody>
      </p:sp>
    </p:spTree>
    <p:extLst>
      <p:ext uri="{BB962C8B-B14F-4D97-AF65-F5344CB8AC3E}">
        <p14:creationId xmlns:p14="http://schemas.microsoft.com/office/powerpoint/2010/main" val="1620352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609600" y="5407124"/>
            <a:ext cx="10972800" cy="4916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pPr lvl="0"/>
            <a:r>
              <a:rPr lang="en-US"/>
              <a:t>Click to edit Master text styles</a:t>
            </a:r>
          </a:p>
        </p:txBody>
      </p:sp>
      <p:sp>
        <p:nvSpPr>
          <p:cNvPr id="60" name="Google Shape;60;p9"/>
          <p:cNvSpPr txBox="1">
            <a:spLocks noGrp="1"/>
          </p:cNvSpPr>
          <p:nvPr>
            <p:ph type="sldNum" idx="12"/>
          </p:nvPr>
        </p:nvSpPr>
        <p:spPr>
          <a:xfrm>
            <a:off x="-123"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AA725CB-A94F-4A0F-9359-10E1D5D7422E}" type="slidenum">
              <a:rPr lang="en-IN" smtClean="0"/>
              <a:t>‹#›</a:t>
            </a:fld>
            <a:endParaRPr lang="en-IN"/>
          </a:p>
        </p:txBody>
      </p:sp>
    </p:spTree>
    <p:extLst>
      <p:ext uri="{BB962C8B-B14F-4D97-AF65-F5344CB8AC3E}">
        <p14:creationId xmlns:p14="http://schemas.microsoft.com/office/powerpoint/2010/main" val="204408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AA725CB-A94F-4A0F-9359-10E1D5D7422E}" type="slidenum">
              <a:rPr lang="en-IN" smtClean="0"/>
              <a:t>‹#›</a:t>
            </a:fld>
            <a:endParaRPr lang="en-IN"/>
          </a:p>
        </p:txBody>
      </p:sp>
    </p:spTree>
    <p:extLst>
      <p:ext uri="{BB962C8B-B14F-4D97-AF65-F5344CB8AC3E}">
        <p14:creationId xmlns:p14="http://schemas.microsoft.com/office/powerpoint/2010/main" val="275690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200" y="410827"/>
            <a:ext cx="10095600" cy="936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048200" y="1682267"/>
            <a:ext cx="10095600" cy="476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2058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accent1"/>
                </a:solidFill>
                <a:latin typeface="Source Sans Pro"/>
                <a:ea typeface="Source Sans Pro"/>
                <a:cs typeface="Source Sans Pro"/>
                <a:sym typeface="Source Sans Pro"/>
              </a:defRPr>
            </a:lvl1pPr>
            <a:lvl2pPr lvl="1" algn="r">
              <a:buNone/>
              <a:defRPr sz="1733" b="1">
                <a:solidFill>
                  <a:schemeClr val="accent1"/>
                </a:solidFill>
                <a:latin typeface="Source Sans Pro"/>
                <a:ea typeface="Source Sans Pro"/>
                <a:cs typeface="Source Sans Pro"/>
                <a:sym typeface="Source Sans Pro"/>
              </a:defRPr>
            </a:lvl2pPr>
            <a:lvl3pPr lvl="2" algn="r">
              <a:buNone/>
              <a:defRPr sz="1733" b="1">
                <a:solidFill>
                  <a:schemeClr val="accent1"/>
                </a:solidFill>
                <a:latin typeface="Source Sans Pro"/>
                <a:ea typeface="Source Sans Pro"/>
                <a:cs typeface="Source Sans Pro"/>
                <a:sym typeface="Source Sans Pro"/>
              </a:defRPr>
            </a:lvl3pPr>
            <a:lvl4pPr lvl="3" algn="r">
              <a:buNone/>
              <a:defRPr sz="1733" b="1">
                <a:solidFill>
                  <a:schemeClr val="accent1"/>
                </a:solidFill>
                <a:latin typeface="Source Sans Pro"/>
                <a:ea typeface="Source Sans Pro"/>
                <a:cs typeface="Source Sans Pro"/>
                <a:sym typeface="Source Sans Pro"/>
              </a:defRPr>
            </a:lvl4pPr>
            <a:lvl5pPr lvl="4" algn="r">
              <a:buNone/>
              <a:defRPr sz="1733" b="1">
                <a:solidFill>
                  <a:schemeClr val="accent1"/>
                </a:solidFill>
                <a:latin typeface="Source Sans Pro"/>
                <a:ea typeface="Source Sans Pro"/>
                <a:cs typeface="Source Sans Pro"/>
                <a:sym typeface="Source Sans Pro"/>
              </a:defRPr>
            </a:lvl5pPr>
            <a:lvl6pPr lvl="5" algn="r">
              <a:buNone/>
              <a:defRPr sz="1733" b="1">
                <a:solidFill>
                  <a:schemeClr val="accent1"/>
                </a:solidFill>
                <a:latin typeface="Source Sans Pro"/>
                <a:ea typeface="Source Sans Pro"/>
                <a:cs typeface="Source Sans Pro"/>
                <a:sym typeface="Source Sans Pro"/>
              </a:defRPr>
            </a:lvl6pPr>
            <a:lvl7pPr lvl="6" algn="r">
              <a:buNone/>
              <a:defRPr sz="1733" b="1">
                <a:solidFill>
                  <a:schemeClr val="accent1"/>
                </a:solidFill>
                <a:latin typeface="Source Sans Pro"/>
                <a:ea typeface="Source Sans Pro"/>
                <a:cs typeface="Source Sans Pro"/>
                <a:sym typeface="Source Sans Pro"/>
              </a:defRPr>
            </a:lvl7pPr>
            <a:lvl8pPr lvl="7" algn="r">
              <a:buNone/>
              <a:defRPr sz="1733" b="1">
                <a:solidFill>
                  <a:schemeClr val="accent1"/>
                </a:solidFill>
                <a:latin typeface="Source Sans Pro"/>
                <a:ea typeface="Source Sans Pro"/>
                <a:cs typeface="Source Sans Pro"/>
                <a:sym typeface="Source Sans Pro"/>
              </a:defRPr>
            </a:lvl8pPr>
            <a:lvl9pPr lvl="8" algn="r">
              <a:buNone/>
              <a:defRPr sz="1733" b="1">
                <a:solidFill>
                  <a:schemeClr val="accent1"/>
                </a:solidFill>
                <a:latin typeface="Source Sans Pro"/>
                <a:ea typeface="Source Sans Pro"/>
                <a:cs typeface="Source Sans Pro"/>
                <a:sym typeface="Source Sans Pro"/>
              </a:defRPr>
            </a:lvl9pPr>
          </a:lstStyle>
          <a:p>
            <a:fld id="{0AA725CB-A94F-4A0F-9359-10E1D5D7422E}" type="slidenum">
              <a:rPr lang="en-IN" smtClean="0"/>
              <a:t>‹#›</a:t>
            </a:fld>
            <a:endParaRPr lang="en-IN"/>
          </a:p>
        </p:txBody>
      </p:sp>
    </p:spTree>
    <p:extLst>
      <p:ext uri="{BB962C8B-B14F-4D97-AF65-F5344CB8AC3E}">
        <p14:creationId xmlns:p14="http://schemas.microsoft.com/office/powerpoint/2010/main" val="122839101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aclanthology.org/Q16-1002.pdf" TargetMode="External"/><Relationship Id="rId2" Type="http://schemas.openxmlformats.org/officeDocument/2006/relationships/hyperlink" Target="https://anlp.jp/proceedings/annual_meeting/2004/pdf_dir/D4-5.pdf"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eeksforgeeks.org/tag/neural-network/"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1.xm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4E3FCD0-F78B-4B64-A0CA-5459E50CA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580" y="3157665"/>
            <a:ext cx="3046984" cy="30469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BA445A4-D6B5-4438-AF50-6F00EC72FE08}"/>
              </a:ext>
            </a:extLst>
          </p:cNvPr>
          <p:cNvSpPr/>
          <p:nvPr/>
        </p:nvSpPr>
        <p:spPr>
          <a:xfrm>
            <a:off x="2284782" y="732862"/>
            <a:ext cx="7622435" cy="7375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en-US" sz="3600" b="0" i="0" u="none" strike="noStrike" cap="none" normalizeH="0" baseline="0" dirty="0">
                <a:ln>
                  <a:noFill/>
                </a:ln>
                <a:solidFill>
                  <a:srgbClr val="434343"/>
                </a:solidFill>
                <a:effectLst/>
                <a:latin typeface="Bahnschrift SemiBold SemiConden" panose="020B0502040204020203" pitchFamily="34" charset="0"/>
              </a:rPr>
              <a:t>Online Reverse-Dictionary using Multichannel </a:t>
            </a:r>
            <a:r>
              <a:rPr lang="en-US" altLang="en-US" sz="3600" dirty="0">
                <a:solidFill>
                  <a:srgbClr val="434343"/>
                </a:solidFill>
                <a:latin typeface="Bahnschrift SemiBold SemiConden" panose="020B0502040204020203" pitchFamily="34" charset="0"/>
              </a:rPr>
              <a:t>R</a:t>
            </a:r>
            <a:r>
              <a:rPr kumimoji="0" lang="en-US" altLang="en-US" sz="3600" b="0" i="0" u="none" strike="noStrike" cap="none" normalizeH="0" baseline="0" dirty="0">
                <a:ln>
                  <a:noFill/>
                </a:ln>
                <a:solidFill>
                  <a:srgbClr val="434343"/>
                </a:solidFill>
                <a:effectLst/>
                <a:latin typeface="Bahnschrift SemiBold SemiConden" panose="020B0502040204020203" pitchFamily="34" charset="0"/>
              </a:rPr>
              <a:t>everse-Dictionary </a:t>
            </a:r>
            <a:r>
              <a:rPr lang="en-US" altLang="en-US" sz="3600" dirty="0">
                <a:solidFill>
                  <a:srgbClr val="434343"/>
                </a:solidFill>
                <a:latin typeface="Bahnschrift SemiBold SemiConden" panose="020B0502040204020203" pitchFamily="34" charset="0"/>
              </a:rPr>
              <a:t>M</a:t>
            </a:r>
            <a:r>
              <a:rPr kumimoji="0" lang="en-US" altLang="en-US" sz="3600" b="0" i="0" u="none" strike="noStrike" cap="none" normalizeH="0" baseline="0" dirty="0">
                <a:ln>
                  <a:noFill/>
                </a:ln>
                <a:solidFill>
                  <a:srgbClr val="434343"/>
                </a:solidFill>
                <a:effectLst/>
                <a:latin typeface="Bahnschrift SemiBold SemiConden" panose="020B0502040204020203" pitchFamily="34" charset="0"/>
              </a:rPr>
              <a:t>odel (MRDM)</a:t>
            </a:r>
            <a:endParaRPr kumimoji="0" lang="en-US" altLang="en-US" sz="3600" b="0" i="0" u="none" strike="noStrike" cap="none" normalizeH="0" baseline="0" dirty="0">
              <a:ln>
                <a:noFill/>
              </a:ln>
              <a:solidFill>
                <a:schemeClr val="tx1"/>
              </a:solidFill>
              <a:effectLst/>
              <a:latin typeface="Bahnschrift SemiBold SemiConden" panose="020B0502040204020203" pitchFamily="34" charset="0"/>
            </a:endParaRPr>
          </a:p>
          <a:p>
            <a:pPr algn="ctr"/>
            <a:endParaRPr lang="en-IN" sz="3600" dirty="0">
              <a:latin typeface="Bahnschrift SemiBold SemiConden" panose="020B0502040204020203" pitchFamily="34" charset="0"/>
            </a:endParaRPr>
          </a:p>
        </p:txBody>
      </p:sp>
      <p:sp>
        <p:nvSpPr>
          <p:cNvPr id="6" name="TextBox 5">
            <a:extLst>
              <a:ext uri="{FF2B5EF4-FFF2-40B4-BE49-F238E27FC236}">
                <a16:creationId xmlns:a16="http://schemas.microsoft.com/office/drawing/2014/main" id="{76F1C013-5B00-4EFD-99D8-91835EEE71ED}"/>
              </a:ext>
            </a:extLst>
          </p:cNvPr>
          <p:cNvSpPr txBox="1"/>
          <p:nvPr/>
        </p:nvSpPr>
        <p:spPr>
          <a:xfrm>
            <a:off x="4664765" y="1791036"/>
            <a:ext cx="2805511" cy="338554"/>
          </a:xfrm>
          <a:prstGeom prst="rect">
            <a:avLst/>
          </a:prstGeom>
          <a:noFill/>
        </p:spPr>
        <p:txBody>
          <a:bodyPr wrap="square" rtlCol="0">
            <a:spAutoFit/>
          </a:bodyPr>
          <a:lstStyle/>
          <a:p>
            <a:pPr algn="ctr"/>
            <a:r>
              <a:rPr lang="en-IN" sz="1600" dirty="0"/>
              <a:t>Introductory presentation for</a:t>
            </a:r>
          </a:p>
        </p:txBody>
      </p:sp>
      <p:sp>
        <p:nvSpPr>
          <p:cNvPr id="7" name="TextBox 6">
            <a:extLst>
              <a:ext uri="{FF2B5EF4-FFF2-40B4-BE49-F238E27FC236}">
                <a16:creationId xmlns:a16="http://schemas.microsoft.com/office/drawing/2014/main" id="{0FDDD34B-AB30-4771-804C-3561E239F559}"/>
              </a:ext>
            </a:extLst>
          </p:cNvPr>
          <p:cNvSpPr txBox="1"/>
          <p:nvPr/>
        </p:nvSpPr>
        <p:spPr>
          <a:xfrm>
            <a:off x="5498719" y="2129590"/>
            <a:ext cx="1194558" cy="830997"/>
          </a:xfrm>
          <a:prstGeom prst="rect">
            <a:avLst/>
          </a:prstGeom>
          <a:noFill/>
        </p:spPr>
        <p:txBody>
          <a:bodyPr wrap="none" rtlCol="0">
            <a:spAutoFit/>
          </a:bodyPr>
          <a:lstStyle/>
          <a:p>
            <a:pPr algn="ctr"/>
            <a:r>
              <a:rPr lang="en-IN" sz="2400" dirty="0">
                <a:solidFill>
                  <a:srgbClr val="434343"/>
                </a:solidFill>
                <a:latin typeface="Bahnschrift SemiBold SemiConden" panose="020B0502040204020203" pitchFamily="34" charset="0"/>
                <a:ea typeface="+mn-ea"/>
                <a:cs typeface="+mn-cs"/>
              </a:rPr>
              <a:t>Seminar</a:t>
            </a:r>
          </a:p>
          <a:p>
            <a:pPr algn="ctr"/>
            <a:r>
              <a:rPr lang="en-IN" sz="2400" dirty="0">
                <a:solidFill>
                  <a:srgbClr val="434343"/>
                </a:solidFill>
                <a:latin typeface="Bahnschrift SemiBold SemiConden" panose="020B0502040204020203" pitchFamily="34" charset="0"/>
                <a:ea typeface="+mn-ea"/>
                <a:cs typeface="+mn-cs"/>
              </a:rPr>
              <a:t>CS399</a:t>
            </a:r>
          </a:p>
        </p:txBody>
      </p:sp>
      <p:sp>
        <p:nvSpPr>
          <p:cNvPr id="8" name="TextBox 7">
            <a:extLst>
              <a:ext uri="{FF2B5EF4-FFF2-40B4-BE49-F238E27FC236}">
                <a16:creationId xmlns:a16="http://schemas.microsoft.com/office/drawing/2014/main" id="{F3DD1609-E003-4279-8F91-19E9B6B8B557}"/>
              </a:ext>
            </a:extLst>
          </p:cNvPr>
          <p:cNvSpPr txBox="1"/>
          <p:nvPr/>
        </p:nvSpPr>
        <p:spPr>
          <a:xfrm>
            <a:off x="5449827" y="6332671"/>
            <a:ext cx="1430199" cy="369332"/>
          </a:xfrm>
          <a:prstGeom prst="rect">
            <a:avLst/>
          </a:prstGeom>
          <a:noFill/>
        </p:spPr>
        <p:txBody>
          <a:bodyPr wrap="none" rtlCol="0">
            <a:spAutoFit/>
          </a:bodyPr>
          <a:lstStyle/>
          <a:p>
            <a:pPr algn="ctr"/>
            <a:r>
              <a:rPr lang="en-IN" dirty="0"/>
              <a:t>15</a:t>
            </a:r>
            <a:r>
              <a:rPr lang="en-IN" baseline="30000" dirty="0"/>
              <a:t>th</a:t>
            </a:r>
            <a:r>
              <a:rPr lang="en-IN" dirty="0"/>
              <a:t> Jan 2022</a:t>
            </a:r>
          </a:p>
        </p:txBody>
      </p:sp>
      <p:cxnSp>
        <p:nvCxnSpPr>
          <p:cNvPr id="9" name="Straight Connector 8">
            <a:extLst>
              <a:ext uri="{FF2B5EF4-FFF2-40B4-BE49-F238E27FC236}">
                <a16:creationId xmlns:a16="http://schemas.microsoft.com/office/drawing/2014/main" id="{3B67473F-7BAD-423A-980C-E80F2086246B}"/>
              </a:ext>
            </a:extLst>
          </p:cNvPr>
          <p:cNvCxnSpPr>
            <a:cxnSpLocks/>
          </p:cNvCxnSpPr>
          <p:nvPr/>
        </p:nvCxnSpPr>
        <p:spPr>
          <a:xfrm>
            <a:off x="399245" y="2906332"/>
            <a:ext cx="11373655"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3825F79-A2C0-48C3-96D4-CE8869F8BC13}"/>
              </a:ext>
            </a:extLst>
          </p:cNvPr>
          <p:cNvSpPr txBox="1"/>
          <p:nvPr/>
        </p:nvSpPr>
        <p:spPr>
          <a:xfrm>
            <a:off x="9907217" y="5480254"/>
            <a:ext cx="2952750" cy="1200329"/>
          </a:xfrm>
          <a:prstGeom prst="rect">
            <a:avLst/>
          </a:prstGeom>
          <a:noFill/>
        </p:spPr>
        <p:txBody>
          <a:bodyPr wrap="square" rtlCol="0">
            <a:spAutoFit/>
          </a:bodyPr>
          <a:lstStyle/>
          <a:p>
            <a:r>
              <a:rPr lang="en-IN" sz="2400" dirty="0">
                <a:solidFill>
                  <a:srgbClr val="434343"/>
                </a:solidFill>
                <a:latin typeface="Bahnschrift SemiBold SemiConden" panose="020B0502040204020203" pitchFamily="34" charset="0"/>
                <a:ea typeface="+mn-ea"/>
                <a:cs typeface="+mn-cs"/>
              </a:rPr>
              <a:t>By: -</a:t>
            </a:r>
          </a:p>
          <a:p>
            <a:r>
              <a:rPr lang="en-IN" sz="2400" dirty="0">
                <a:solidFill>
                  <a:srgbClr val="434343"/>
                </a:solidFill>
                <a:latin typeface="Bahnschrift SemiBold SemiConden" panose="020B0502040204020203" pitchFamily="34" charset="0"/>
                <a:ea typeface="+mn-ea"/>
                <a:cs typeface="+mn-cs"/>
              </a:rPr>
              <a:t>Tanishq Malu</a:t>
            </a:r>
          </a:p>
          <a:p>
            <a:r>
              <a:rPr lang="en-IN" sz="2400" dirty="0">
                <a:solidFill>
                  <a:srgbClr val="434343"/>
                </a:solidFill>
                <a:latin typeface="Bahnschrift SemiBold SemiConden" panose="020B0502040204020203" pitchFamily="34" charset="0"/>
                <a:ea typeface="+mn-ea"/>
                <a:cs typeface="+mn-cs"/>
              </a:rPr>
              <a:t>1901CS63</a:t>
            </a:r>
          </a:p>
        </p:txBody>
      </p:sp>
    </p:spTree>
    <p:extLst>
      <p:ext uri="{BB962C8B-B14F-4D97-AF65-F5344CB8AC3E}">
        <p14:creationId xmlns:p14="http://schemas.microsoft.com/office/powerpoint/2010/main" val="17489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E943390-E31A-4C88-9C6F-B65AA6599F84}"/>
                  </a:ext>
                </a:extLst>
              </p:cNvPr>
              <p:cNvSpPr txBox="1"/>
              <p:nvPr/>
            </p:nvSpPr>
            <p:spPr>
              <a:xfrm>
                <a:off x="232011" y="241393"/>
                <a:ext cx="11774459" cy="6469015"/>
              </a:xfrm>
              <a:prstGeom prst="rect">
                <a:avLst/>
              </a:prstGeom>
              <a:noFill/>
            </p:spPr>
            <p:txBody>
              <a:bodyPr wrap="square" rtlCol="0">
                <a:spAutoFit/>
              </a:bodyPr>
              <a:lstStyle/>
              <a:p>
                <a:pPr algn="just"/>
                <a:r>
                  <a:rPr lang="en-US" sz="2200" dirty="0">
                    <a:latin typeface="Bahnschrift Light" panose="020B0502040204020203" pitchFamily="34" charset="0"/>
                    <a:ea typeface="Source Sans Pro"/>
                    <a:cs typeface="Kokila" panose="01010601010101010101" pitchFamily="2"/>
                    <a:sym typeface="Source Sans Pro"/>
                  </a:rPr>
                  <a:t>Formally, for an input query Q = {q1, ··· , </a:t>
                </a:r>
                <a:r>
                  <a:rPr lang="en-US" sz="2200" dirty="0" err="1">
                    <a:latin typeface="Bahnschrift Light" panose="020B0502040204020203" pitchFamily="34" charset="0"/>
                    <a:ea typeface="Source Sans Pro"/>
                    <a:cs typeface="Kokila" panose="01010601010101010101" pitchFamily="2"/>
                    <a:sym typeface="Source Sans Pro"/>
                  </a:rPr>
                  <a:t>q|Q</a:t>
                </a:r>
                <a:r>
                  <a:rPr lang="en-US" sz="2200" dirty="0">
                    <a:latin typeface="Bahnschrift Light" panose="020B0502040204020203" pitchFamily="34" charset="0"/>
                    <a:ea typeface="Source Sans Pro"/>
                    <a:cs typeface="Kokila" panose="01010601010101010101" pitchFamily="2"/>
                    <a:sym typeface="Source Sans Pro"/>
                  </a:rPr>
                  <a:t>|}, we first pass the pre-trained word embeddings of its words q1, ··· , </a:t>
                </a:r>
                <a:r>
                  <a:rPr lang="en-US" sz="2200" dirty="0" err="1">
                    <a:latin typeface="Bahnschrift Light" panose="020B0502040204020203" pitchFamily="34" charset="0"/>
                    <a:ea typeface="Source Sans Pro"/>
                    <a:cs typeface="Kokila" panose="01010601010101010101" pitchFamily="2"/>
                    <a:sym typeface="Source Sans Pro"/>
                  </a:rPr>
                  <a:t>q|Q</a:t>
                </a:r>
                <a:r>
                  <a:rPr lang="en-US" sz="2200" dirty="0">
                    <a:latin typeface="Bahnschrift Light" panose="020B0502040204020203" pitchFamily="34" charset="0"/>
                    <a:ea typeface="Source Sans Pro"/>
                    <a:cs typeface="Kokila" panose="01010601010101010101" pitchFamily="2"/>
                    <a:sym typeface="Source Sans Pro"/>
                  </a:rPr>
                  <a:t>| ∈ </a:t>
                </a:r>
                <a14:m>
                  <m:oMath xmlns:m="http://schemas.openxmlformats.org/officeDocument/2006/math">
                    <m:sSup>
                      <m:sSupPr>
                        <m:ctrlPr>
                          <a:rPr lang="en-US" sz="2200" i="1" smtClean="0">
                            <a:solidFill>
                              <a:srgbClr val="836967"/>
                            </a:solidFill>
                            <a:latin typeface="Cambria Math" panose="02040503050406030204" pitchFamily="18" charset="0"/>
                            <a:sym typeface="Source Sans Pro"/>
                          </a:rPr>
                        </m:ctrlPr>
                      </m:sSupPr>
                      <m:e>
                        <m:r>
                          <a:rPr lang="en-US" sz="2200" i="1" smtClean="0">
                            <a:latin typeface="Cambria Math" panose="02040503050406030204" pitchFamily="18" charset="0"/>
                            <a:sym typeface="Source Sans Pro"/>
                          </a:rPr>
                          <m:t>𝑅</m:t>
                        </m:r>
                      </m:e>
                      <m:sup>
                        <m:r>
                          <a:rPr lang="en-US" sz="2200" i="1" smtClean="0">
                            <a:latin typeface="Cambria Math" panose="02040503050406030204" pitchFamily="18" charset="0"/>
                            <a:sym typeface="Source Sans Pro"/>
                          </a:rPr>
                          <m:t>𝑑</m:t>
                        </m:r>
                      </m:sup>
                    </m:sSup>
                  </m:oMath>
                </a14:m>
                <a:r>
                  <a:rPr lang="en-US" sz="2200" dirty="0">
                    <a:latin typeface="Bahnschrift Light" panose="020B0502040204020203" pitchFamily="34" charset="0"/>
                    <a:ea typeface="Source Sans Pro"/>
                    <a:cs typeface="Kokila" panose="01010601010101010101" pitchFamily="2"/>
                    <a:sym typeface="Source Sans Pro"/>
                  </a:rPr>
                  <a:t> to the </a:t>
                </a:r>
                <a:r>
                  <a:rPr lang="en-US" sz="2200" dirty="0" err="1">
                    <a:latin typeface="Bahnschrift Light" panose="020B0502040204020203" pitchFamily="34" charset="0"/>
                    <a:ea typeface="Source Sans Pro"/>
                    <a:cs typeface="Kokila" panose="01010601010101010101" pitchFamily="2"/>
                    <a:sym typeface="Source Sans Pro"/>
                  </a:rPr>
                  <a:t>BiLSTM</a:t>
                </a:r>
                <a:r>
                  <a:rPr lang="en-US" sz="2200" dirty="0">
                    <a:latin typeface="Bahnschrift Light" panose="020B0502040204020203" pitchFamily="34" charset="0"/>
                    <a:ea typeface="Source Sans Pro"/>
                    <a:cs typeface="Kokila" panose="01010601010101010101" pitchFamily="2"/>
                    <a:sym typeface="Source Sans Pro"/>
                  </a:rPr>
                  <a:t>,</a:t>
                </a:r>
              </a:p>
              <a:p>
                <a:pPr algn="just"/>
                <a:r>
                  <a:rPr lang="en-US" sz="2200" dirty="0">
                    <a:latin typeface="Bahnschrift Light" panose="020B0502040204020203" pitchFamily="34" charset="0"/>
                    <a:ea typeface="Source Sans Pro"/>
                    <a:cs typeface="Kokila" panose="01010601010101010101" pitchFamily="2"/>
                    <a:sym typeface="Source Sans Pro"/>
                  </a:rPr>
                  <a:t>where d is the dimension of word embeddings, and obtain two sequences of directional hidden states: </a:t>
                </a:r>
              </a:p>
              <a:p>
                <a:pPr algn="just"/>
                <a:r>
                  <a:rPr lang="en-US" sz="2200" dirty="0">
                    <a:latin typeface="Bahnschrift Light" panose="020B0502040204020203" pitchFamily="34" charset="0"/>
                    <a:ea typeface="Source Sans Pro"/>
                    <a:cs typeface="Kokila" panose="01010601010101010101" pitchFamily="2"/>
                    <a:sym typeface="Source Sans Pro"/>
                  </a:rPr>
                  <a:t>{</a:t>
                </a:r>
                <a14:m>
                  <m:oMath xmlns:m="http://schemas.openxmlformats.org/officeDocument/2006/math">
                    <m:acc>
                      <m:accPr>
                        <m:chr m:val="⃗"/>
                        <m:ctrlPr>
                          <a:rPr lang="en-US" sz="2200" i="1">
                            <a:latin typeface="Cambria Math" panose="02040503050406030204" pitchFamily="18" charset="0"/>
                            <a:sym typeface="Source Sans Pro"/>
                          </a:rPr>
                        </m:ctrlPr>
                      </m:accPr>
                      <m:e>
                        <m:sSub>
                          <m:sSubPr>
                            <m:ctrlPr>
                              <a:rPr lang="en-US" sz="2200" i="1">
                                <a:latin typeface="Cambria Math" panose="02040503050406030204" pitchFamily="18" charset="0"/>
                                <a:sym typeface="Source Sans Pro"/>
                              </a:rPr>
                            </m:ctrlPr>
                          </m:sSubPr>
                          <m:e>
                            <m:r>
                              <a:rPr lang="en-US" sz="2200">
                                <a:latin typeface="Cambria Math" panose="02040503050406030204" pitchFamily="18" charset="0"/>
                                <a:sym typeface="Source Sans Pro"/>
                              </a:rPr>
                              <m:t>h</m:t>
                            </m:r>
                          </m:e>
                          <m:sub>
                            <m:r>
                              <a:rPr lang="en-US" sz="2200">
                                <a:latin typeface="Cambria Math" panose="02040503050406030204" pitchFamily="18" charset="0"/>
                                <a:sym typeface="Source Sans Pro"/>
                              </a:rPr>
                              <m:t>1</m:t>
                            </m:r>
                          </m:sub>
                        </m:sSub>
                      </m:e>
                    </m:acc>
                  </m:oMath>
                </a14:m>
                <a:r>
                  <a:rPr lang="en-US" sz="2200" dirty="0">
                    <a:latin typeface="Bahnschrift Light" panose="020B0502040204020203" pitchFamily="34" charset="0"/>
                    <a:ea typeface="Source Sans Pro"/>
                    <a:cs typeface="Kokila" panose="01010601010101010101" pitchFamily="2"/>
                    <a:sym typeface="Source Sans Pro"/>
                  </a:rPr>
                  <a:t>, ...,</a:t>
                </a:r>
                <a:r>
                  <a:rPr lang="en-US" sz="2200" dirty="0">
                    <a:sym typeface="Source Sans Pro"/>
                  </a:rPr>
                  <a:t> </a:t>
                </a:r>
                <a14:m>
                  <m:oMath xmlns:m="http://schemas.openxmlformats.org/officeDocument/2006/math">
                    <m:acc>
                      <m:accPr>
                        <m:chr m:val="⃗"/>
                        <m:ctrlPr>
                          <a:rPr lang="en-US" sz="2200" i="1">
                            <a:latin typeface="Cambria Math" panose="02040503050406030204" pitchFamily="18" charset="0"/>
                            <a:sym typeface="Source Sans Pro"/>
                          </a:rPr>
                        </m:ctrlPr>
                      </m:accPr>
                      <m:e>
                        <m:sSub>
                          <m:sSubPr>
                            <m:ctrlPr>
                              <a:rPr lang="en-US" sz="2200" i="1">
                                <a:latin typeface="Cambria Math" panose="02040503050406030204" pitchFamily="18" charset="0"/>
                                <a:sym typeface="Source Sans Pro"/>
                              </a:rPr>
                            </m:ctrlPr>
                          </m:sSubPr>
                          <m:e>
                            <m:r>
                              <a:rPr lang="en-US" sz="2200">
                                <a:latin typeface="Cambria Math" panose="02040503050406030204" pitchFamily="18" charset="0"/>
                                <a:sym typeface="Source Sans Pro"/>
                              </a:rPr>
                              <m:t>h</m:t>
                            </m:r>
                          </m:e>
                          <m:sub>
                            <m:r>
                              <a:rPr lang="en-US" sz="2200" b="0" i="0" smtClean="0">
                                <a:latin typeface="Cambria Math" panose="02040503050406030204" pitchFamily="18" charset="0"/>
                                <a:sym typeface="Source Sans Pro"/>
                              </a:rPr>
                              <m:t>|</m:t>
                            </m:r>
                            <m:r>
                              <m:rPr>
                                <m:sty m:val="p"/>
                              </m:rPr>
                              <a:rPr lang="en-US" sz="2200" b="0" i="0" smtClean="0">
                                <a:latin typeface="Cambria Math" panose="02040503050406030204" pitchFamily="18" charset="0"/>
                                <a:sym typeface="Source Sans Pro"/>
                              </a:rPr>
                              <m:t>Q</m:t>
                            </m:r>
                            <m:r>
                              <a:rPr lang="en-US" sz="2200" b="0" i="0" smtClean="0">
                                <a:latin typeface="Cambria Math" panose="02040503050406030204" pitchFamily="18" charset="0"/>
                                <a:sym typeface="Source Sans Pro"/>
                              </a:rPr>
                              <m:t>|</m:t>
                            </m:r>
                          </m:sub>
                        </m:sSub>
                      </m:e>
                    </m:acc>
                  </m:oMath>
                </a14:m>
                <a:r>
                  <a:rPr lang="en-US" sz="2200" dirty="0">
                    <a:latin typeface="Bahnschrift Light" panose="020B0502040204020203" pitchFamily="34" charset="0"/>
                    <a:ea typeface="Source Sans Pro"/>
                    <a:cs typeface="Kokila" panose="01010601010101010101" pitchFamily="2"/>
                    <a:sym typeface="Source Sans Pro"/>
                  </a:rPr>
                  <a:t>}, {</a:t>
                </a:r>
                <a14:m>
                  <m:oMath xmlns:m="http://schemas.openxmlformats.org/officeDocument/2006/math">
                    <m:sSub>
                      <m:sSubPr>
                        <m:ctrlPr>
                          <a:rPr lang="en-US" sz="2200" i="1" dirty="0">
                            <a:latin typeface="Cambria Math" panose="02040503050406030204" pitchFamily="18" charset="0"/>
                            <a:ea typeface="Source Sans Pro"/>
                            <a:cs typeface="Kokila" panose="01010601010101010101" pitchFamily="2"/>
                            <a:sym typeface="Source Sans Pro"/>
                          </a:rPr>
                        </m:ctrlPr>
                      </m:sSubPr>
                      <m:e>
                        <m:r>
                          <a:rPr lang="en-US" sz="2200" i="1" dirty="0">
                            <a:latin typeface="Cambria Math" panose="02040503050406030204" pitchFamily="18" charset="0"/>
                            <a:ea typeface="Source Sans Pro"/>
                            <a:cs typeface="Kokila" panose="01010601010101010101" pitchFamily="2"/>
                            <a:sym typeface="Source Sans Pro"/>
                          </a:rPr>
                          <m:t>h</m:t>
                        </m:r>
                      </m:e>
                      <m:sub>
                        <m:r>
                          <a:rPr lang="en-US" sz="2200" i="1" dirty="0">
                            <a:latin typeface="Cambria Math" panose="02040503050406030204" pitchFamily="18" charset="0"/>
                            <a:ea typeface="Source Sans Pro"/>
                            <a:cs typeface="Kokila" panose="01010601010101010101" pitchFamily="2"/>
                            <a:sym typeface="Source Sans Pro"/>
                          </a:rPr>
                          <m:t>1</m:t>
                        </m:r>
                      </m:sub>
                    </m:sSub>
                  </m:oMath>
                </a14:m>
                <a:r>
                  <a:rPr lang="en-US" sz="2200" dirty="0">
                    <a:latin typeface="Bahnschrift Light" panose="020B0502040204020203" pitchFamily="34" charset="0"/>
                    <a:ea typeface="Source Sans Pro"/>
                    <a:cs typeface="Kokila" panose="01010601010101010101" pitchFamily="2"/>
                    <a:sym typeface="Source Sans Pro"/>
                  </a:rPr>
                  <a:t>..., </a:t>
                </a:r>
                <a:r>
                  <a:rPr lang="en-US" sz="2200" dirty="0" err="1">
                    <a:latin typeface="Bahnschrift Light" panose="020B0502040204020203" pitchFamily="34" charset="0"/>
                    <a:ea typeface="Source Sans Pro"/>
                    <a:cs typeface="Kokila" panose="01010601010101010101" pitchFamily="2"/>
                    <a:sym typeface="Source Sans Pro"/>
                  </a:rPr>
                  <a:t>h|Q</a:t>
                </a:r>
                <a:r>
                  <a:rPr lang="en-US" sz="2200" dirty="0">
                    <a:latin typeface="Bahnschrift Light" panose="020B0502040204020203" pitchFamily="34" charset="0"/>
                    <a:ea typeface="Source Sans Pro"/>
                    <a:cs typeface="Kokila" panose="01010601010101010101" pitchFamily="2"/>
                    <a:sym typeface="Source Sans Pro"/>
                  </a:rPr>
                  <a:t>|} = </a:t>
                </a:r>
                <a:r>
                  <a:rPr lang="en-US" sz="2200" dirty="0" err="1">
                    <a:latin typeface="Bahnschrift Light" panose="020B0502040204020203" pitchFamily="34" charset="0"/>
                    <a:ea typeface="Source Sans Pro"/>
                    <a:cs typeface="Kokila" panose="01010601010101010101" pitchFamily="2"/>
                    <a:sym typeface="Source Sans Pro"/>
                  </a:rPr>
                  <a:t>BiLSTM</a:t>
                </a:r>
                <a:r>
                  <a:rPr lang="en-US" sz="2200" dirty="0">
                    <a:latin typeface="Bahnschrift Light" panose="020B0502040204020203" pitchFamily="34" charset="0"/>
                    <a:ea typeface="Source Sans Pro"/>
                    <a:cs typeface="Kokila" panose="01010601010101010101" pitchFamily="2"/>
                    <a:sym typeface="Source Sans Pro"/>
                  </a:rPr>
                  <a:t>(q1, ..., </a:t>
                </a:r>
                <a:r>
                  <a:rPr lang="en-US" sz="2200" dirty="0" err="1">
                    <a:latin typeface="Bahnschrift Light" panose="020B0502040204020203" pitchFamily="34" charset="0"/>
                    <a:ea typeface="Source Sans Pro"/>
                    <a:cs typeface="Kokila" panose="01010601010101010101" pitchFamily="2"/>
                    <a:sym typeface="Source Sans Pro"/>
                  </a:rPr>
                  <a:t>q|Q</a:t>
                </a:r>
                <a:r>
                  <a:rPr lang="en-US" sz="2200" dirty="0">
                    <a:latin typeface="Bahnschrift Light" panose="020B0502040204020203" pitchFamily="34" charset="0"/>
                    <a:ea typeface="Source Sans Pro"/>
                    <a:cs typeface="Kokila" panose="01010601010101010101" pitchFamily="2"/>
                    <a:sym typeface="Source Sans Pro"/>
                  </a:rPr>
                  <a:t>|), (1)</a:t>
                </a:r>
              </a:p>
              <a:p>
                <a:pPr algn="just"/>
                <a:r>
                  <a:rPr lang="en-US" sz="2200" dirty="0">
                    <a:latin typeface="Bahnschrift Light" panose="020B0502040204020203" pitchFamily="34" charset="0"/>
                    <a:ea typeface="Source Sans Pro"/>
                    <a:cs typeface="Kokila" panose="01010601010101010101" pitchFamily="2"/>
                    <a:sym typeface="Source Sans Pro"/>
                  </a:rPr>
                  <a:t> where </a:t>
                </a:r>
                <a14:m>
                  <m:oMath xmlns:m="http://schemas.openxmlformats.org/officeDocument/2006/math">
                    <m:acc>
                      <m:accPr>
                        <m:chr m:val="⃗"/>
                        <m:ctrlPr>
                          <a:rPr lang="en-US" sz="2200" i="1" smtClean="0">
                            <a:latin typeface="Cambria Math" panose="02040503050406030204" pitchFamily="18" charset="0"/>
                            <a:sym typeface="Source Sans Pro"/>
                          </a:rPr>
                        </m:ctrlPr>
                      </m:accPr>
                      <m:e>
                        <m:sSub>
                          <m:sSubPr>
                            <m:ctrlPr>
                              <a:rPr lang="en-US" sz="2200" i="1">
                                <a:latin typeface="Cambria Math" panose="02040503050406030204" pitchFamily="18" charset="0"/>
                                <a:sym typeface="Source Sans Pro"/>
                              </a:rPr>
                            </m:ctrlPr>
                          </m:sSubPr>
                          <m:e>
                            <m:r>
                              <a:rPr lang="en-US" sz="2200">
                                <a:latin typeface="Cambria Math" panose="02040503050406030204" pitchFamily="18" charset="0"/>
                                <a:sym typeface="Source Sans Pro"/>
                              </a:rPr>
                              <m:t>h</m:t>
                            </m:r>
                          </m:e>
                          <m:sub>
                            <m:r>
                              <a:rPr lang="en-US" sz="2200">
                                <a:latin typeface="Cambria Math" panose="02040503050406030204" pitchFamily="18" charset="0"/>
                                <a:sym typeface="Source Sans Pro"/>
                              </a:rPr>
                              <m:t>1</m:t>
                            </m:r>
                          </m:sub>
                        </m:sSub>
                      </m:e>
                    </m:acc>
                  </m:oMath>
                </a14:m>
                <a:r>
                  <a:rPr lang="en-US" sz="2200" dirty="0">
                    <a:latin typeface="Bahnschrift Light" panose="020B0502040204020203" pitchFamily="34" charset="0"/>
                    <a:ea typeface="Source Sans Pro"/>
                    <a:cs typeface="Kokila" panose="01010601010101010101" pitchFamily="2"/>
                    <a:sym typeface="Source Sans Pro"/>
                  </a:rPr>
                  <a:t>, </a:t>
                </a:r>
                <a14:m>
                  <m:oMath xmlns:m="http://schemas.openxmlformats.org/officeDocument/2006/math">
                    <m:sSub>
                      <m:sSubPr>
                        <m:ctrlPr>
                          <a:rPr lang="en-US" sz="2200" i="1" dirty="0">
                            <a:latin typeface="Cambria Math" panose="02040503050406030204" pitchFamily="18" charset="0"/>
                            <a:ea typeface="Source Sans Pro"/>
                            <a:cs typeface="Kokila" panose="01010601010101010101" pitchFamily="2"/>
                            <a:sym typeface="Source Sans Pro"/>
                          </a:rPr>
                        </m:ctrlPr>
                      </m:sSubPr>
                      <m:e>
                        <m:r>
                          <a:rPr lang="en-US" sz="2200" i="1" dirty="0">
                            <a:latin typeface="Cambria Math" panose="02040503050406030204" pitchFamily="18" charset="0"/>
                            <a:ea typeface="Source Sans Pro"/>
                            <a:cs typeface="Kokila" panose="01010601010101010101" pitchFamily="2"/>
                            <a:sym typeface="Source Sans Pro"/>
                          </a:rPr>
                          <m:t>h</m:t>
                        </m:r>
                      </m:e>
                      <m:sub>
                        <m:r>
                          <a:rPr lang="en-US" sz="2200" i="1" dirty="0">
                            <a:latin typeface="Cambria Math" panose="02040503050406030204" pitchFamily="18" charset="0"/>
                            <a:ea typeface="Source Sans Pro"/>
                            <a:cs typeface="Kokila" panose="01010601010101010101" pitchFamily="2"/>
                            <a:sym typeface="Source Sans Pro"/>
                          </a:rPr>
                          <m:t>1</m:t>
                        </m:r>
                      </m:sub>
                    </m:sSub>
                    <m:r>
                      <a:rPr lang="en-US" sz="2200" i="1" dirty="0">
                        <a:latin typeface="Cambria Math" panose="02040503050406030204" pitchFamily="18" charset="0"/>
                        <a:ea typeface="Source Sans Pro"/>
                        <a:cs typeface="Kokila" panose="01010601010101010101" pitchFamily="2"/>
                        <a:sym typeface="Source Sans Pro"/>
                      </a:rPr>
                      <m:t> </m:t>
                    </m:r>
                  </m:oMath>
                </a14:m>
                <a:r>
                  <a:rPr lang="en-US" sz="2200" dirty="0">
                    <a:latin typeface="Bahnschrift Light" panose="020B0502040204020203" pitchFamily="34" charset="0"/>
                    <a:ea typeface="Source Sans Pro"/>
                    <a:cs typeface="Kokila" panose="01010601010101010101" pitchFamily="2"/>
                    <a:sym typeface="Source Sans Pro"/>
                  </a:rPr>
                  <a:t>∈ </a:t>
                </a:r>
                <a:r>
                  <a:rPr lang="en-US" sz="2200" dirty="0" err="1">
                    <a:latin typeface="Bahnschrift Light" panose="020B0502040204020203" pitchFamily="34" charset="0"/>
                    <a:ea typeface="Source Sans Pro"/>
                    <a:cs typeface="Kokila" panose="01010601010101010101" pitchFamily="2"/>
                    <a:sym typeface="Source Sans Pro"/>
                  </a:rPr>
                  <a:t>Rl</a:t>
                </a:r>
                <a:r>
                  <a:rPr lang="en-US" sz="2200" dirty="0">
                    <a:latin typeface="Bahnschrift Light" panose="020B0502040204020203" pitchFamily="34" charset="0"/>
                    <a:ea typeface="Source Sans Pro"/>
                    <a:cs typeface="Kokila" panose="01010601010101010101" pitchFamily="2"/>
                    <a:sym typeface="Source Sans Pro"/>
                  </a:rPr>
                  <a:t> and l is the dimension of directional hidden states.</a:t>
                </a:r>
              </a:p>
              <a:p>
                <a:pPr algn="just"/>
                <a:r>
                  <a:rPr lang="en-US" sz="2200" dirty="0">
                    <a:latin typeface="Bahnschrift Light" panose="020B0502040204020203" pitchFamily="34" charset="0"/>
                    <a:ea typeface="Source Sans Pro"/>
                    <a:cs typeface="Kokila" panose="01010601010101010101" pitchFamily="2"/>
                    <a:sym typeface="Source Sans Pro"/>
                  </a:rPr>
                  <a:t>Then we concatenate bi-directional hidden states to obtain non-directional hidden states: </a:t>
                </a:r>
              </a:p>
              <a:p>
                <a:pPr algn="just"/>
                <a:r>
                  <a:rPr lang="en-US" sz="2200" dirty="0">
                    <a:latin typeface="Bahnschrift Light" panose="020B0502040204020203" pitchFamily="34" charset="0"/>
                    <a:ea typeface="Source Sans Pro"/>
                    <a:cs typeface="Kokila" panose="01010601010101010101" pitchFamily="2"/>
                    <a:sym typeface="Source Sans Pro"/>
                  </a:rPr>
                  <a:t>hi = Concatenate(</a:t>
                </a:r>
                <a14:m>
                  <m:oMath xmlns:m="http://schemas.openxmlformats.org/officeDocument/2006/math">
                    <m:acc>
                      <m:accPr>
                        <m:chr m:val="⃗"/>
                        <m:ctrlPr>
                          <a:rPr lang="en-US" sz="2200" i="1" smtClean="0">
                            <a:latin typeface="Cambria Math" panose="02040503050406030204" pitchFamily="18" charset="0"/>
                            <a:sym typeface="Source Sans Pro"/>
                          </a:rPr>
                        </m:ctrlPr>
                      </m:accPr>
                      <m:e>
                        <m:sSub>
                          <m:sSubPr>
                            <m:ctrlPr>
                              <a:rPr lang="en-US" sz="2200" i="1">
                                <a:latin typeface="Cambria Math" panose="02040503050406030204" pitchFamily="18" charset="0"/>
                                <a:sym typeface="Source Sans Pro"/>
                              </a:rPr>
                            </m:ctrlPr>
                          </m:sSubPr>
                          <m:e>
                            <m:r>
                              <a:rPr lang="en-US" sz="2200">
                                <a:latin typeface="Cambria Math" panose="02040503050406030204" pitchFamily="18" charset="0"/>
                                <a:sym typeface="Source Sans Pro"/>
                              </a:rPr>
                              <m:t>h</m:t>
                            </m:r>
                          </m:e>
                          <m:sub>
                            <m:r>
                              <a:rPr lang="en-US" sz="2200">
                                <a:latin typeface="Cambria Math" panose="02040503050406030204" pitchFamily="18" charset="0"/>
                                <a:sym typeface="Source Sans Pro"/>
                              </a:rPr>
                              <m:t>1</m:t>
                            </m:r>
                          </m:sub>
                        </m:sSub>
                      </m:e>
                    </m:acc>
                  </m:oMath>
                </a14:m>
                <a:r>
                  <a:rPr lang="en-US" sz="2200" dirty="0">
                    <a:latin typeface="Bahnschrift Light" panose="020B0502040204020203" pitchFamily="34" charset="0"/>
                    <a:ea typeface="Source Sans Pro"/>
                    <a:cs typeface="Kokila" panose="01010601010101010101" pitchFamily="2"/>
                    <a:sym typeface="Source Sans Pro"/>
                  </a:rPr>
                  <a:t>, </a:t>
                </a:r>
                <a14:m>
                  <m:oMath xmlns:m="http://schemas.openxmlformats.org/officeDocument/2006/math">
                    <m:sSub>
                      <m:sSubPr>
                        <m:ctrlPr>
                          <a:rPr lang="en-US" sz="2200" i="1" dirty="0">
                            <a:latin typeface="Cambria Math" panose="02040503050406030204" pitchFamily="18" charset="0"/>
                            <a:ea typeface="Source Sans Pro"/>
                            <a:cs typeface="Kokila" panose="01010601010101010101" pitchFamily="2"/>
                            <a:sym typeface="Source Sans Pro"/>
                          </a:rPr>
                        </m:ctrlPr>
                      </m:sSubPr>
                      <m:e>
                        <m:r>
                          <a:rPr lang="en-US" sz="2200" i="1" dirty="0">
                            <a:latin typeface="Cambria Math" panose="02040503050406030204" pitchFamily="18" charset="0"/>
                            <a:ea typeface="Source Sans Pro"/>
                            <a:cs typeface="Kokila" panose="01010601010101010101" pitchFamily="2"/>
                            <a:sym typeface="Source Sans Pro"/>
                          </a:rPr>
                          <m:t>h</m:t>
                        </m:r>
                      </m:e>
                      <m:sub>
                        <m:r>
                          <a:rPr lang="en-US" sz="2200" i="1" dirty="0">
                            <a:latin typeface="Cambria Math" panose="02040503050406030204" pitchFamily="18" charset="0"/>
                            <a:ea typeface="Source Sans Pro"/>
                            <a:cs typeface="Kokila" panose="01010601010101010101" pitchFamily="2"/>
                            <a:sym typeface="Source Sans Pro"/>
                          </a:rPr>
                          <m:t>1</m:t>
                        </m:r>
                      </m:sub>
                    </m:sSub>
                  </m:oMath>
                </a14:m>
                <a:r>
                  <a:rPr lang="en-US" sz="2200" dirty="0">
                    <a:latin typeface="Bahnschrift Light" panose="020B0502040204020203" pitchFamily="34" charset="0"/>
                    <a:ea typeface="Source Sans Pro"/>
                    <a:cs typeface="Kokila" panose="01010601010101010101" pitchFamily="2"/>
                    <a:sym typeface="Source Sans Pro"/>
                  </a:rPr>
                  <a:t>). (2)</a:t>
                </a:r>
              </a:p>
              <a:p>
                <a:pPr algn="just"/>
                <a:r>
                  <a:rPr lang="en-US" sz="2200" dirty="0">
                    <a:latin typeface="Bahnschrift Light" panose="020B0502040204020203" pitchFamily="34" charset="0"/>
                    <a:ea typeface="Source Sans Pro"/>
                    <a:cs typeface="Kokila" panose="01010601010101010101" pitchFamily="2"/>
                    <a:sym typeface="Source Sans Pro"/>
                  </a:rPr>
                  <a:t>The final sentence representation is the weighted sum of non-directional hidden states:</a:t>
                </a:r>
              </a:p>
              <a:p>
                <a:pPr algn="just"/>
                <a:r>
                  <a:rPr lang="en-US" sz="2200" dirty="0">
                    <a:latin typeface="Bahnschrift Light" panose="020B0502040204020203" pitchFamily="34" charset="0"/>
                    <a:ea typeface="Source Sans Pro"/>
                    <a:cs typeface="Kokila" panose="01010601010101010101" pitchFamily="2"/>
                    <a:sym typeface="Source Sans Pro"/>
                  </a:rPr>
                  <a:t>v = |Q| </a:t>
                </a:r>
                <a:r>
                  <a:rPr lang="en-US" sz="2200" dirty="0" err="1">
                    <a:latin typeface="Bahnschrift Light" panose="020B0502040204020203" pitchFamily="34" charset="0"/>
                    <a:ea typeface="Source Sans Pro"/>
                    <a:cs typeface="Kokila" panose="01010601010101010101" pitchFamily="2"/>
                    <a:sym typeface="Source Sans Pro"/>
                  </a:rPr>
                  <a:t>i</a:t>
                </a:r>
                <a:r>
                  <a:rPr lang="en-US" sz="2200" dirty="0">
                    <a:latin typeface="Bahnschrift Light" panose="020B0502040204020203" pitchFamily="34" charset="0"/>
                    <a:ea typeface="Source Sans Pro"/>
                    <a:cs typeface="Kokila" panose="01010601010101010101" pitchFamily="2"/>
                    <a:sym typeface="Source Sans Pro"/>
                  </a:rPr>
                  <a:t>=1 </a:t>
                </a:r>
                <a:r>
                  <a:rPr lang="el-GR" sz="2200" dirty="0">
                    <a:latin typeface="Bahnschrift Light" panose="020B0502040204020203" pitchFamily="34" charset="0"/>
                    <a:ea typeface="Source Sans Pro"/>
                    <a:cs typeface="Kokila" panose="01010601010101010101" pitchFamily="2"/>
                    <a:sym typeface="Source Sans Pro"/>
                  </a:rPr>
                  <a:t>α</a:t>
                </a:r>
                <a:r>
                  <a:rPr lang="en-US" sz="2200" dirty="0" err="1">
                    <a:latin typeface="Bahnschrift Light" panose="020B0502040204020203" pitchFamily="34" charset="0"/>
                    <a:ea typeface="Source Sans Pro"/>
                    <a:cs typeface="Kokila" panose="01010601010101010101" pitchFamily="2"/>
                    <a:sym typeface="Source Sans Pro"/>
                  </a:rPr>
                  <a:t>ihi</a:t>
                </a:r>
                <a:r>
                  <a:rPr lang="en-US" sz="2200" dirty="0">
                    <a:latin typeface="Bahnschrift Light" panose="020B0502040204020203" pitchFamily="34" charset="0"/>
                    <a:ea typeface="Source Sans Pro"/>
                    <a:cs typeface="Kokila" panose="01010601010101010101" pitchFamily="2"/>
                    <a:sym typeface="Source Sans Pro"/>
                  </a:rPr>
                  <a:t>, (3)</a:t>
                </a:r>
              </a:p>
              <a:p>
                <a:pPr algn="just"/>
                <a:r>
                  <a:rPr lang="en-US" sz="2200" dirty="0">
                    <a:latin typeface="Bahnschrift Light" panose="020B0502040204020203" pitchFamily="34" charset="0"/>
                    <a:ea typeface="Source Sans Pro"/>
                    <a:cs typeface="Kokila" panose="01010601010101010101" pitchFamily="2"/>
                    <a:sym typeface="Source Sans Pro"/>
                  </a:rPr>
                  <a:t>where </a:t>
                </a:r>
                <a:r>
                  <a:rPr lang="el-GR" sz="2200" dirty="0">
                    <a:latin typeface="Bahnschrift Light" panose="020B0502040204020203" pitchFamily="34" charset="0"/>
                    <a:ea typeface="Source Sans Pro"/>
                    <a:cs typeface="Kokila" panose="01010601010101010101" pitchFamily="2"/>
                    <a:sym typeface="Source Sans Pro"/>
                  </a:rPr>
                  <a:t>α</a:t>
                </a:r>
                <a:r>
                  <a:rPr lang="en-US" sz="2200" dirty="0" err="1">
                    <a:latin typeface="Bahnschrift Light" panose="020B0502040204020203" pitchFamily="34" charset="0"/>
                    <a:ea typeface="Source Sans Pro"/>
                    <a:cs typeface="Kokila" panose="01010601010101010101" pitchFamily="2"/>
                    <a:sym typeface="Source Sans Pro"/>
                  </a:rPr>
                  <a:t>i</a:t>
                </a:r>
                <a:r>
                  <a:rPr lang="en-US" sz="2200" dirty="0">
                    <a:latin typeface="Bahnschrift Light" panose="020B0502040204020203" pitchFamily="34" charset="0"/>
                    <a:ea typeface="Source Sans Pro"/>
                    <a:cs typeface="Kokila" panose="01010601010101010101" pitchFamily="2"/>
                    <a:sym typeface="Source Sans Pro"/>
                  </a:rPr>
                  <a:t> is the attention item serving as the weight:</a:t>
                </a:r>
              </a:p>
              <a:p>
                <a:pPr algn="just"/>
                <a:r>
                  <a:rPr lang="el-GR" sz="2200" dirty="0">
                    <a:latin typeface="Bahnschrift Light" panose="020B0502040204020203" pitchFamily="34" charset="0"/>
                    <a:ea typeface="Source Sans Pro"/>
                    <a:cs typeface="Kokila" panose="01010601010101010101" pitchFamily="2"/>
                    <a:sym typeface="Source Sans Pro"/>
                  </a:rPr>
                  <a:t>α</a:t>
                </a:r>
                <a:r>
                  <a:rPr lang="en-US" sz="2200" dirty="0" err="1">
                    <a:latin typeface="Bahnschrift Light" panose="020B0502040204020203" pitchFamily="34" charset="0"/>
                    <a:ea typeface="Source Sans Pro"/>
                    <a:cs typeface="Kokila" panose="01010601010101010101" pitchFamily="2"/>
                    <a:sym typeface="Source Sans Pro"/>
                  </a:rPr>
                  <a:t>i</a:t>
                </a:r>
                <a:r>
                  <a:rPr lang="en-US" sz="2200" dirty="0">
                    <a:latin typeface="Bahnschrift Light" panose="020B0502040204020203" pitchFamily="34" charset="0"/>
                    <a:ea typeface="Source Sans Pro"/>
                    <a:cs typeface="Kokila" panose="01010601010101010101" pitchFamily="2"/>
                    <a:sym typeface="Source Sans Pro"/>
                  </a:rPr>
                  <a:t> = </a:t>
                </a:r>
                <a:r>
                  <a:rPr lang="en-US" sz="2200" dirty="0" err="1">
                    <a:latin typeface="Bahnschrift Light" panose="020B0502040204020203" pitchFamily="34" charset="0"/>
                    <a:ea typeface="Source Sans Pro"/>
                    <a:cs typeface="Kokila" panose="01010601010101010101" pitchFamily="2"/>
                    <a:sym typeface="Source Sans Pro"/>
                  </a:rPr>
                  <a:t>ht</a:t>
                </a:r>
                <a:r>
                  <a:rPr lang="en-US" sz="2200" dirty="0">
                    <a:latin typeface="Bahnschrift Light" panose="020B0502040204020203" pitchFamily="34" charset="0"/>
                    <a:ea typeface="Source Sans Pro"/>
                    <a:cs typeface="Kokila" panose="01010601010101010101" pitchFamily="2"/>
                    <a:sym typeface="Source Sans Pro"/>
                  </a:rPr>
                  <a:t> · hi,</a:t>
                </a:r>
              </a:p>
              <a:p>
                <a:pPr algn="just"/>
                <a:r>
                  <a:rPr lang="en-US" sz="2200" dirty="0" err="1">
                    <a:latin typeface="Bahnschrift Light" panose="020B0502040204020203" pitchFamily="34" charset="0"/>
                    <a:ea typeface="Source Sans Pro"/>
                    <a:cs typeface="Kokila" panose="01010601010101010101" pitchFamily="2"/>
                    <a:sym typeface="Source Sans Pro"/>
                  </a:rPr>
                  <a:t>ht</a:t>
                </a:r>
                <a:r>
                  <a:rPr lang="en-US" sz="2200" dirty="0">
                    <a:latin typeface="Bahnschrift Light" panose="020B0502040204020203" pitchFamily="34" charset="0"/>
                    <a:ea typeface="Source Sans Pro"/>
                    <a:cs typeface="Kokila" panose="01010601010101010101" pitchFamily="2"/>
                    <a:sym typeface="Source Sans Pro"/>
                  </a:rPr>
                  <a:t> = Concatenate(</a:t>
                </a:r>
                <a14:m>
                  <m:oMath xmlns:m="http://schemas.openxmlformats.org/officeDocument/2006/math">
                    <m:acc>
                      <m:accPr>
                        <m:chr m:val="⃗"/>
                        <m:ctrlPr>
                          <a:rPr lang="en-US" sz="2200" i="1" smtClean="0">
                            <a:latin typeface="Cambria Math" panose="02040503050406030204" pitchFamily="18" charset="0"/>
                            <a:sym typeface="Source Sans Pro"/>
                          </a:rPr>
                        </m:ctrlPr>
                      </m:accPr>
                      <m:e>
                        <m:sSub>
                          <m:sSubPr>
                            <m:ctrlPr>
                              <a:rPr lang="en-US" sz="2200" i="1">
                                <a:latin typeface="Cambria Math" panose="02040503050406030204" pitchFamily="18" charset="0"/>
                                <a:sym typeface="Source Sans Pro"/>
                              </a:rPr>
                            </m:ctrlPr>
                          </m:sSubPr>
                          <m:e>
                            <m:r>
                              <a:rPr lang="en-US" sz="2200">
                                <a:latin typeface="Cambria Math" panose="02040503050406030204" pitchFamily="18" charset="0"/>
                                <a:sym typeface="Source Sans Pro"/>
                              </a:rPr>
                              <m:t>h</m:t>
                            </m:r>
                          </m:e>
                          <m:sub>
                            <m:r>
                              <a:rPr lang="en-US" sz="2200" b="0" i="0" smtClean="0">
                                <a:latin typeface="Cambria Math" panose="02040503050406030204" pitchFamily="18" charset="0"/>
                                <a:sym typeface="Source Sans Pro"/>
                              </a:rPr>
                              <m:t>|</m:t>
                            </m:r>
                            <m:r>
                              <m:rPr>
                                <m:sty m:val="p"/>
                              </m:rPr>
                              <a:rPr lang="en-US" sz="2200" b="0" i="0" smtClean="0">
                                <a:latin typeface="Cambria Math" panose="02040503050406030204" pitchFamily="18" charset="0"/>
                                <a:sym typeface="Source Sans Pro"/>
                              </a:rPr>
                              <m:t>Q</m:t>
                            </m:r>
                            <m:r>
                              <a:rPr lang="en-US" sz="2200" b="0" i="0" smtClean="0">
                                <a:latin typeface="Cambria Math" panose="02040503050406030204" pitchFamily="18" charset="0"/>
                                <a:sym typeface="Source Sans Pro"/>
                              </a:rPr>
                              <m:t>|</m:t>
                            </m:r>
                          </m:sub>
                        </m:sSub>
                      </m:e>
                    </m:acc>
                    <m:r>
                      <a:rPr lang="en-US" sz="2200" b="0" i="1" smtClean="0">
                        <a:latin typeface="Cambria Math" panose="02040503050406030204" pitchFamily="18" charset="0"/>
                        <a:sym typeface="Source Sans Pro"/>
                      </a:rPr>
                      <m:t> </m:t>
                    </m:r>
                  </m:oMath>
                </a14:m>
                <a:r>
                  <a:rPr lang="en-US" sz="2200" dirty="0">
                    <a:latin typeface="Bahnschrift Light" panose="020B0502040204020203" pitchFamily="34" charset="0"/>
                    <a:ea typeface="Source Sans Pro"/>
                    <a:cs typeface="Kokila" panose="01010601010101010101" pitchFamily="2"/>
                    <a:sym typeface="Source Sans Pro"/>
                  </a:rPr>
                  <a:t>, h1)</a:t>
                </a:r>
              </a:p>
              <a:p>
                <a:pPr algn="just"/>
                <a:r>
                  <a:rPr lang="en-US" sz="2200" dirty="0">
                    <a:latin typeface="Bahnschrift Light" panose="020B0502040204020203" pitchFamily="34" charset="0"/>
                    <a:ea typeface="Source Sans Pro"/>
                    <a:cs typeface="Kokila" panose="01010601010101010101" pitchFamily="2"/>
                  </a:rPr>
                  <a:t>Next we map v, the sentence vector of the input query, into the space of word embeddings, and calculate the confidence score of each word using dot product: </a:t>
                </a:r>
              </a:p>
              <a:p>
                <a:pPr algn="just"/>
                <a14:m>
                  <m:oMath xmlns:m="http://schemas.openxmlformats.org/officeDocument/2006/math">
                    <m:sSub>
                      <m:sSubPr>
                        <m:ctrlPr>
                          <a:rPr lang="en-US" sz="2200" i="1">
                            <a:latin typeface="Cambria Math" panose="02040503050406030204" pitchFamily="18" charset="0"/>
                            <a:ea typeface="Source Sans Pro"/>
                            <a:cs typeface="Kokila" panose="01010601010101010101" pitchFamily="2"/>
                          </a:rPr>
                        </m:ctrlPr>
                      </m:sSubPr>
                      <m:e>
                        <m:r>
                          <a:rPr lang="en-US" sz="2200" b="0" i="1" smtClean="0">
                            <a:latin typeface="Cambria Math" panose="02040503050406030204" pitchFamily="18" charset="0"/>
                            <a:ea typeface="Source Sans Pro"/>
                            <a:cs typeface="Kokila" panose="01010601010101010101" pitchFamily="2"/>
                          </a:rPr>
                          <m:t>𝑣</m:t>
                        </m:r>
                      </m:e>
                      <m:sub>
                        <m:r>
                          <a:rPr lang="en-US" sz="2200" i="1">
                            <a:latin typeface="Cambria Math" panose="02040503050406030204" pitchFamily="18" charset="0"/>
                            <a:ea typeface="Source Sans Pro"/>
                            <a:cs typeface="Kokila" panose="01010601010101010101" pitchFamily="2"/>
                          </a:rPr>
                          <m:t>𝑤𝑜𝑟𝑑</m:t>
                        </m:r>
                      </m:sub>
                    </m:sSub>
                  </m:oMath>
                </a14:m>
                <a:r>
                  <a:rPr lang="en-US" sz="2200" dirty="0">
                    <a:latin typeface="Bahnschrift Light" panose="020B0502040204020203" pitchFamily="34" charset="0"/>
                    <a:ea typeface="Source Sans Pro"/>
                    <a:cs typeface="Kokila" panose="01010601010101010101" pitchFamily="2"/>
                  </a:rPr>
                  <a:t> =</a:t>
                </a:r>
                <a14:m>
                  <m:oMath xmlns:m="http://schemas.openxmlformats.org/officeDocument/2006/math">
                    <m:sSub>
                      <m:sSubPr>
                        <m:ctrlPr>
                          <a:rPr lang="en-US" sz="2200" i="1" smtClean="0">
                            <a:latin typeface="Cambria Math" panose="02040503050406030204" pitchFamily="18" charset="0"/>
                            <a:ea typeface="Source Sans Pro"/>
                            <a:cs typeface="Kokila" panose="01010601010101010101" pitchFamily="2"/>
                          </a:rPr>
                        </m:ctrlPr>
                      </m:sSubPr>
                      <m:e>
                        <m:r>
                          <a:rPr lang="en-US" sz="2200" b="0" i="1" smtClean="0">
                            <a:latin typeface="Cambria Math" panose="02040503050406030204" pitchFamily="18" charset="0"/>
                            <a:ea typeface="Source Sans Pro"/>
                            <a:cs typeface="Kokila" panose="01010601010101010101" pitchFamily="2"/>
                          </a:rPr>
                          <m:t>𝑊</m:t>
                        </m:r>
                      </m:e>
                      <m:sub>
                        <m:r>
                          <a:rPr lang="en-US" sz="2200" b="0" i="1" smtClean="0">
                            <a:latin typeface="Cambria Math" panose="02040503050406030204" pitchFamily="18" charset="0"/>
                            <a:ea typeface="Source Sans Pro"/>
                            <a:cs typeface="Kokila" panose="01010601010101010101" pitchFamily="2"/>
                          </a:rPr>
                          <m:t>𝑤𝑜𝑟𝑑</m:t>
                        </m:r>
                      </m:sub>
                    </m:sSub>
                    <m:r>
                      <a:rPr lang="en-US" sz="2200" b="0" i="1" smtClean="0">
                        <a:latin typeface="Cambria Math" panose="02040503050406030204" pitchFamily="18" charset="0"/>
                        <a:ea typeface="Source Sans Pro"/>
                        <a:cs typeface="Kokila" panose="01010601010101010101" pitchFamily="2"/>
                      </a:rPr>
                      <m:t>𝑣</m:t>
                    </m:r>
                  </m:oMath>
                </a14:m>
                <a:r>
                  <a:rPr lang="en-US" sz="2200" dirty="0">
                    <a:latin typeface="Bahnschrift Light" panose="020B0502040204020203" pitchFamily="34" charset="0"/>
                    <a:ea typeface="Source Sans Pro"/>
                    <a:cs typeface="Kokila" panose="01010601010101010101" pitchFamily="2"/>
                  </a:rPr>
                  <a:t> + </a:t>
                </a:r>
                <a14:m>
                  <m:oMath xmlns:m="http://schemas.openxmlformats.org/officeDocument/2006/math">
                    <m:sSub>
                      <m:sSubPr>
                        <m:ctrlPr>
                          <a:rPr lang="en-US" sz="2200" i="1">
                            <a:latin typeface="Cambria Math" panose="02040503050406030204" pitchFamily="18" charset="0"/>
                            <a:ea typeface="Source Sans Pro"/>
                            <a:cs typeface="Kokila" panose="01010601010101010101" pitchFamily="2"/>
                          </a:rPr>
                        </m:ctrlPr>
                      </m:sSubPr>
                      <m:e>
                        <m:r>
                          <a:rPr lang="en-US" sz="2200" b="0" i="1" smtClean="0">
                            <a:latin typeface="Cambria Math" panose="02040503050406030204" pitchFamily="18" charset="0"/>
                            <a:ea typeface="Source Sans Pro"/>
                            <a:cs typeface="Kokila" panose="01010601010101010101" pitchFamily="2"/>
                          </a:rPr>
                          <m:t>𝑏</m:t>
                        </m:r>
                      </m:e>
                      <m:sub>
                        <m:r>
                          <a:rPr lang="en-US" sz="2200" i="1">
                            <a:latin typeface="Cambria Math" panose="02040503050406030204" pitchFamily="18" charset="0"/>
                            <a:ea typeface="Source Sans Pro"/>
                            <a:cs typeface="Kokila" panose="01010601010101010101" pitchFamily="2"/>
                          </a:rPr>
                          <m:t>𝑤𝑜𝑟𝑑</m:t>
                        </m:r>
                      </m:sub>
                    </m:sSub>
                  </m:oMath>
                </a14:m>
                <a:r>
                  <a:rPr lang="en-US" sz="2200" dirty="0">
                    <a:latin typeface="Bahnschrift Light" panose="020B0502040204020203" pitchFamily="34" charset="0"/>
                    <a:ea typeface="Source Sans Pro"/>
                    <a:cs typeface="Kokila" panose="01010601010101010101" pitchFamily="2"/>
                  </a:rPr>
                  <a:t>   and   </a:t>
                </a:r>
                <a14:m>
                  <m:oMath xmlns:m="http://schemas.openxmlformats.org/officeDocument/2006/math">
                    <m:sSub>
                      <m:sSubPr>
                        <m:ctrlPr>
                          <a:rPr lang="en-US" sz="2200" i="1">
                            <a:latin typeface="Cambria Math" panose="02040503050406030204" pitchFamily="18" charset="0"/>
                            <a:ea typeface="Source Sans Pro"/>
                            <a:cs typeface="Kokila" panose="01010601010101010101" pitchFamily="2"/>
                          </a:rPr>
                        </m:ctrlPr>
                      </m:sSubPr>
                      <m:e>
                        <m:r>
                          <a:rPr lang="en-US" sz="2200" b="0" i="1" smtClean="0">
                            <a:latin typeface="Cambria Math" panose="02040503050406030204" pitchFamily="18" charset="0"/>
                            <a:ea typeface="Source Sans Pro"/>
                            <a:cs typeface="Kokila" panose="01010601010101010101" pitchFamily="2"/>
                          </a:rPr>
                          <m:t>𝑠𝑐</m:t>
                        </m:r>
                      </m:e>
                      <m:sub>
                        <m:r>
                          <a:rPr lang="en-US" sz="2200" b="0" i="1" smtClean="0">
                            <a:latin typeface="Cambria Math" panose="02040503050406030204" pitchFamily="18" charset="0"/>
                            <a:ea typeface="Source Sans Pro"/>
                            <a:cs typeface="Kokila" panose="01010601010101010101" pitchFamily="2"/>
                          </a:rPr>
                          <m:t>𝑤</m:t>
                        </m:r>
                        <m:r>
                          <a:rPr lang="en-US" sz="2200" b="0" i="1" smtClean="0">
                            <a:latin typeface="Cambria Math" panose="02040503050406030204" pitchFamily="18" charset="0"/>
                            <a:ea typeface="Source Sans Pro"/>
                            <a:cs typeface="Kokila" panose="01010601010101010101" pitchFamily="2"/>
                          </a:rPr>
                          <m:t>,</m:t>
                        </m:r>
                        <m:r>
                          <a:rPr lang="en-US" sz="2200" i="1">
                            <a:latin typeface="Cambria Math" panose="02040503050406030204" pitchFamily="18" charset="0"/>
                            <a:ea typeface="Source Sans Pro"/>
                            <a:cs typeface="Kokila" panose="01010601010101010101" pitchFamily="2"/>
                          </a:rPr>
                          <m:t>𝑤𝑜𝑟𝑑</m:t>
                        </m:r>
                      </m:sub>
                    </m:sSub>
                    <m:r>
                      <a:rPr lang="en-US" sz="2200" i="1">
                        <a:latin typeface="Cambria Math" panose="02040503050406030204" pitchFamily="18" charset="0"/>
                        <a:ea typeface="Source Sans Pro"/>
                        <a:cs typeface="Kokila" panose="01010601010101010101" pitchFamily="2"/>
                      </a:rPr>
                      <m:t> </m:t>
                    </m:r>
                  </m:oMath>
                </a14:m>
                <a:r>
                  <a:rPr lang="en-US" sz="2200" dirty="0">
                    <a:latin typeface="Bahnschrift Light" panose="020B0502040204020203" pitchFamily="34" charset="0"/>
                    <a:ea typeface="Source Sans Pro"/>
                    <a:cs typeface="Kokila" panose="01010601010101010101" pitchFamily="2"/>
                  </a:rPr>
                  <a:t>= </a:t>
                </a:r>
                <a14:m>
                  <m:oMath xmlns:m="http://schemas.openxmlformats.org/officeDocument/2006/math">
                    <m:sSub>
                      <m:sSubPr>
                        <m:ctrlPr>
                          <a:rPr lang="en-US" sz="2200" i="1">
                            <a:latin typeface="Cambria Math" panose="02040503050406030204" pitchFamily="18" charset="0"/>
                            <a:ea typeface="Source Sans Pro"/>
                            <a:cs typeface="Kokila" panose="01010601010101010101" pitchFamily="2"/>
                          </a:rPr>
                        </m:ctrlPr>
                      </m:sSubPr>
                      <m:e>
                        <m:r>
                          <a:rPr lang="en-US" sz="2200" i="1">
                            <a:latin typeface="Cambria Math" panose="02040503050406030204" pitchFamily="18" charset="0"/>
                            <a:ea typeface="Source Sans Pro"/>
                            <a:cs typeface="Kokila" panose="01010601010101010101" pitchFamily="2"/>
                          </a:rPr>
                          <m:t>𝑉</m:t>
                        </m:r>
                      </m:e>
                      <m:sub>
                        <m:r>
                          <a:rPr lang="en-US" sz="2200" i="1">
                            <a:latin typeface="Cambria Math" panose="02040503050406030204" pitchFamily="18" charset="0"/>
                            <a:ea typeface="Source Sans Pro"/>
                            <a:cs typeface="Kokila" panose="01010601010101010101" pitchFamily="2"/>
                          </a:rPr>
                          <m:t>𝑤𝑜𝑟𝑑</m:t>
                        </m:r>
                      </m:sub>
                    </m:sSub>
                  </m:oMath>
                </a14:m>
                <a:r>
                  <a:rPr lang="en-US" sz="2200" dirty="0">
                    <a:latin typeface="Bahnschrift Light" panose="020B0502040204020203" pitchFamily="34" charset="0"/>
                    <a:ea typeface="Source Sans Pro"/>
                    <a:cs typeface="Kokila" panose="01010601010101010101" pitchFamily="2"/>
                  </a:rPr>
                  <a:t> · </a:t>
                </a:r>
                <a14:m>
                  <m:oMath xmlns:m="http://schemas.openxmlformats.org/officeDocument/2006/math">
                    <m:sSub>
                      <m:sSubPr>
                        <m:ctrlPr>
                          <a:rPr lang="en-US" sz="2200" i="1">
                            <a:latin typeface="Cambria Math" panose="02040503050406030204" pitchFamily="18" charset="0"/>
                            <a:ea typeface="Source Sans Pro"/>
                            <a:cs typeface="Kokila" panose="01010601010101010101" pitchFamily="2"/>
                          </a:rPr>
                        </m:ctrlPr>
                      </m:sSubPr>
                      <m:e>
                        <m:r>
                          <a:rPr lang="en-US" sz="2200" b="0" i="1" smtClean="0">
                            <a:latin typeface="Cambria Math" panose="02040503050406030204" pitchFamily="18" charset="0"/>
                            <a:ea typeface="Source Sans Pro"/>
                            <a:cs typeface="Kokila" panose="01010601010101010101" pitchFamily="2"/>
                          </a:rPr>
                          <m:t>𝑤</m:t>
                        </m:r>
                      </m:e>
                      <m:sub>
                        <m:r>
                          <a:rPr lang="en-US" sz="2200" b="0" i="1" smtClean="0">
                            <a:latin typeface="Cambria Math" panose="02040503050406030204" pitchFamily="18" charset="0"/>
                            <a:ea typeface="Source Sans Pro"/>
                            <a:cs typeface="Kokila" panose="01010601010101010101" pitchFamily="2"/>
                          </a:rPr>
                          <m:t>1</m:t>
                        </m:r>
                      </m:sub>
                    </m:sSub>
                  </m:oMath>
                </a14:m>
                <a:endParaRPr lang="en-US" sz="2200" dirty="0">
                  <a:latin typeface="Bahnschrift Light" panose="020B0502040204020203" pitchFamily="34" charset="0"/>
                  <a:ea typeface="Source Sans Pro"/>
                  <a:cs typeface="Kokila" panose="01010601010101010101" pitchFamily="2"/>
                </a:endParaRPr>
              </a:p>
              <a:p>
                <a:pPr algn="just"/>
                <a:r>
                  <a:rPr lang="en-US" sz="2200" dirty="0">
                    <a:latin typeface="Bahnschrift Light" panose="020B0502040204020203" pitchFamily="34" charset="0"/>
                    <a:ea typeface="Source Sans Pro"/>
                    <a:cs typeface="Kokila" panose="01010601010101010101" pitchFamily="2"/>
                  </a:rPr>
                  <a:t>where </a:t>
                </a:r>
                <a14:m>
                  <m:oMath xmlns:m="http://schemas.openxmlformats.org/officeDocument/2006/math">
                    <m:sSub>
                      <m:sSubPr>
                        <m:ctrlPr>
                          <a:rPr lang="en-US" sz="2200" i="1">
                            <a:latin typeface="Cambria Math" panose="02040503050406030204" pitchFamily="18" charset="0"/>
                            <a:ea typeface="Source Sans Pro"/>
                            <a:cs typeface="Kokila" panose="01010601010101010101" pitchFamily="2"/>
                          </a:rPr>
                        </m:ctrlPr>
                      </m:sSubPr>
                      <m:e>
                        <m:r>
                          <a:rPr lang="en-US" sz="2200" i="1">
                            <a:latin typeface="Cambria Math" panose="02040503050406030204" pitchFamily="18" charset="0"/>
                            <a:ea typeface="Source Sans Pro"/>
                            <a:cs typeface="Kokila" panose="01010601010101010101" pitchFamily="2"/>
                          </a:rPr>
                          <m:t>𝑠𝑐</m:t>
                        </m:r>
                      </m:e>
                      <m:sub>
                        <m:r>
                          <a:rPr lang="en-US" sz="2200" i="1">
                            <a:latin typeface="Cambria Math" panose="02040503050406030204" pitchFamily="18" charset="0"/>
                            <a:ea typeface="Source Sans Pro"/>
                            <a:cs typeface="Kokila" panose="01010601010101010101" pitchFamily="2"/>
                          </a:rPr>
                          <m:t>𝑤</m:t>
                        </m:r>
                        <m:r>
                          <a:rPr lang="en-US" sz="2200" i="1">
                            <a:latin typeface="Cambria Math" panose="02040503050406030204" pitchFamily="18" charset="0"/>
                            <a:ea typeface="Source Sans Pro"/>
                            <a:cs typeface="Kokila" panose="01010601010101010101" pitchFamily="2"/>
                          </a:rPr>
                          <m:t>,</m:t>
                        </m:r>
                        <m:r>
                          <a:rPr lang="en-US" sz="2200" i="1">
                            <a:latin typeface="Cambria Math" panose="02040503050406030204" pitchFamily="18" charset="0"/>
                            <a:ea typeface="Source Sans Pro"/>
                            <a:cs typeface="Kokila" panose="01010601010101010101" pitchFamily="2"/>
                          </a:rPr>
                          <m:t>𝑤𝑜𝑟𝑑</m:t>
                        </m:r>
                      </m:sub>
                    </m:sSub>
                  </m:oMath>
                </a14:m>
                <a:r>
                  <a:rPr lang="en-US" sz="2200" dirty="0">
                    <a:latin typeface="Bahnschrift Light" panose="020B0502040204020203" pitchFamily="34" charset="0"/>
                    <a:ea typeface="Source Sans Pro"/>
                    <a:cs typeface="Kokila" panose="01010601010101010101" pitchFamily="2"/>
                  </a:rPr>
                  <a:t> indicates the confidence score of w, </a:t>
                </a:r>
                <a14:m>
                  <m:oMath xmlns:m="http://schemas.openxmlformats.org/officeDocument/2006/math">
                    <m:sSub>
                      <m:sSubPr>
                        <m:ctrlPr>
                          <a:rPr lang="en-US" sz="2200" i="1">
                            <a:latin typeface="Cambria Math" panose="02040503050406030204" pitchFamily="18" charset="0"/>
                            <a:ea typeface="Source Sans Pro"/>
                            <a:cs typeface="Kokila" panose="01010601010101010101" pitchFamily="2"/>
                          </a:rPr>
                        </m:ctrlPr>
                      </m:sSubPr>
                      <m:e>
                        <m:r>
                          <a:rPr lang="en-US" sz="2200" i="1">
                            <a:latin typeface="Cambria Math" panose="02040503050406030204" pitchFamily="18" charset="0"/>
                            <a:ea typeface="Source Sans Pro"/>
                            <a:cs typeface="Kokila" panose="01010601010101010101" pitchFamily="2"/>
                          </a:rPr>
                          <m:t>𝑊</m:t>
                        </m:r>
                      </m:e>
                      <m:sub>
                        <m:r>
                          <a:rPr lang="en-US" sz="2200" i="1">
                            <a:latin typeface="Cambria Math" panose="02040503050406030204" pitchFamily="18" charset="0"/>
                            <a:ea typeface="Source Sans Pro"/>
                            <a:cs typeface="Kokila" panose="01010601010101010101" pitchFamily="2"/>
                          </a:rPr>
                          <m:t>𝑤𝑜𝑟𝑑</m:t>
                        </m:r>
                      </m:sub>
                    </m:sSub>
                  </m:oMath>
                </a14:m>
                <a:r>
                  <a:rPr lang="en-US" sz="2200" dirty="0">
                    <a:latin typeface="Bahnschrift Light" panose="020B0502040204020203" pitchFamily="34" charset="0"/>
                    <a:ea typeface="Source Sans Pro"/>
                    <a:cs typeface="Kokila" panose="01010601010101010101" pitchFamily="2"/>
                  </a:rPr>
                  <a:t> ∈ </a:t>
                </a:r>
                <a14:m>
                  <m:oMath xmlns:m="http://schemas.openxmlformats.org/officeDocument/2006/math">
                    <m:sSup>
                      <m:sSupPr>
                        <m:ctrlPr>
                          <a:rPr lang="en-US" sz="2200" i="1">
                            <a:solidFill>
                              <a:srgbClr val="836967"/>
                            </a:solidFill>
                            <a:latin typeface="Cambria Math" panose="02040503050406030204" pitchFamily="18" charset="0"/>
                            <a:sym typeface="Source Sans Pro"/>
                          </a:rPr>
                        </m:ctrlPr>
                      </m:sSupPr>
                      <m:e>
                        <m:r>
                          <a:rPr lang="en-US" sz="2200" i="1">
                            <a:latin typeface="Cambria Math" panose="02040503050406030204" pitchFamily="18" charset="0"/>
                            <a:sym typeface="Source Sans Pro"/>
                          </a:rPr>
                          <m:t>𝑅</m:t>
                        </m:r>
                      </m:e>
                      <m:sup>
                        <m:r>
                          <a:rPr lang="en-US" sz="2200" i="1">
                            <a:latin typeface="Cambria Math" panose="02040503050406030204" pitchFamily="18" charset="0"/>
                            <a:sym typeface="Source Sans Pro"/>
                          </a:rPr>
                          <m:t>𝑑</m:t>
                        </m:r>
                        <m:r>
                          <a:rPr lang="en-US" sz="2200" b="0" i="1" smtClean="0">
                            <a:latin typeface="Cambria Math" panose="02040503050406030204" pitchFamily="18" charset="0"/>
                            <a:sym typeface="Source Sans Pro"/>
                          </a:rPr>
                          <m:t> ∗ 2</m:t>
                        </m:r>
                        <m:r>
                          <a:rPr lang="en-US" sz="2200" b="0" i="1" smtClean="0">
                            <a:latin typeface="Cambria Math" panose="02040503050406030204" pitchFamily="18" charset="0"/>
                            <a:sym typeface="Source Sans Pro"/>
                          </a:rPr>
                          <m:t>𝑙</m:t>
                        </m:r>
                      </m:sup>
                    </m:sSup>
                  </m:oMath>
                </a14:m>
                <a:r>
                  <a:rPr lang="en-US" sz="2200" dirty="0">
                    <a:latin typeface="Bahnschrift Light" panose="020B0502040204020203" pitchFamily="34" charset="0"/>
                    <a:ea typeface="Source Sans Pro"/>
                    <a:cs typeface="Kokila" panose="01010601010101010101" pitchFamily="2"/>
                    <a:sym typeface="Source Sans Pro"/>
                  </a:rPr>
                  <a:t> </a:t>
                </a:r>
                <a:r>
                  <a:rPr lang="en-US" sz="2200" dirty="0">
                    <a:latin typeface="Bahnschrift Light" panose="020B0502040204020203" pitchFamily="34" charset="0"/>
                    <a:ea typeface="Source Sans Pro"/>
                    <a:cs typeface="Kokila" panose="01010601010101010101" pitchFamily="2"/>
                  </a:rPr>
                  <a:t>is a weight matrix, </a:t>
                </a:r>
                <a14:m>
                  <m:oMath xmlns:m="http://schemas.openxmlformats.org/officeDocument/2006/math">
                    <m:sSub>
                      <m:sSubPr>
                        <m:ctrlPr>
                          <a:rPr lang="en-US" sz="2200" i="1">
                            <a:latin typeface="Cambria Math" panose="02040503050406030204" pitchFamily="18" charset="0"/>
                            <a:ea typeface="Source Sans Pro"/>
                            <a:cs typeface="Kokila" panose="01010601010101010101" pitchFamily="2"/>
                          </a:rPr>
                        </m:ctrlPr>
                      </m:sSubPr>
                      <m:e>
                        <m:r>
                          <a:rPr lang="en-US" sz="2200" i="1">
                            <a:latin typeface="Cambria Math" panose="02040503050406030204" pitchFamily="18" charset="0"/>
                            <a:ea typeface="Source Sans Pro"/>
                            <a:cs typeface="Kokila" panose="01010601010101010101" pitchFamily="2"/>
                          </a:rPr>
                          <m:t>𝑏</m:t>
                        </m:r>
                      </m:e>
                      <m:sub>
                        <m:r>
                          <a:rPr lang="en-US" sz="2200" i="1">
                            <a:latin typeface="Cambria Math" panose="02040503050406030204" pitchFamily="18" charset="0"/>
                            <a:ea typeface="Source Sans Pro"/>
                            <a:cs typeface="Kokila" panose="01010601010101010101" pitchFamily="2"/>
                          </a:rPr>
                          <m:t>𝑤𝑜𝑟𝑑</m:t>
                        </m:r>
                      </m:sub>
                    </m:sSub>
                  </m:oMath>
                </a14:m>
                <a:r>
                  <a:rPr lang="en-US" sz="2200" dirty="0">
                    <a:latin typeface="Bahnschrift Light" panose="020B0502040204020203" pitchFamily="34" charset="0"/>
                    <a:ea typeface="Source Sans Pro"/>
                    <a:cs typeface="Kokila" panose="01010601010101010101" pitchFamily="2"/>
                  </a:rPr>
                  <a:t> ∈ </a:t>
                </a:r>
                <a14:m>
                  <m:oMath xmlns:m="http://schemas.openxmlformats.org/officeDocument/2006/math">
                    <m:sSup>
                      <m:sSupPr>
                        <m:ctrlPr>
                          <a:rPr lang="en-US" sz="2200" i="1" smtClean="0">
                            <a:solidFill>
                              <a:srgbClr val="836967"/>
                            </a:solidFill>
                            <a:latin typeface="Cambria Math" panose="02040503050406030204" pitchFamily="18" charset="0"/>
                            <a:sym typeface="Source Sans Pro"/>
                          </a:rPr>
                        </m:ctrlPr>
                      </m:sSupPr>
                      <m:e>
                        <m:r>
                          <a:rPr lang="en-US" sz="2200" i="1" smtClean="0">
                            <a:latin typeface="Cambria Math" panose="02040503050406030204" pitchFamily="18" charset="0"/>
                            <a:sym typeface="Source Sans Pro"/>
                          </a:rPr>
                          <m:t>𝑅</m:t>
                        </m:r>
                      </m:e>
                      <m:sup>
                        <m:r>
                          <a:rPr lang="en-US" sz="2200" i="1" smtClean="0">
                            <a:latin typeface="Cambria Math" panose="02040503050406030204" pitchFamily="18" charset="0"/>
                            <a:sym typeface="Source Sans Pro"/>
                          </a:rPr>
                          <m:t>𝑑</m:t>
                        </m:r>
                      </m:sup>
                    </m:sSup>
                  </m:oMath>
                </a14:m>
                <a:r>
                  <a:rPr lang="en-US" sz="2200" dirty="0">
                    <a:latin typeface="Bahnschrift Light" panose="020B0502040204020203" pitchFamily="34" charset="0"/>
                    <a:ea typeface="Source Sans Pro"/>
                    <a:cs typeface="Kokila" panose="01010601010101010101" pitchFamily="2"/>
                  </a:rPr>
                  <a:t> is a bias vector.</a:t>
                </a:r>
                <a:endParaRPr lang="en-US" sz="2200" dirty="0">
                  <a:latin typeface="Bahnschrift Light" panose="020B0502040204020203" pitchFamily="34" charset="0"/>
                  <a:ea typeface="Source Sans Pro"/>
                  <a:cs typeface="Kokila" panose="01010601010101010101" pitchFamily="2"/>
                  <a:sym typeface="Source Sans Pro"/>
                </a:endParaRPr>
              </a:p>
            </p:txBody>
          </p:sp>
        </mc:Choice>
        <mc:Fallback xmlns="">
          <p:sp>
            <p:nvSpPr>
              <p:cNvPr id="5" name="TextBox 4">
                <a:extLst>
                  <a:ext uri="{FF2B5EF4-FFF2-40B4-BE49-F238E27FC236}">
                    <a16:creationId xmlns:a16="http://schemas.microsoft.com/office/drawing/2014/main" id="{8E943390-E31A-4C88-9C6F-B65AA6599F84}"/>
                  </a:ext>
                </a:extLst>
              </p:cNvPr>
              <p:cNvSpPr txBox="1">
                <a:spLocks noRot="1" noChangeAspect="1" noMove="1" noResize="1" noEditPoints="1" noAdjustHandles="1" noChangeArrowheads="1" noChangeShapeType="1" noTextEdit="1"/>
              </p:cNvSpPr>
              <p:nvPr/>
            </p:nvSpPr>
            <p:spPr>
              <a:xfrm>
                <a:off x="232011" y="241393"/>
                <a:ext cx="11774459" cy="6469015"/>
              </a:xfrm>
              <a:prstGeom prst="rect">
                <a:avLst/>
              </a:prstGeom>
              <a:blipFill>
                <a:blip r:embed="rId2"/>
                <a:stretch>
                  <a:fillRect l="-673" t="-660" r="-621" b="-141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9500C00-0176-4A7F-99F7-6730BD4D441E}"/>
              </a:ext>
            </a:extLst>
          </p:cNvPr>
          <p:cNvSpPr txBox="1"/>
          <p:nvPr/>
        </p:nvSpPr>
        <p:spPr>
          <a:xfrm>
            <a:off x="2610678" y="1510748"/>
            <a:ext cx="364202" cy="307777"/>
          </a:xfrm>
          <a:prstGeom prst="rect">
            <a:avLst/>
          </a:prstGeom>
          <a:noFill/>
        </p:spPr>
        <p:txBody>
          <a:bodyPr wrap="none" rtlCol="0">
            <a:spAutoFit/>
          </a:bodyPr>
          <a:lstStyle/>
          <a:p>
            <a:r>
              <a:rPr lang="en-US" sz="1400" dirty="0">
                <a:latin typeface="Bahnschrift Light" panose="020B0502040204020203" pitchFamily="34" charset="0"/>
                <a:ea typeface="Source Sans Pro"/>
                <a:cs typeface="Kokila" panose="01010601010101010101" pitchFamily="2"/>
                <a:sym typeface="Source Sans Pro"/>
              </a:rPr>
              <a:t>←</a:t>
            </a:r>
            <a:endParaRPr lang="en-US" dirty="0"/>
          </a:p>
        </p:txBody>
      </p:sp>
      <p:sp>
        <p:nvSpPr>
          <p:cNvPr id="7" name="TextBox 6">
            <a:extLst>
              <a:ext uri="{FF2B5EF4-FFF2-40B4-BE49-F238E27FC236}">
                <a16:creationId xmlns:a16="http://schemas.microsoft.com/office/drawing/2014/main" id="{DB88CB6D-169A-4CA2-B86C-643D6CC57B5E}"/>
              </a:ext>
            </a:extLst>
          </p:cNvPr>
          <p:cNvSpPr txBox="1"/>
          <p:nvPr/>
        </p:nvSpPr>
        <p:spPr>
          <a:xfrm>
            <a:off x="1914703" y="1530627"/>
            <a:ext cx="364202" cy="307777"/>
          </a:xfrm>
          <a:prstGeom prst="rect">
            <a:avLst/>
          </a:prstGeom>
          <a:noFill/>
        </p:spPr>
        <p:txBody>
          <a:bodyPr wrap="none" rtlCol="0">
            <a:spAutoFit/>
          </a:bodyPr>
          <a:lstStyle/>
          <a:p>
            <a:r>
              <a:rPr lang="en-US" sz="1400" dirty="0">
                <a:latin typeface="Bahnschrift Light" panose="020B0502040204020203" pitchFamily="34" charset="0"/>
                <a:ea typeface="Source Sans Pro"/>
                <a:cs typeface="Kokila" panose="01010601010101010101" pitchFamily="2"/>
                <a:sym typeface="Source Sans Pro"/>
              </a:rPr>
              <a:t>←</a:t>
            </a:r>
            <a:endParaRPr lang="en-US" dirty="0"/>
          </a:p>
        </p:txBody>
      </p:sp>
      <p:sp>
        <p:nvSpPr>
          <p:cNvPr id="8" name="TextBox 7">
            <a:extLst>
              <a:ext uri="{FF2B5EF4-FFF2-40B4-BE49-F238E27FC236}">
                <a16:creationId xmlns:a16="http://schemas.microsoft.com/office/drawing/2014/main" id="{AD8B9128-17FC-4880-AEF1-B3C4D794EF74}"/>
              </a:ext>
            </a:extLst>
          </p:cNvPr>
          <p:cNvSpPr txBox="1"/>
          <p:nvPr/>
        </p:nvSpPr>
        <p:spPr>
          <a:xfrm>
            <a:off x="1616761" y="2490501"/>
            <a:ext cx="364202" cy="307777"/>
          </a:xfrm>
          <a:prstGeom prst="rect">
            <a:avLst/>
          </a:prstGeom>
          <a:noFill/>
        </p:spPr>
        <p:txBody>
          <a:bodyPr wrap="none" rtlCol="0">
            <a:spAutoFit/>
          </a:bodyPr>
          <a:lstStyle/>
          <a:p>
            <a:r>
              <a:rPr lang="en-US" sz="1400" dirty="0">
                <a:latin typeface="Bahnschrift Light" panose="020B0502040204020203" pitchFamily="34" charset="0"/>
                <a:ea typeface="Source Sans Pro"/>
                <a:cs typeface="Kokila" panose="01010601010101010101" pitchFamily="2"/>
                <a:sym typeface="Source Sans Pro"/>
              </a:rPr>
              <a:t>←</a:t>
            </a:r>
            <a:endParaRPr lang="en-US" dirty="0"/>
          </a:p>
        </p:txBody>
      </p:sp>
      <p:sp>
        <p:nvSpPr>
          <p:cNvPr id="11" name="TextBox 10">
            <a:extLst>
              <a:ext uri="{FF2B5EF4-FFF2-40B4-BE49-F238E27FC236}">
                <a16:creationId xmlns:a16="http://schemas.microsoft.com/office/drawing/2014/main" id="{0E525D45-F2A5-4D87-AD85-24D91A650150}"/>
              </a:ext>
            </a:extLst>
          </p:cNvPr>
          <p:cNvSpPr txBox="1"/>
          <p:nvPr/>
        </p:nvSpPr>
        <p:spPr>
          <a:xfrm>
            <a:off x="2829333" y="2688946"/>
            <a:ext cx="364202" cy="307777"/>
          </a:xfrm>
          <a:prstGeom prst="rect">
            <a:avLst/>
          </a:prstGeom>
          <a:noFill/>
        </p:spPr>
        <p:txBody>
          <a:bodyPr wrap="none" rtlCol="0">
            <a:spAutoFit/>
          </a:bodyPr>
          <a:lstStyle/>
          <a:p>
            <a:r>
              <a:rPr lang="en-US" sz="1400" dirty="0">
                <a:latin typeface="Bahnschrift Light" panose="020B0502040204020203" pitchFamily="34" charset="0"/>
                <a:ea typeface="Source Sans Pro"/>
                <a:cs typeface="Kokila" panose="01010601010101010101" pitchFamily="2"/>
                <a:sym typeface="Source Sans Pro"/>
              </a:rPr>
              <a:t>←</a:t>
            </a:r>
            <a:endParaRPr lang="en-US" dirty="0"/>
          </a:p>
        </p:txBody>
      </p:sp>
      <p:sp>
        <p:nvSpPr>
          <p:cNvPr id="14" name="TextBox 13">
            <a:extLst>
              <a:ext uri="{FF2B5EF4-FFF2-40B4-BE49-F238E27FC236}">
                <a16:creationId xmlns:a16="http://schemas.microsoft.com/office/drawing/2014/main" id="{71B0D413-B5BC-4B36-858D-3689E58B4731}"/>
              </a:ext>
            </a:extLst>
          </p:cNvPr>
          <p:cNvSpPr txBox="1"/>
          <p:nvPr/>
        </p:nvSpPr>
        <p:spPr>
          <a:xfrm>
            <a:off x="3064442" y="4391852"/>
            <a:ext cx="364202" cy="307777"/>
          </a:xfrm>
          <a:prstGeom prst="rect">
            <a:avLst/>
          </a:prstGeom>
          <a:noFill/>
        </p:spPr>
        <p:txBody>
          <a:bodyPr wrap="none" rtlCol="0">
            <a:spAutoFit/>
          </a:bodyPr>
          <a:lstStyle/>
          <a:p>
            <a:r>
              <a:rPr lang="en-US" sz="1400" dirty="0">
                <a:latin typeface="Bahnschrift Light" panose="020B0502040204020203" pitchFamily="34" charset="0"/>
                <a:ea typeface="Source Sans Pro"/>
                <a:cs typeface="Kokila" panose="01010601010101010101" pitchFamily="2"/>
                <a:sym typeface="Source Sans Pro"/>
              </a:rPr>
              <a:t>←</a:t>
            </a:r>
            <a:endParaRPr lang="en-US" dirty="0"/>
          </a:p>
        </p:txBody>
      </p:sp>
    </p:spTree>
    <p:extLst>
      <p:ext uri="{BB962C8B-B14F-4D97-AF65-F5344CB8AC3E}">
        <p14:creationId xmlns:p14="http://schemas.microsoft.com/office/powerpoint/2010/main" val="371848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75842A-F48A-4EC4-BA84-CF6CCC973644}"/>
              </a:ext>
            </a:extLst>
          </p:cNvPr>
          <p:cNvSpPr/>
          <p:nvPr/>
        </p:nvSpPr>
        <p:spPr>
          <a:xfrm>
            <a:off x="106018" y="178282"/>
            <a:ext cx="2305877" cy="769441"/>
          </a:xfrm>
          <a:prstGeom prst="rect">
            <a:avLst/>
          </a:prstGeom>
          <a:noFill/>
        </p:spPr>
        <p:txBody>
          <a:bodyPr wrap="square" lIns="91440" tIns="45720" rIns="91440" bIns="45720">
            <a:spAutoFit/>
          </a:bodyPr>
          <a:lstStyle/>
          <a:p>
            <a:pPr algn="ctr"/>
            <a:r>
              <a:rPr lang="en-IN" sz="4400" b="1"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a typeface="Calibri" panose="020F0502020204030204" pitchFamily="34" charset="0"/>
                <a:cs typeface="Kokila" panose="01010601010101010101" pitchFamily="2"/>
              </a:rPr>
              <a:t>MRDM</a:t>
            </a:r>
            <a:endPar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id="{09CFA3DE-F709-449B-B386-23538EA33DD6}"/>
              </a:ext>
            </a:extLst>
          </p:cNvPr>
          <p:cNvPicPr>
            <a:picLocks noChangeAspect="1"/>
          </p:cNvPicPr>
          <p:nvPr/>
        </p:nvPicPr>
        <p:blipFill rotWithShape="1">
          <a:blip r:embed="rId2"/>
          <a:srcRect l="32391" t="18535" r="18695" b="16350"/>
          <a:stretch/>
        </p:blipFill>
        <p:spPr>
          <a:xfrm>
            <a:off x="6175514" y="1556881"/>
            <a:ext cx="5963478" cy="4463428"/>
          </a:xfrm>
          <a:prstGeom prst="rect">
            <a:avLst/>
          </a:prstGeom>
          <a:ln>
            <a:solidFill>
              <a:schemeClr val="tx1"/>
            </a:solidFill>
          </a:ln>
        </p:spPr>
      </p:pic>
      <p:sp>
        <p:nvSpPr>
          <p:cNvPr id="2" name="Rectangle 1">
            <a:extLst>
              <a:ext uri="{FF2B5EF4-FFF2-40B4-BE49-F238E27FC236}">
                <a16:creationId xmlns:a16="http://schemas.microsoft.com/office/drawing/2014/main" id="{B5C03D5D-E54D-4DB3-9A58-AEA4E01808B5}"/>
              </a:ext>
            </a:extLst>
          </p:cNvPr>
          <p:cNvSpPr>
            <a:spLocks noChangeArrowheads="1"/>
          </p:cNvSpPr>
          <p:nvPr/>
        </p:nvSpPr>
        <p:spPr bwMode="auto">
          <a:xfrm>
            <a:off x="516827" y="5620199"/>
            <a:ext cx="5499652"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latin typeface="Bahnschrift Light" panose="020B0502040204020203" pitchFamily="34" charset="0"/>
                <a:cs typeface="Kokila" panose="01010601010101010101" pitchFamily="2"/>
              </a:rPr>
              <a:t>Sememe predictor</a:t>
            </a:r>
          </a:p>
        </p:txBody>
      </p:sp>
      <p:sp>
        <p:nvSpPr>
          <p:cNvPr id="8" name="Rectangle 7">
            <a:extLst>
              <a:ext uri="{FF2B5EF4-FFF2-40B4-BE49-F238E27FC236}">
                <a16:creationId xmlns:a16="http://schemas.microsoft.com/office/drawing/2014/main" id="{F4D65F15-2A26-4FB2-AA75-5E684ADF0682}"/>
              </a:ext>
            </a:extLst>
          </p:cNvPr>
          <p:cNvSpPr>
            <a:spLocks noChangeArrowheads="1"/>
          </p:cNvSpPr>
          <p:nvPr/>
        </p:nvSpPr>
        <p:spPr bwMode="auto">
          <a:xfrm>
            <a:off x="516835" y="2824457"/>
            <a:ext cx="5499652"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err="1">
                <a:latin typeface="Bahnschrift Light" panose="020B0502040204020203" pitchFamily="34" charset="0"/>
                <a:cs typeface="Kokila" panose="01010601010101010101" pitchFamily="2"/>
              </a:rPr>
              <a:t>Morphere</a:t>
            </a:r>
            <a:r>
              <a:rPr lang="en-US" altLang="en-US" sz="2000" dirty="0">
                <a:latin typeface="Bahnschrift Light" panose="020B0502040204020203" pitchFamily="34" charset="0"/>
                <a:cs typeface="Kokila" panose="01010601010101010101" pitchFamily="2"/>
              </a:rPr>
              <a:t> Tag predictor</a:t>
            </a:r>
          </a:p>
        </p:txBody>
      </p:sp>
      <p:sp>
        <p:nvSpPr>
          <p:cNvPr id="9" name="Rectangle 8">
            <a:extLst>
              <a:ext uri="{FF2B5EF4-FFF2-40B4-BE49-F238E27FC236}">
                <a16:creationId xmlns:a16="http://schemas.microsoft.com/office/drawing/2014/main" id="{1516F648-F028-4E79-B409-C598A455744D}"/>
              </a:ext>
            </a:extLst>
          </p:cNvPr>
          <p:cNvSpPr>
            <a:spLocks noChangeArrowheads="1"/>
          </p:cNvSpPr>
          <p:nvPr/>
        </p:nvSpPr>
        <p:spPr bwMode="auto">
          <a:xfrm>
            <a:off x="516836" y="1535598"/>
            <a:ext cx="5499652"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err="1">
                <a:latin typeface="Bahnschrift Light" panose="020B0502040204020203" pitchFamily="34" charset="0"/>
                <a:cs typeface="Kokila" panose="01010601010101010101" pitchFamily="2"/>
              </a:rPr>
              <a:t>PoS</a:t>
            </a:r>
            <a:r>
              <a:rPr lang="en-US" altLang="en-US" sz="2000" dirty="0">
                <a:latin typeface="Bahnschrift Light" panose="020B0502040204020203" pitchFamily="34" charset="0"/>
                <a:cs typeface="Kokila" panose="01010601010101010101" pitchFamily="2"/>
              </a:rPr>
              <a:t> Tag predictor</a:t>
            </a:r>
          </a:p>
        </p:txBody>
      </p:sp>
      <p:sp>
        <p:nvSpPr>
          <p:cNvPr id="12" name="Rectangle 11">
            <a:extLst>
              <a:ext uri="{FF2B5EF4-FFF2-40B4-BE49-F238E27FC236}">
                <a16:creationId xmlns:a16="http://schemas.microsoft.com/office/drawing/2014/main" id="{B06ED9FB-CA39-4B6E-AAFC-FE028890E89E}"/>
              </a:ext>
            </a:extLst>
          </p:cNvPr>
          <p:cNvSpPr>
            <a:spLocks noChangeArrowheads="1"/>
          </p:cNvSpPr>
          <p:nvPr/>
        </p:nvSpPr>
        <p:spPr bwMode="auto">
          <a:xfrm>
            <a:off x="516835" y="4247494"/>
            <a:ext cx="5499652"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latin typeface="Bahnschrift Light" panose="020B0502040204020203" pitchFamily="34" charset="0"/>
                <a:cs typeface="Kokila" panose="01010601010101010101" pitchFamily="2"/>
              </a:rPr>
              <a:t>Word category predictor</a:t>
            </a:r>
          </a:p>
        </p:txBody>
      </p:sp>
    </p:spTree>
    <p:extLst>
      <p:ext uri="{BB962C8B-B14F-4D97-AF65-F5344CB8AC3E}">
        <p14:creationId xmlns:p14="http://schemas.microsoft.com/office/powerpoint/2010/main" val="1094072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75842A-F48A-4EC4-BA84-CF6CCC973644}"/>
              </a:ext>
            </a:extLst>
          </p:cNvPr>
          <p:cNvSpPr/>
          <p:nvPr/>
        </p:nvSpPr>
        <p:spPr>
          <a:xfrm>
            <a:off x="106018" y="178282"/>
            <a:ext cx="2305877" cy="769441"/>
          </a:xfrm>
          <a:prstGeom prst="rect">
            <a:avLst/>
          </a:prstGeom>
          <a:noFill/>
        </p:spPr>
        <p:txBody>
          <a:bodyPr wrap="square" lIns="91440" tIns="45720" rIns="91440" bIns="45720">
            <a:spAutoFit/>
          </a:bodyPr>
          <a:lstStyle/>
          <a:p>
            <a:pPr algn="ctr"/>
            <a:r>
              <a:rPr lang="en-IN" sz="4400" b="1"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a typeface="Calibri" panose="020F0502020204030204" pitchFamily="34" charset="0"/>
                <a:cs typeface="Kokila" panose="01010601010101010101" pitchFamily="2"/>
              </a:rPr>
              <a:t>MRDM</a:t>
            </a:r>
            <a:endPar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id="{09CFA3DE-F709-449B-B386-23538EA33DD6}"/>
              </a:ext>
            </a:extLst>
          </p:cNvPr>
          <p:cNvPicPr>
            <a:picLocks noChangeAspect="1"/>
          </p:cNvPicPr>
          <p:nvPr/>
        </p:nvPicPr>
        <p:blipFill rotWithShape="1">
          <a:blip r:embed="rId2"/>
          <a:srcRect l="32391" t="18535" r="18695" b="16350"/>
          <a:stretch/>
        </p:blipFill>
        <p:spPr>
          <a:xfrm>
            <a:off x="6175514" y="1556881"/>
            <a:ext cx="5963478" cy="4463428"/>
          </a:xfrm>
          <a:prstGeom prst="rect">
            <a:avLst/>
          </a:prstGeom>
          <a:ln>
            <a:solidFill>
              <a:schemeClr val="tx1"/>
            </a:solidFill>
          </a:ln>
        </p:spPr>
      </p:pic>
      <p:sp>
        <p:nvSpPr>
          <p:cNvPr id="9" name="Rectangle 8">
            <a:extLst>
              <a:ext uri="{FF2B5EF4-FFF2-40B4-BE49-F238E27FC236}">
                <a16:creationId xmlns:a16="http://schemas.microsoft.com/office/drawing/2014/main" id="{1516F648-F028-4E79-B409-C598A455744D}"/>
              </a:ext>
            </a:extLst>
          </p:cNvPr>
          <p:cNvSpPr>
            <a:spLocks noChangeArrowheads="1"/>
          </p:cNvSpPr>
          <p:nvPr/>
        </p:nvSpPr>
        <p:spPr bwMode="auto">
          <a:xfrm>
            <a:off x="516836" y="1535598"/>
            <a:ext cx="5499652"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err="1">
                <a:latin typeface="Bahnschrift Light" panose="020B0502040204020203" pitchFamily="34" charset="0"/>
                <a:cs typeface="Kokila" panose="01010601010101010101" pitchFamily="2"/>
              </a:rPr>
              <a:t>PoS</a:t>
            </a:r>
            <a:r>
              <a:rPr lang="en-US" altLang="en-US" sz="2000" dirty="0">
                <a:latin typeface="Bahnschrift Light" panose="020B0502040204020203" pitchFamily="34" charset="0"/>
                <a:cs typeface="Kokila" panose="01010601010101010101" pitchFamily="2"/>
              </a:rPr>
              <a:t> Tag predictor</a:t>
            </a:r>
          </a:p>
        </p:txBody>
      </p:sp>
      <p:sp>
        <p:nvSpPr>
          <p:cNvPr id="5" name="Rectangle 4">
            <a:extLst>
              <a:ext uri="{FF2B5EF4-FFF2-40B4-BE49-F238E27FC236}">
                <a16:creationId xmlns:a16="http://schemas.microsoft.com/office/drawing/2014/main" id="{9831528F-EB97-4560-B3F9-67C3CA84841E}"/>
              </a:ext>
            </a:extLst>
          </p:cNvPr>
          <p:cNvSpPr/>
          <p:nvPr/>
        </p:nvSpPr>
        <p:spPr>
          <a:xfrm>
            <a:off x="516836" y="2120348"/>
            <a:ext cx="5499651" cy="389996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endParaRPr lang="en-US" dirty="0"/>
          </a:p>
        </p:txBody>
      </p:sp>
      <p:pic>
        <p:nvPicPr>
          <p:cNvPr id="7" name="Picture 6">
            <a:extLst>
              <a:ext uri="{FF2B5EF4-FFF2-40B4-BE49-F238E27FC236}">
                <a16:creationId xmlns:a16="http://schemas.microsoft.com/office/drawing/2014/main" id="{C679DD89-148F-4AB6-A1E9-59BFC62F5542}"/>
              </a:ext>
            </a:extLst>
          </p:cNvPr>
          <p:cNvPicPr>
            <a:picLocks noChangeAspect="1"/>
          </p:cNvPicPr>
          <p:nvPr/>
        </p:nvPicPr>
        <p:blipFill>
          <a:blip r:embed="rId3"/>
          <a:stretch>
            <a:fillRect/>
          </a:stretch>
        </p:blipFill>
        <p:spPr>
          <a:xfrm>
            <a:off x="1152940" y="2226365"/>
            <a:ext cx="4227442" cy="3740936"/>
          </a:xfrm>
          <a:prstGeom prst="rect">
            <a:avLst/>
          </a:prstGeom>
        </p:spPr>
      </p:pic>
    </p:spTree>
    <p:extLst>
      <p:ext uri="{BB962C8B-B14F-4D97-AF65-F5344CB8AC3E}">
        <p14:creationId xmlns:p14="http://schemas.microsoft.com/office/powerpoint/2010/main" val="762290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75842A-F48A-4EC4-BA84-CF6CCC973644}"/>
              </a:ext>
            </a:extLst>
          </p:cNvPr>
          <p:cNvSpPr/>
          <p:nvPr/>
        </p:nvSpPr>
        <p:spPr>
          <a:xfrm>
            <a:off x="106018" y="178282"/>
            <a:ext cx="2305877" cy="769441"/>
          </a:xfrm>
          <a:prstGeom prst="rect">
            <a:avLst/>
          </a:prstGeom>
          <a:noFill/>
        </p:spPr>
        <p:txBody>
          <a:bodyPr wrap="square" lIns="91440" tIns="45720" rIns="91440" bIns="45720">
            <a:spAutoFit/>
          </a:bodyPr>
          <a:lstStyle/>
          <a:p>
            <a:pPr algn="ctr"/>
            <a:r>
              <a:rPr lang="en-IN" sz="4400" b="1"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a typeface="Calibri" panose="020F0502020204030204" pitchFamily="34" charset="0"/>
                <a:cs typeface="Kokila" panose="01010601010101010101" pitchFamily="2"/>
              </a:rPr>
              <a:t>MRDM</a:t>
            </a:r>
            <a:endPar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id="{09CFA3DE-F709-449B-B386-23538EA33DD6}"/>
              </a:ext>
            </a:extLst>
          </p:cNvPr>
          <p:cNvPicPr>
            <a:picLocks noChangeAspect="1"/>
          </p:cNvPicPr>
          <p:nvPr/>
        </p:nvPicPr>
        <p:blipFill rotWithShape="1">
          <a:blip r:embed="rId2"/>
          <a:srcRect l="32391" t="18535" r="18695" b="16350"/>
          <a:stretch/>
        </p:blipFill>
        <p:spPr>
          <a:xfrm>
            <a:off x="6175514" y="1556881"/>
            <a:ext cx="5963478" cy="4463428"/>
          </a:xfrm>
          <a:prstGeom prst="rect">
            <a:avLst/>
          </a:prstGeom>
          <a:ln>
            <a:solidFill>
              <a:schemeClr val="tx1"/>
            </a:solidFill>
          </a:ln>
        </p:spPr>
      </p:pic>
      <p:sp>
        <p:nvSpPr>
          <p:cNvPr id="8" name="Rectangle 7">
            <a:extLst>
              <a:ext uri="{FF2B5EF4-FFF2-40B4-BE49-F238E27FC236}">
                <a16:creationId xmlns:a16="http://schemas.microsoft.com/office/drawing/2014/main" id="{F4D65F15-2A26-4FB2-AA75-5E684ADF0682}"/>
              </a:ext>
            </a:extLst>
          </p:cNvPr>
          <p:cNvSpPr>
            <a:spLocks noChangeArrowheads="1"/>
          </p:cNvSpPr>
          <p:nvPr/>
        </p:nvSpPr>
        <p:spPr bwMode="auto">
          <a:xfrm>
            <a:off x="516827" y="1538990"/>
            <a:ext cx="549966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latin typeface="Bahnschrift Light" panose="020B0502040204020203" pitchFamily="34" charset="0"/>
                <a:cs typeface="Kokila" panose="01010601010101010101" pitchFamily="2"/>
              </a:rPr>
              <a:t>Morpheme Tag predictor</a:t>
            </a:r>
          </a:p>
        </p:txBody>
      </p:sp>
      <p:sp>
        <p:nvSpPr>
          <p:cNvPr id="10" name="Rectangle 9">
            <a:extLst>
              <a:ext uri="{FF2B5EF4-FFF2-40B4-BE49-F238E27FC236}">
                <a16:creationId xmlns:a16="http://schemas.microsoft.com/office/drawing/2014/main" id="{DCFA0AC8-3667-4859-9245-63F65737DB86}"/>
              </a:ext>
            </a:extLst>
          </p:cNvPr>
          <p:cNvSpPr/>
          <p:nvPr/>
        </p:nvSpPr>
        <p:spPr>
          <a:xfrm>
            <a:off x="516836" y="2120348"/>
            <a:ext cx="5499651" cy="389996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endParaRPr lang="en-US" dirty="0"/>
          </a:p>
        </p:txBody>
      </p:sp>
      <p:pic>
        <p:nvPicPr>
          <p:cNvPr id="5" name="Picture 4">
            <a:extLst>
              <a:ext uri="{FF2B5EF4-FFF2-40B4-BE49-F238E27FC236}">
                <a16:creationId xmlns:a16="http://schemas.microsoft.com/office/drawing/2014/main" id="{052D7B39-0BD3-4D4C-A873-6029A35C3D9A}"/>
              </a:ext>
            </a:extLst>
          </p:cNvPr>
          <p:cNvPicPr>
            <a:picLocks noChangeAspect="1"/>
          </p:cNvPicPr>
          <p:nvPr/>
        </p:nvPicPr>
        <p:blipFill>
          <a:blip r:embed="rId3"/>
          <a:stretch>
            <a:fillRect/>
          </a:stretch>
        </p:blipFill>
        <p:spPr>
          <a:xfrm>
            <a:off x="1258956" y="2172201"/>
            <a:ext cx="4015416" cy="3751521"/>
          </a:xfrm>
          <a:prstGeom prst="rect">
            <a:avLst/>
          </a:prstGeom>
        </p:spPr>
      </p:pic>
    </p:spTree>
    <p:extLst>
      <p:ext uri="{BB962C8B-B14F-4D97-AF65-F5344CB8AC3E}">
        <p14:creationId xmlns:p14="http://schemas.microsoft.com/office/powerpoint/2010/main" val="3609955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75842A-F48A-4EC4-BA84-CF6CCC973644}"/>
              </a:ext>
            </a:extLst>
          </p:cNvPr>
          <p:cNvSpPr/>
          <p:nvPr/>
        </p:nvSpPr>
        <p:spPr>
          <a:xfrm>
            <a:off x="106018" y="178282"/>
            <a:ext cx="2305877" cy="769441"/>
          </a:xfrm>
          <a:prstGeom prst="rect">
            <a:avLst/>
          </a:prstGeom>
          <a:noFill/>
        </p:spPr>
        <p:txBody>
          <a:bodyPr wrap="square" lIns="91440" tIns="45720" rIns="91440" bIns="45720">
            <a:spAutoFit/>
          </a:bodyPr>
          <a:lstStyle/>
          <a:p>
            <a:pPr algn="ctr"/>
            <a:r>
              <a:rPr lang="en-IN" sz="4400" b="1"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a typeface="Calibri" panose="020F0502020204030204" pitchFamily="34" charset="0"/>
                <a:cs typeface="Kokila" panose="01010601010101010101" pitchFamily="2"/>
              </a:rPr>
              <a:t>MRDM</a:t>
            </a:r>
            <a:endPar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id="{09CFA3DE-F709-449B-B386-23538EA33DD6}"/>
              </a:ext>
            </a:extLst>
          </p:cNvPr>
          <p:cNvPicPr>
            <a:picLocks noChangeAspect="1"/>
          </p:cNvPicPr>
          <p:nvPr/>
        </p:nvPicPr>
        <p:blipFill rotWithShape="1">
          <a:blip r:embed="rId2"/>
          <a:srcRect l="32391" t="18535" r="18695" b="16350"/>
          <a:stretch/>
        </p:blipFill>
        <p:spPr>
          <a:xfrm>
            <a:off x="6175514" y="1556881"/>
            <a:ext cx="5963478" cy="4463428"/>
          </a:xfrm>
          <a:prstGeom prst="rect">
            <a:avLst/>
          </a:prstGeom>
          <a:ln>
            <a:solidFill>
              <a:schemeClr val="tx1"/>
            </a:solidFill>
          </a:ln>
        </p:spPr>
      </p:pic>
      <p:sp>
        <p:nvSpPr>
          <p:cNvPr id="12" name="Rectangle 11">
            <a:extLst>
              <a:ext uri="{FF2B5EF4-FFF2-40B4-BE49-F238E27FC236}">
                <a16:creationId xmlns:a16="http://schemas.microsoft.com/office/drawing/2014/main" id="{B06ED9FB-CA39-4B6E-AAFC-FE028890E89E}"/>
              </a:ext>
            </a:extLst>
          </p:cNvPr>
          <p:cNvSpPr>
            <a:spLocks noChangeArrowheads="1"/>
          </p:cNvSpPr>
          <p:nvPr/>
        </p:nvSpPr>
        <p:spPr bwMode="auto">
          <a:xfrm>
            <a:off x="516827" y="1545374"/>
            <a:ext cx="5499652"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latin typeface="Bahnschrift Light" panose="020B0502040204020203" pitchFamily="34" charset="0"/>
                <a:cs typeface="Kokila" panose="01010601010101010101" pitchFamily="2"/>
              </a:rPr>
              <a:t>Word category predictor</a:t>
            </a:r>
          </a:p>
        </p:txBody>
      </p:sp>
      <p:sp>
        <p:nvSpPr>
          <p:cNvPr id="10" name="Rectangle 9">
            <a:extLst>
              <a:ext uri="{FF2B5EF4-FFF2-40B4-BE49-F238E27FC236}">
                <a16:creationId xmlns:a16="http://schemas.microsoft.com/office/drawing/2014/main" id="{9F78E15A-6740-48E6-8BAF-DD90E4473ED1}"/>
              </a:ext>
            </a:extLst>
          </p:cNvPr>
          <p:cNvSpPr/>
          <p:nvPr/>
        </p:nvSpPr>
        <p:spPr>
          <a:xfrm>
            <a:off x="516836" y="2120348"/>
            <a:ext cx="5499651" cy="389996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endParaRPr lang="en-US" dirty="0"/>
          </a:p>
        </p:txBody>
      </p:sp>
      <p:pic>
        <p:nvPicPr>
          <p:cNvPr id="7" name="Picture 6">
            <a:extLst>
              <a:ext uri="{FF2B5EF4-FFF2-40B4-BE49-F238E27FC236}">
                <a16:creationId xmlns:a16="http://schemas.microsoft.com/office/drawing/2014/main" id="{ED3B5719-7D2A-4B11-A99C-114377142B1F}"/>
              </a:ext>
            </a:extLst>
          </p:cNvPr>
          <p:cNvPicPr>
            <a:picLocks noChangeAspect="1"/>
          </p:cNvPicPr>
          <p:nvPr/>
        </p:nvPicPr>
        <p:blipFill>
          <a:blip r:embed="rId3"/>
          <a:stretch>
            <a:fillRect/>
          </a:stretch>
        </p:blipFill>
        <p:spPr>
          <a:xfrm>
            <a:off x="940892" y="2186609"/>
            <a:ext cx="4651521" cy="3780692"/>
          </a:xfrm>
          <a:prstGeom prst="rect">
            <a:avLst/>
          </a:prstGeom>
        </p:spPr>
      </p:pic>
    </p:spTree>
    <p:extLst>
      <p:ext uri="{BB962C8B-B14F-4D97-AF65-F5344CB8AC3E}">
        <p14:creationId xmlns:p14="http://schemas.microsoft.com/office/powerpoint/2010/main" val="1144470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75842A-F48A-4EC4-BA84-CF6CCC973644}"/>
              </a:ext>
            </a:extLst>
          </p:cNvPr>
          <p:cNvSpPr/>
          <p:nvPr/>
        </p:nvSpPr>
        <p:spPr>
          <a:xfrm>
            <a:off x="106018" y="178282"/>
            <a:ext cx="2305877" cy="769441"/>
          </a:xfrm>
          <a:prstGeom prst="rect">
            <a:avLst/>
          </a:prstGeom>
          <a:noFill/>
        </p:spPr>
        <p:txBody>
          <a:bodyPr wrap="square" lIns="91440" tIns="45720" rIns="91440" bIns="45720">
            <a:spAutoFit/>
          </a:bodyPr>
          <a:lstStyle/>
          <a:p>
            <a:pPr algn="ctr"/>
            <a:r>
              <a:rPr lang="en-IN" sz="4400" b="1"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a typeface="Calibri" panose="020F0502020204030204" pitchFamily="34" charset="0"/>
                <a:cs typeface="Kokila" panose="01010601010101010101" pitchFamily="2"/>
              </a:rPr>
              <a:t>MRDM</a:t>
            </a:r>
            <a:endPar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id="{09CFA3DE-F709-449B-B386-23538EA33DD6}"/>
              </a:ext>
            </a:extLst>
          </p:cNvPr>
          <p:cNvPicPr>
            <a:picLocks noChangeAspect="1"/>
          </p:cNvPicPr>
          <p:nvPr/>
        </p:nvPicPr>
        <p:blipFill rotWithShape="1">
          <a:blip r:embed="rId2"/>
          <a:srcRect l="32391" t="18535" r="18695" b="16350"/>
          <a:stretch/>
        </p:blipFill>
        <p:spPr>
          <a:xfrm>
            <a:off x="6175514" y="1556881"/>
            <a:ext cx="5963478" cy="4463428"/>
          </a:xfrm>
          <a:prstGeom prst="rect">
            <a:avLst/>
          </a:prstGeom>
          <a:ln>
            <a:solidFill>
              <a:schemeClr val="tx1"/>
            </a:solidFill>
          </a:ln>
        </p:spPr>
      </p:pic>
      <p:sp>
        <p:nvSpPr>
          <p:cNvPr id="12" name="Rectangle 11">
            <a:extLst>
              <a:ext uri="{FF2B5EF4-FFF2-40B4-BE49-F238E27FC236}">
                <a16:creationId xmlns:a16="http://schemas.microsoft.com/office/drawing/2014/main" id="{B06ED9FB-CA39-4B6E-AAFC-FE028890E89E}"/>
              </a:ext>
            </a:extLst>
          </p:cNvPr>
          <p:cNvSpPr>
            <a:spLocks noChangeArrowheads="1"/>
          </p:cNvSpPr>
          <p:nvPr/>
        </p:nvSpPr>
        <p:spPr bwMode="auto">
          <a:xfrm>
            <a:off x="516827" y="1545374"/>
            <a:ext cx="5499652"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latin typeface="Bahnschrift Light" panose="020B0502040204020203" pitchFamily="34" charset="0"/>
                <a:cs typeface="Kokila" panose="01010601010101010101" pitchFamily="2"/>
              </a:rPr>
              <a:t>Sememe predictor</a:t>
            </a:r>
          </a:p>
        </p:txBody>
      </p:sp>
      <p:sp>
        <p:nvSpPr>
          <p:cNvPr id="5" name="Rectangle 4">
            <a:extLst>
              <a:ext uri="{FF2B5EF4-FFF2-40B4-BE49-F238E27FC236}">
                <a16:creationId xmlns:a16="http://schemas.microsoft.com/office/drawing/2014/main" id="{0A0E550F-57E2-4FFD-B3C8-42888A5C7B46}"/>
              </a:ext>
            </a:extLst>
          </p:cNvPr>
          <p:cNvSpPr/>
          <p:nvPr/>
        </p:nvSpPr>
        <p:spPr>
          <a:xfrm>
            <a:off x="516836" y="2120348"/>
            <a:ext cx="5499651" cy="389996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endParaRPr lang="en-US" dirty="0"/>
          </a:p>
        </p:txBody>
      </p:sp>
      <p:pic>
        <p:nvPicPr>
          <p:cNvPr id="3" name="Picture 2">
            <a:extLst>
              <a:ext uri="{FF2B5EF4-FFF2-40B4-BE49-F238E27FC236}">
                <a16:creationId xmlns:a16="http://schemas.microsoft.com/office/drawing/2014/main" id="{251C6CFF-2B3B-42E5-83FE-74FE48869BB1}"/>
              </a:ext>
            </a:extLst>
          </p:cNvPr>
          <p:cNvPicPr>
            <a:picLocks noChangeAspect="1"/>
          </p:cNvPicPr>
          <p:nvPr/>
        </p:nvPicPr>
        <p:blipFill>
          <a:blip r:embed="rId3"/>
          <a:stretch>
            <a:fillRect/>
          </a:stretch>
        </p:blipFill>
        <p:spPr>
          <a:xfrm>
            <a:off x="1219188" y="2193068"/>
            <a:ext cx="4094930" cy="3754520"/>
          </a:xfrm>
          <a:prstGeom prst="rect">
            <a:avLst/>
          </a:prstGeom>
        </p:spPr>
      </p:pic>
    </p:spTree>
    <p:extLst>
      <p:ext uri="{BB962C8B-B14F-4D97-AF65-F5344CB8AC3E}">
        <p14:creationId xmlns:p14="http://schemas.microsoft.com/office/powerpoint/2010/main" val="3933733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75842A-F48A-4EC4-BA84-CF6CCC973644}"/>
              </a:ext>
            </a:extLst>
          </p:cNvPr>
          <p:cNvSpPr/>
          <p:nvPr/>
        </p:nvSpPr>
        <p:spPr>
          <a:xfrm>
            <a:off x="106018" y="178282"/>
            <a:ext cx="2305877" cy="769441"/>
          </a:xfrm>
          <a:prstGeom prst="rect">
            <a:avLst/>
          </a:prstGeom>
          <a:noFill/>
        </p:spPr>
        <p:txBody>
          <a:bodyPr wrap="square" lIns="91440" tIns="45720" rIns="91440" bIns="45720">
            <a:spAutoFit/>
          </a:bodyPr>
          <a:lstStyle/>
          <a:p>
            <a:pPr algn="ctr"/>
            <a:r>
              <a:rPr lang="en-IN" sz="4400" b="1"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a typeface="Calibri" panose="020F0502020204030204" pitchFamily="34" charset="0"/>
                <a:cs typeface="Kokila" panose="01010601010101010101" pitchFamily="2"/>
              </a:rPr>
              <a:t>MRDM</a:t>
            </a:r>
            <a:endPar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id="{09CFA3DE-F709-449B-B386-23538EA33DD6}"/>
              </a:ext>
            </a:extLst>
          </p:cNvPr>
          <p:cNvPicPr>
            <a:picLocks noChangeAspect="1"/>
          </p:cNvPicPr>
          <p:nvPr/>
        </p:nvPicPr>
        <p:blipFill rotWithShape="1">
          <a:blip r:embed="rId2"/>
          <a:srcRect l="32391" t="18535" r="18695" b="16350"/>
          <a:stretch/>
        </p:blipFill>
        <p:spPr>
          <a:xfrm>
            <a:off x="6175514" y="1556881"/>
            <a:ext cx="5963478" cy="4463428"/>
          </a:xfrm>
          <a:prstGeom prst="rect">
            <a:avLst/>
          </a:prstGeom>
          <a:ln>
            <a:solidFill>
              <a:schemeClr val="tx1"/>
            </a:solidFill>
          </a:ln>
        </p:spPr>
      </p:pic>
      <p:sp>
        <p:nvSpPr>
          <p:cNvPr id="12" name="Rectangle 11">
            <a:extLst>
              <a:ext uri="{FF2B5EF4-FFF2-40B4-BE49-F238E27FC236}">
                <a16:creationId xmlns:a16="http://schemas.microsoft.com/office/drawing/2014/main" id="{B06ED9FB-CA39-4B6E-AAFC-FE028890E89E}"/>
              </a:ext>
            </a:extLst>
          </p:cNvPr>
          <p:cNvSpPr>
            <a:spLocks noChangeArrowheads="1"/>
          </p:cNvSpPr>
          <p:nvPr/>
        </p:nvSpPr>
        <p:spPr bwMode="auto">
          <a:xfrm>
            <a:off x="516827" y="1545374"/>
            <a:ext cx="5499652"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latin typeface="Bahnschrift Light" panose="020B0502040204020203" pitchFamily="34" charset="0"/>
                <a:cs typeface="Kokila" panose="01010601010101010101" pitchFamily="2"/>
              </a:rPr>
              <a:t>MRDM Confidence score</a:t>
            </a:r>
          </a:p>
        </p:txBody>
      </p:sp>
      <p:sp>
        <p:nvSpPr>
          <p:cNvPr id="5" name="Rectangle 4">
            <a:extLst>
              <a:ext uri="{FF2B5EF4-FFF2-40B4-BE49-F238E27FC236}">
                <a16:creationId xmlns:a16="http://schemas.microsoft.com/office/drawing/2014/main" id="{0A0E550F-57E2-4FFD-B3C8-42888A5C7B46}"/>
              </a:ext>
            </a:extLst>
          </p:cNvPr>
          <p:cNvSpPr/>
          <p:nvPr/>
        </p:nvSpPr>
        <p:spPr>
          <a:xfrm>
            <a:off x="516836" y="2120348"/>
            <a:ext cx="5499651" cy="389996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endParaRPr lang="en-US" dirty="0"/>
          </a:p>
        </p:txBody>
      </p:sp>
      <p:pic>
        <p:nvPicPr>
          <p:cNvPr id="7" name="Picture 6">
            <a:extLst>
              <a:ext uri="{FF2B5EF4-FFF2-40B4-BE49-F238E27FC236}">
                <a16:creationId xmlns:a16="http://schemas.microsoft.com/office/drawing/2014/main" id="{DE52709B-7DD3-42D4-A6CE-7B9D114F915B}"/>
              </a:ext>
            </a:extLst>
          </p:cNvPr>
          <p:cNvPicPr>
            <a:picLocks noChangeAspect="1"/>
          </p:cNvPicPr>
          <p:nvPr/>
        </p:nvPicPr>
        <p:blipFill>
          <a:blip r:embed="rId3"/>
          <a:stretch>
            <a:fillRect/>
          </a:stretch>
        </p:blipFill>
        <p:spPr>
          <a:xfrm>
            <a:off x="728870" y="2332382"/>
            <a:ext cx="5088836" cy="3352800"/>
          </a:xfrm>
          <a:prstGeom prst="rect">
            <a:avLst/>
          </a:prstGeom>
          <a:ln>
            <a:solidFill>
              <a:schemeClr val="tx1"/>
            </a:solidFill>
          </a:ln>
        </p:spPr>
      </p:pic>
    </p:spTree>
    <p:extLst>
      <p:ext uri="{BB962C8B-B14F-4D97-AF65-F5344CB8AC3E}">
        <p14:creationId xmlns:p14="http://schemas.microsoft.com/office/powerpoint/2010/main" val="578336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4E0A18D-539E-43F6-9657-CCF108AF2220}"/>
              </a:ext>
            </a:extLst>
          </p:cNvPr>
          <p:cNvPicPr>
            <a:picLocks noChangeAspect="1"/>
          </p:cNvPicPr>
          <p:nvPr/>
        </p:nvPicPr>
        <p:blipFill rotWithShape="1">
          <a:blip r:embed="rId2"/>
          <a:srcRect l="48044" t="27079" r="12718" b="7805"/>
          <a:stretch/>
        </p:blipFill>
        <p:spPr>
          <a:xfrm>
            <a:off x="7316427" y="410816"/>
            <a:ext cx="3924848" cy="3661821"/>
          </a:xfrm>
          <a:prstGeom prst="rect">
            <a:avLst/>
          </a:prstGeom>
          <a:ln>
            <a:solidFill>
              <a:schemeClr val="tx1"/>
            </a:solidFill>
          </a:ln>
        </p:spPr>
      </p:pic>
      <p:sp>
        <p:nvSpPr>
          <p:cNvPr id="11" name="Rectangle 10">
            <a:extLst>
              <a:ext uri="{FF2B5EF4-FFF2-40B4-BE49-F238E27FC236}">
                <a16:creationId xmlns:a16="http://schemas.microsoft.com/office/drawing/2014/main" id="{2175842A-F48A-4EC4-BA84-CF6CCC973644}"/>
              </a:ext>
            </a:extLst>
          </p:cNvPr>
          <p:cNvSpPr/>
          <p:nvPr/>
        </p:nvSpPr>
        <p:spPr>
          <a:xfrm>
            <a:off x="437320" y="213754"/>
            <a:ext cx="3299790" cy="769441"/>
          </a:xfrm>
          <a:prstGeom prst="rect">
            <a:avLst/>
          </a:prstGeom>
          <a:noFill/>
        </p:spPr>
        <p:txBody>
          <a:bodyPr wrap="square" lIns="91440" tIns="45720" rIns="91440" bIns="45720">
            <a:spAutoFit/>
          </a:bodyPr>
          <a:lstStyle/>
          <a:p>
            <a:pPr algn="ctr"/>
            <a:r>
              <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a typeface="Calibri" panose="020F0502020204030204" pitchFamily="34" charset="0"/>
                <a:cs typeface="Kokila" panose="01010601010101010101" pitchFamily="2"/>
              </a:rPr>
              <a:t>How </a:t>
            </a:r>
            <a:r>
              <a:rPr lang="en-IN" sz="4400" b="1"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a typeface="Calibri" panose="020F0502020204030204" pitchFamily="34" charset="0"/>
                <a:cs typeface="Kokila" panose="01010601010101010101" pitchFamily="2"/>
              </a:rPr>
              <a:t>it </a:t>
            </a:r>
            <a:r>
              <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a typeface="Calibri" panose="020F0502020204030204" pitchFamily="34" charset="0"/>
                <a:cs typeface="Kokila" panose="01010601010101010101" pitchFamily="2"/>
              </a:rPr>
              <a:t>works?</a:t>
            </a:r>
            <a:endPar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ndParaRPr>
          </a:p>
        </p:txBody>
      </p:sp>
      <p:sp>
        <p:nvSpPr>
          <p:cNvPr id="13" name="TextBox 12">
            <a:extLst>
              <a:ext uri="{FF2B5EF4-FFF2-40B4-BE49-F238E27FC236}">
                <a16:creationId xmlns:a16="http://schemas.microsoft.com/office/drawing/2014/main" id="{B587705A-2127-40FE-93F3-5F0ADB108AF4}"/>
              </a:ext>
            </a:extLst>
          </p:cNvPr>
          <p:cNvSpPr txBox="1"/>
          <p:nvPr/>
        </p:nvSpPr>
        <p:spPr>
          <a:xfrm>
            <a:off x="477014" y="1136908"/>
            <a:ext cx="6308099" cy="5016758"/>
          </a:xfrm>
          <a:prstGeom prst="rect">
            <a:avLst/>
          </a:prstGeom>
          <a:noFill/>
        </p:spPr>
        <p:txBody>
          <a:bodyPr wrap="square" rtlCol="0">
            <a:spAutoFit/>
          </a:bodyPr>
          <a:lstStyle/>
          <a:p>
            <a:pPr lvl="3" algn="just"/>
            <a:r>
              <a:rPr lang="en-US" sz="2000" dirty="0">
                <a:latin typeface="Bahnschrift Light" panose="020B0502040204020203" pitchFamily="34" charset="0"/>
                <a:cs typeface="Kokila" panose="01010601010101010101" pitchFamily="2"/>
              </a:rPr>
              <a:t>In the monolingual mode, if the query description is longer than one word, it will be fed into the multichannel reverse dictionary model directly, which calculates a confidence score for each candidate word in the vocabulary; if the query description is just a word, the confidence score of each candidate word is mostly based on the cosine similarity between the embeddings of the query word and candidate word. </a:t>
            </a:r>
          </a:p>
          <a:p>
            <a:pPr lvl="3" algn="just"/>
            <a:endParaRPr lang="en-US" sz="2000" dirty="0">
              <a:latin typeface="Bahnschrift Light" panose="020B0502040204020203" pitchFamily="34" charset="0"/>
              <a:cs typeface="Kokila" panose="01010601010101010101" pitchFamily="2"/>
            </a:endParaRPr>
          </a:p>
          <a:p>
            <a:pPr lvl="3" algn="just"/>
            <a:r>
              <a:rPr lang="en-US" sz="2000" dirty="0">
                <a:latin typeface="Bahnschrift Light" panose="020B0502040204020203" pitchFamily="34" charset="0"/>
                <a:cs typeface="Kokila" panose="01010601010101010101" pitchFamily="2"/>
              </a:rPr>
              <a:t>After obtaining confidence scores, all candidate words in the vocabulary will be sorted by descending confidence scores and listed as system output. The words in the query description are excluded since they are unlikely to be the target word. Different filters, other sort methods and clustering may be further employed to adjust the final results</a:t>
            </a:r>
            <a:endParaRPr lang="en-IN" sz="2000" dirty="0">
              <a:latin typeface="Bahnschrift Light" panose="020B0502040204020203" pitchFamily="34" charset="0"/>
              <a:cs typeface="Kokila" panose="01010601010101010101" pitchFamily="2"/>
            </a:endParaRPr>
          </a:p>
        </p:txBody>
      </p:sp>
    </p:spTree>
    <p:extLst>
      <p:ext uri="{BB962C8B-B14F-4D97-AF65-F5344CB8AC3E}">
        <p14:creationId xmlns:p14="http://schemas.microsoft.com/office/powerpoint/2010/main" val="57914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Thank You Letter Danger: 5 Things You Should Never Include!">
            <a:extLst>
              <a:ext uri="{FF2B5EF4-FFF2-40B4-BE49-F238E27FC236}">
                <a16:creationId xmlns:a16="http://schemas.microsoft.com/office/drawing/2014/main" id="{C6AE2A15-485E-4825-86A2-985EBF2F1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252413"/>
            <a:ext cx="9525000" cy="635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49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22E339-E286-4E03-A030-0DD2D83F9DBA}"/>
              </a:ext>
            </a:extLst>
          </p:cNvPr>
          <p:cNvSpPr/>
          <p:nvPr/>
        </p:nvSpPr>
        <p:spPr>
          <a:xfrm>
            <a:off x="488156" y="0"/>
            <a:ext cx="1645002" cy="923330"/>
          </a:xfrm>
          <a:prstGeom prst="rect">
            <a:avLst/>
          </a:prstGeom>
          <a:noFill/>
        </p:spPr>
        <p:txBody>
          <a:bodyPr wrap="none" lIns="91440" tIns="45720" rIns="91440" bIns="45720">
            <a:spAutoFit/>
          </a:bodyPr>
          <a:lstStyle/>
          <a:p>
            <a:pPr algn="ctr"/>
            <a:r>
              <a:rPr lang="en-IN" sz="5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a typeface="Calibri" panose="020F0502020204030204" pitchFamily="34" charset="0"/>
                <a:cs typeface="Kokila" panose="01010601010101010101" pitchFamily="2"/>
              </a:rPr>
              <a:t>Index</a:t>
            </a:r>
            <a:endParaRPr lang="en-IN" sz="5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ndParaRPr>
          </a:p>
        </p:txBody>
      </p:sp>
      <p:sp>
        <p:nvSpPr>
          <p:cNvPr id="5" name="Subtitle 2">
            <a:extLst>
              <a:ext uri="{FF2B5EF4-FFF2-40B4-BE49-F238E27FC236}">
                <a16:creationId xmlns:a16="http://schemas.microsoft.com/office/drawing/2014/main" id="{80BF1C5C-E0F7-4451-836C-E67D6A6C82CD}"/>
              </a:ext>
            </a:extLst>
          </p:cNvPr>
          <p:cNvSpPr txBox="1">
            <a:spLocks/>
          </p:cNvSpPr>
          <p:nvPr/>
        </p:nvSpPr>
        <p:spPr>
          <a:xfrm>
            <a:off x="514350" y="1162050"/>
            <a:ext cx="9144000" cy="4664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a:solidFill>
                  <a:srgbClr val="000000"/>
                </a:solidFill>
                <a:latin typeface="Bahnschrift SemiBold SemiConden" panose="020B0502040204020203" pitchFamily="34" charset="0"/>
                <a:cs typeface="Kokila" panose="01010601010101010101" pitchFamily="2"/>
                <a:sym typeface="Arial"/>
              </a:rPr>
              <a:t>1.  Introduction</a:t>
            </a:r>
          </a:p>
          <a:p>
            <a:pPr marL="0" indent="0">
              <a:buNone/>
            </a:pPr>
            <a:r>
              <a:rPr lang="en-IN" sz="3200" dirty="0">
                <a:solidFill>
                  <a:srgbClr val="000000"/>
                </a:solidFill>
                <a:latin typeface="Bahnschrift SemiBold SemiConden" panose="020B0502040204020203" pitchFamily="34" charset="0"/>
                <a:cs typeface="Kokila" panose="01010601010101010101" pitchFamily="2"/>
                <a:sym typeface="Arial"/>
              </a:rPr>
              <a:t>2. Previous Works</a:t>
            </a:r>
          </a:p>
          <a:p>
            <a:pPr marL="0" indent="0">
              <a:buNone/>
            </a:pPr>
            <a:r>
              <a:rPr lang="en-IN" sz="3200" dirty="0">
                <a:solidFill>
                  <a:srgbClr val="000000"/>
                </a:solidFill>
                <a:latin typeface="Bahnschrift SemiBold SemiConden" panose="020B0502040204020203" pitchFamily="34" charset="0"/>
                <a:cs typeface="Kokila" panose="01010601010101010101" pitchFamily="2"/>
                <a:sym typeface="Arial"/>
              </a:rPr>
              <a:t>3. Multichannel Reverse Dictionary Model</a:t>
            </a:r>
          </a:p>
          <a:p>
            <a:pPr marL="0" indent="0">
              <a:buNone/>
            </a:pPr>
            <a:r>
              <a:rPr lang="en-IN" sz="3200" dirty="0">
                <a:solidFill>
                  <a:srgbClr val="000000"/>
                </a:solidFill>
                <a:latin typeface="Bahnschrift SemiBold SemiConden" panose="020B0502040204020203" pitchFamily="34" charset="0"/>
                <a:cs typeface="Kokila" panose="01010601010101010101" pitchFamily="2"/>
              </a:rPr>
              <a:t>    (MRDM)</a:t>
            </a:r>
          </a:p>
          <a:p>
            <a:pPr marL="0" indent="0">
              <a:buNone/>
            </a:pPr>
            <a:r>
              <a:rPr lang="en-IN" sz="3200" dirty="0">
                <a:solidFill>
                  <a:srgbClr val="000000"/>
                </a:solidFill>
                <a:latin typeface="Bahnschrift SemiBold SemiConden" panose="020B0502040204020203" pitchFamily="34" charset="0"/>
                <a:cs typeface="Kokila" panose="01010601010101010101" pitchFamily="2"/>
                <a:sym typeface="Arial"/>
              </a:rPr>
              <a:t>4. How it works?</a:t>
            </a:r>
          </a:p>
          <a:p>
            <a:pPr marL="0" indent="0">
              <a:buNone/>
            </a:pPr>
            <a:endParaRPr lang="en-IN" sz="3200" dirty="0">
              <a:solidFill>
                <a:srgbClr val="000000"/>
              </a:solidFill>
              <a:latin typeface="Bahnschrift SemiBold SemiConden" panose="020B0502040204020203" pitchFamily="34" charset="0"/>
              <a:cs typeface="Kokila" panose="01010601010101010101" pitchFamily="2"/>
              <a:sym typeface="Arial"/>
            </a:endParaRPr>
          </a:p>
        </p:txBody>
      </p:sp>
      <p:pic>
        <p:nvPicPr>
          <p:cNvPr id="1026" name="Picture 2" descr="How to use the English Dictionary? When it comes to the English language,  one of the imp… | Kids cartoon characters, School chalkboard art, Cute  cartoon pictures">
            <a:extLst>
              <a:ext uri="{FF2B5EF4-FFF2-40B4-BE49-F238E27FC236}">
                <a16:creationId xmlns:a16="http://schemas.microsoft.com/office/drawing/2014/main" id="{B64220A3-F8F3-49EE-BE13-388F9A919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0330" y="1785104"/>
            <a:ext cx="3547027" cy="254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729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A6398-9C9E-490C-B77C-15622EA7DACD}"/>
              </a:ext>
            </a:extLst>
          </p:cNvPr>
          <p:cNvSpPr>
            <a:spLocks noGrp="1"/>
          </p:cNvSpPr>
          <p:nvPr>
            <p:ph idx="1"/>
          </p:nvPr>
        </p:nvSpPr>
        <p:spPr>
          <a:xfrm>
            <a:off x="347872" y="975037"/>
            <a:ext cx="10515600" cy="5604669"/>
          </a:xfrm>
        </p:spPr>
        <p:txBody>
          <a:bodyPr>
            <a:normAutofit fontScale="55000" lnSpcReduction="20000"/>
          </a:bodyPr>
          <a:lstStyle/>
          <a:p>
            <a:pPr marL="38100" indent="0" algn="just">
              <a:buNone/>
            </a:pPr>
            <a:r>
              <a:rPr lang="en-US" sz="3600" dirty="0">
                <a:solidFill>
                  <a:schemeClr val="tx1"/>
                </a:solidFill>
                <a:latin typeface="Bahnschrift Light" panose="020B0502040204020203" pitchFamily="34" charset="0"/>
              </a:rPr>
              <a:t>Reverse dictionary is a type of tool that lets you describe a concept and get back a list of words and phrases related to that concept. Your description can be anything at all: a single word, a few words, or even a whole sentence.</a:t>
            </a:r>
          </a:p>
          <a:p>
            <a:pPr marL="38100" indent="0" algn="just">
              <a:buNone/>
            </a:pPr>
            <a:endParaRPr lang="en-US" sz="3600" dirty="0">
              <a:solidFill>
                <a:schemeClr val="tx1"/>
              </a:solidFill>
              <a:latin typeface="Bahnschrift Light" panose="020B0502040204020203" pitchFamily="34" charset="0"/>
            </a:endParaRPr>
          </a:p>
          <a:p>
            <a:pPr marL="38100" indent="0" algn="just">
              <a:buNone/>
            </a:pPr>
            <a:r>
              <a:rPr lang="en-US" sz="3600" dirty="0">
                <a:solidFill>
                  <a:schemeClr val="tx1"/>
                </a:solidFill>
                <a:latin typeface="Bahnschrift Light" panose="020B0502040204020203" pitchFamily="34" charset="0"/>
              </a:rPr>
              <a:t>Reverse dictionaries are useful in practical applications. First and foremost, they can effectively solve </a:t>
            </a:r>
            <a:r>
              <a:rPr lang="en-US" sz="4400" b="1" dirty="0">
                <a:solidFill>
                  <a:schemeClr val="tx1"/>
                </a:solidFill>
                <a:latin typeface="Bahnschrift Light" panose="020B0502040204020203" pitchFamily="34" charset="0"/>
              </a:rPr>
              <a:t>the tip-of-the-tongue problem</a:t>
            </a:r>
            <a:r>
              <a:rPr lang="en-US" sz="3600" dirty="0">
                <a:solidFill>
                  <a:schemeClr val="tx1"/>
                </a:solidFill>
                <a:latin typeface="Bahnschrift Light" panose="020B0502040204020203" pitchFamily="34" charset="0"/>
              </a:rPr>
              <a:t>, namely the phenomenon of failing to retrieve a word from memory. Many people frequently suffer the problem, especially those who write a lot such as writers, researchers and students. With the help of reverse dictionaries, people can quickly and easily find the words that they need but temporarily forget.</a:t>
            </a:r>
          </a:p>
          <a:p>
            <a:pPr marL="38100" indent="0" algn="just">
              <a:buNone/>
            </a:pPr>
            <a:endParaRPr lang="en-US" sz="3600" dirty="0">
              <a:solidFill>
                <a:schemeClr val="tx1"/>
              </a:solidFill>
              <a:latin typeface="Bahnschrift Light" panose="020B0502040204020203" pitchFamily="34" charset="0"/>
            </a:endParaRPr>
          </a:p>
          <a:p>
            <a:pPr marL="38100" indent="0" algn="just">
              <a:buNone/>
            </a:pPr>
            <a:r>
              <a:rPr lang="en-US" sz="3600" dirty="0">
                <a:solidFill>
                  <a:schemeClr val="tx1"/>
                </a:solidFill>
                <a:latin typeface="Bahnschrift Light" panose="020B0502040204020203" pitchFamily="34" charset="0"/>
              </a:rPr>
              <a:t>In addition, reverse dictionaries are helpful to </a:t>
            </a:r>
            <a:r>
              <a:rPr lang="en-US" sz="4400" b="1" dirty="0">
                <a:solidFill>
                  <a:schemeClr val="tx1"/>
                </a:solidFill>
                <a:latin typeface="Bahnschrift Light" panose="020B0502040204020203" pitchFamily="34" charset="0"/>
              </a:rPr>
              <a:t>new language learners</a:t>
            </a:r>
            <a:r>
              <a:rPr lang="en-US" sz="3600" dirty="0">
                <a:solidFill>
                  <a:schemeClr val="tx1"/>
                </a:solidFill>
                <a:latin typeface="Bahnschrift Light" panose="020B0502040204020203" pitchFamily="34" charset="0"/>
              </a:rPr>
              <a:t> who grasp a limited number of words. They will know and learn some new words that have the meanings they want to express by using a reverse dictionary. </a:t>
            </a:r>
          </a:p>
          <a:p>
            <a:pPr marL="38100" indent="0" algn="just">
              <a:buNone/>
            </a:pPr>
            <a:endParaRPr lang="en-US" sz="3600" dirty="0">
              <a:solidFill>
                <a:schemeClr val="tx1"/>
              </a:solidFill>
              <a:latin typeface="Bahnschrift Light" panose="020B0502040204020203" pitchFamily="34" charset="0"/>
            </a:endParaRPr>
          </a:p>
          <a:p>
            <a:pPr marL="38100" indent="0" algn="just">
              <a:buNone/>
            </a:pPr>
            <a:r>
              <a:rPr lang="en-US" sz="3600" dirty="0">
                <a:solidFill>
                  <a:schemeClr val="tx1"/>
                </a:solidFill>
                <a:latin typeface="Bahnschrift Light" panose="020B0502040204020203" pitchFamily="34" charset="0"/>
              </a:rPr>
              <a:t>Also, reverse dictionaries can help word selection (or word dictionary) </a:t>
            </a:r>
            <a:r>
              <a:rPr lang="en-US" sz="4400" b="1" dirty="0">
                <a:solidFill>
                  <a:schemeClr val="tx1"/>
                </a:solidFill>
                <a:latin typeface="Bahnschrift Light" panose="020B0502040204020203" pitchFamily="34" charset="0"/>
              </a:rPr>
              <a:t>anomia patients</a:t>
            </a:r>
            <a:r>
              <a:rPr lang="en-US" sz="3600" dirty="0">
                <a:solidFill>
                  <a:schemeClr val="tx1"/>
                </a:solidFill>
                <a:latin typeface="Bahnschrift Light" panose="020B0502040204020203" pitchFamily="34" charset="0"/>
              </a:rPr>
              <a:t>, people who can recognize and describe an object but fail to name it due to neurological disorder</a:t>
            </a:r>
            <a:r>
              <a:rPr lang="en-US" sz="3600" dirty="0">
                <a:solidFill>
                  <a:srgbClr val="434343"/>
                </a:solidFill>
                <a:latin typeface="Bahnschrift SemiBold SemiConden" panose="020B0502040204020203" pitchFamily="34" charset="0"/>
              </a:rPr>
              <a:t> </a:t>
            </a:r>
          </a:p>
        </p:txBody>
      </p:sp>
      <p:sp>
        <p:nvSpPr>
          <p:cNvPr id="6" name="Rectangle 5">
            <a:extLst>
              <a:ext uri="{FF2B5EF4-FFF2-40B4-BE49-F238E27FC236}">
                <a16:creationId xmlns:a16="http://schemas.microsoft.com/office/drawing/2014/main" id="{AF4E44E9-A3FB-4413-B3D6-34506EA19B52}"/>
              </a:ext>
            </a:extLst>
          </p:cNvPr>
          <p:cNvSpPr/>
          <p:nvPr/>
        </p:nvSpPr>
        <p:spPr>
          <a:xfrm>
            <a:off x="361223" y="1618"/>
            <a:ext cx="3443571" cy="923330"/>
          </a:xfrm>
          <a:prstGeom prst="rect">
            <a:avLst/>
          </a:prstGeom>
          <a:noFill/>
        </p:spPr>
        <p:txBody>
          <a:bodyPr wrap="none" lIns="91440" tIns="45720" rIns="91440" bIns="45720">
            <a:spAutoFit/>
          </a:bodyPr>
          <a:lstStyle/>
          <a:p>
            <a:pPr algn="ctr"/>
            <a:r>
              <a:rPr lang="en-IN" sz="5400" b="1"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cs typeface="Kokila" panose="01010601010101010101" pitchFamily="2"/>
              </a:rPr>
              <a:t>Introduction</a:t>
            </a:r>
            <a:endParaRPr lang="en-IN" sz="5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ndParaRPr>
          </a:p>
        </p:txBody>
      </p:sp>
    </p:spTree>
    <p:extLst>
      <p:ext uri="{BB962C8B-B14F-4D97-AF65-F5344CB8AC3E}">
        <p14:creationId xmlns:p14="http://schemas.microsoft.com/office/powerpoint/2010/main" val="411083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6F5A87-5B66-4779-949C-68BB234BD174}"/>
              </a:ext>
            </a:extLst>
          </p:cNvPr>
          <p:cNvSpPr/>
          <p:nvPr/>
        </p:nvSpPr>
        <p:spPr>
          <a:xfrm>
            <a:off x="265045" y="386030"/>
            <a:ext cx="4047059" cy="769441"/>
          </a:xfrm>
          <a:prstGeom prst="rect">
            <a:avLst/>
          </a:prstGeom>
          <a:noFill/>
        </p:spPr>
        <p:txBody>
          <a:bodyPr wrap="square" lIns="91440" tIns="45720" rIns="91440" bIns="45720">
            <a:spAutoFit/>
          </a:bodyPr>
          <a:lstStyle/>
          <a:p>
            <a:pPr algn="ctr"/>
            <a:r>
              <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a typeface="Calibri" panose="020F0502020204030204" pitchFamily="34" charset="0"/>
                <a:cs typeface="Kokila" panose="01010601010101010101" pitchFamily="2"/>
              </a:rPr>
              <a:t>Previous Works</a:t>
            </a:r>
            <a:endPar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ndParaRPr>
          </a:p>
        </p:txBody>
      </p:sp>
      <p:sp>
        <p:nvSpPr>
          <p:cNvPr id="8" name="TextBox 7">
            <a:extLst>
              <a:ext uri="{FF2B5EF4-FFF2-40B4-BE49-F238E27FC236}">
                <a16:creationId xmlns:a16="http://schemas.microsoft.com/office/drawing/2014/main" id="{2933F784-6846-4926-BF33-177154707DF7}"/>
              </a:ext>
            </a:extLst>
          </p:cNvPr>
          <p:cNvSpPr txBox="1"/>
          <p:nvPr/>
        </p:nvSpPr>
        <p:spPr>
          <a:xfrm>
            <a:off x="477014" y="1428452"/>
            <a:ext cx="9764015" cy="4442242"/>
          </a:xfrm>
          <a:prstGeom prst="rect">
            <a:avLst/>
          </a:prstGeom>
          <a:noFill/>
        </p:spPr>
        <p:txBody>
          <a:bodyPr wrap="square" rtlCol="0">
            <a:spAutoFit/>
          </a:bodyPr>
          <a:lstStyle/>
          <a:p>
            <a:pPr algn="just">
              <a:spcAft>
                <a:spcPts val="800"/>
              </a:spcAft>
            </a:pPr>
            <a:r>
              <a:rPr lang="en-IN" sz="2200" dirty="0">
                <a:latin typeface="Bahnschrift Light" panose="020B0502040204020203" pitchFamily="34" charset="0"/>
                <a:cs typeface="Kokila" panose="01010601010101010101" pitchFamily="2"/>
              </a:rPr>
              <a:t>There have been few attempts to solve the problem using different algorithm and techniques, such as: -</a:t>
            </a:r>
          </a:p>
          <a:p>
            <a:pPr marL="342900" lvl="0" indent="-342900" algn="just">
              <a:buFont typeface="+mj-lt"/>
              <a:buAutoNum type="arabicPeriod"/>
            </a:pPr>
            <a:r>
              <a:rPr lang="en-US" sz="2200" dirty="0">
                <a:latin typeface="Bahnschrift Light" panose="020B0502040204020203" pitchFamily="34" charset="0"/>
                <a:cs typeface="Kokila" panose="01010601010101010101" pitchFamily="2"/>
              </a:rPr>
              <a:t>Sentence Query - Definition Matching </a:t>
            </a:r>
            <a:r>
              <a:rPr lang="en-US" dirty="0">
                <a:latin typeface="Bahnschrift Light" panose="020B0502040204020203" pitchFamily="34" charset="0"/>
                <a:cs typeface="Kokila" panose="01010601010101010101" pitchFamily="2"/>
              </a:rPr>
              <a:t>*</a:t>
            </a:r>
            <a:endParaRPr lang="en-IN" dirty="0">
              <a:latin typeface="Bahnschrift Light" panose="020B0502040204020203" pitchFamily="34" charset="0"/>
              <a:cs typeface="Kokila" panose="01010601010101010101" pitchFamily="2"/>
            </a:endParaRPr>
          </a:p>
          <a:p>
            <a:pPr lvl="3" algn="just"/>
            <a:r>
              <a:rPr lang="en-IN" sz="2200" dirty="0">
                <a:latin typeface="Bahnschrift Light" panose="020B0502040204020203" pitchFamily="34" charset="0"/>
                <a:cs typeface="Kokila" panose="01010601010101010101" pitchFamily="2"/>
              </a:rPr>
              <a:t>	</a:t>
            </a:r>
            <a:r>
              <a:rPr lang="en-US" sz="1800" dirty="0">
                <a:latin typeface="Bahnschrift Light" panose="020B0502040204020203" pitchFamily="34" charset="0"/>
                <a:cs typeface="Kokila" panose="01010601010101010101" pitchFamily="2"/>
              </a:rPr>
              <a:t>In this paper we describe a system allowing lookup of dictionary entries based on 	the description of the target entry. User input is parsed and then compared with 	definitions contained in the dictionary using a variety of similarity metrics. Only 50% 	of desired words were contained in the top 30 candidates returned by the system. </a:t>
            </a:r>
          </a:p>
          <a:p>
            <a:pPr lvl="3" algn="just"/>
            <a:endParaRPr lang="en-IN" sz="1800" dirty="0">
              <a:latin typeface="Bahnschrift Light" panose="020B0502040204020203" pitchFamily="34" charset="0"/>
              <a:cs typeface="Kokila" panose="01010601010101010101" pitchFamily="2"/>
            </a:endParaRPr>
          </a:p>
          <a:p>
            <a:pPr marL="342900" lvl="0" indent="-342900" algn="just">
              <a:buFont typeface="+mj-lt"/>
              <a:buAutoNum type="arabicPeriod"/>
            </a:pPr>
            <a:r>
              <a:rPr lang="en-US" sz="2200" dirty="0">
                <a:latin typeface="Bahnschrift Light" panose="020B0502040204020203" pitchFamily="34" charset="0"/>
                <a:cs typeface="Kokila" panose="01010601010101010101" pitchFamily="2"/>
              </a:rPr>
              <a:t>Neural Language Model </a:t>
            </a:r>
            <a:r>
              <a:rPr lang="en-US" dirty="0">
                <a:latin typeface="Bahnschrift Light" panose="020B0502040204020203" pitchFamily="34" charset="0"/>
                <a:cs typeface="Kokila" panose="01010601010101010101" pitchFamily="2"/>
              </a:rPr>
              <a:t>**</a:t>
            </a:r>
            <a:endParaRPr lang="en-IN" dirty="0">
              <a:latin typeface="Bahnschrift Light" panose="020B0502040204020203" pitchFamily="34" charset="0"/>
              <a:cs typeface="Kokila" panose="01010601010101010101" pitchFamily="2"/>
            </a:endParaRPr>
          </a:p>
          <a:p>
            <a:pPr lvl="3" algn="just"/>
            <a:r>
              <a:rPr lang="en-IN" sz="2200" dirty="0">
                <a:latin typeface="Bahnschrift Light" panose="020B0502040204020203" pitchFamily="34" charset="0"/>
                <a:cs typeface="Kokila" panose="01010601010101010101" pitchFamily="2"/>
              </a:rPr>
              <a:t>	</a:t>
            </a:r>
            <a:r>
              <a:rPr lang="en-US" sz="1800" dirty="0">
                <a:latin typeface="Bahnschrift Light" panose="020B0502040204020203" pitchFamily="34" charset="0"/>
                <a:cs typeface="Kokila" panose="01010601010101010101" pitchFamily="2"/>
              </a:rPr>
              <a:t>It encodes the query description into a vector in the word embedding space, and 	returns the words with the closest embeddings to the vector of the query 	description Performance of this method depends largely on the quality of word 	embeddings. Unfortunately, according to </a:t>
            </a:r>
            <a:r>
              <a:rPr lang="en-US" sz="1800" dirty="0" err="1">
                <a:latin typeface="Bahnschrift Light" panose="020B0502040204020203" pitchFamily="34" charset="0"/>
                <a:cs typeface="Kokila" panose="01010601010101010101" pitchFamily="2"/>
              </a:rPr>
              <a:t>Zipf’s</a:t>
            </a:r>
            <a:r>
              <a:rPr lang="en-US" sz="1800" dirty="0">
                <a:latin typeface="Bahnschrift Light" panose="020B0502040204020203" pitchFamily="34" charset="0"/>
                <a:cs typeface="Kokila" panose="01010601010101010101" pitchFamily="2"/>
              </a:rPr>
              <a:t> law (</a:t>
            </a:r>
            <a:r>
              <a:rPr lang="en-US" sz="1800" dirty="0" err="1">
                <a:latin typeface="Bahnschrift Light" panose="020B0502040204020203" pitchFamily="34" charset="0"/>
                <a:cs typeface="Kokila" panose="01010601010101010101" pitchFamily="2"/>
              </a:rPr>
              <a:t>Zipf</a:t>
            </a:r>
            <a:r>
              <a:rPr lang="en-US" sz="1800" dirty="0">
                <a:latin typeface="Bahnschrift Light" panose="020B0502040204020203" pitchFamily="34" charset="0"/>
                <a:cs typeface="Kokila" panose="01010601010101010101" pitchFamily="2"/>
              </a:rPr>
              <a:t>, 1949), many words are low-	frequency and usually have poor embeddings.</a:t>
            </a:r>
            <a:endParaRPr lang="en-IN" dirty="0"/>
          </a:p>
        </p:txBody>
      </p:sp>
      <p:sp>
        <p:nvSpPr>
          <p:cNvPr id="2" name="TextBox 1">
            <a:extLst>
              <a:ext uri="{FF2B5EF4-FFF2-40B4-BE49-F238E27FC236}">
                <a16:creationId xmlns:a16="http://schemas.microsoft.com/office/drawing/2014/main" id="{26FA21A4-3151-420C-BADB-AF642722B161}"/>
              </a:ext>
            </a:extLst>
          </p:cNvPr>
          <p:cNvSpPr txBox="1"/>
          <p:nvPr/>
        </p:nvSpPr>
        <p:spPr>
          <a:xfrm>
            <a:off x="7368212" y="6471970"/>
            <a:ext cx="5817704" cy="646331"/>
          </a:xfrm>
          <a:prstGeom prst="rect">
            <a:avLst/>
          </a:prstGeom>
          <a:noFill/>
        </p:spPr>
        <p:txBody>
          <a:bodyPr wrap="square" rtlCol="0">
            <a:spAutoFit/>
          </a:bodyPr>
          <a:lstStyle/>
          <a:p>
            <a:r>
              <a:rPr lang="en-US" sz="1200" dirty="0">
                <a:solidFill>
                  <a:schemeClr val="accent1">
                    <a:lumMod val="50000"/>
                  </a:schemeClr>
                </a:solidFill>
              </a:rPr>
              <a:t>*   </a:t>
            </a:r>
            <a:r>
              <a:rPr lang="en-US" sz="1200" u="sng" dirty="0">
                <a:solidFill>
                  <a:schemeClr val="accent1">
                    <a:lumMod val="50000"/>
                  </a:schemeClr>
                </a:solidFill>
                <a:latin typeface="Bahnschrift Light" panose="020B0502040204020203" pitchFamily="34" charset="0"/>
                <a:cs typeface="Kokila" panose="01010601010101010101" pitchFamily="2"/>
                <a:hlinkClick r:id="rId2"/>
              </a:rPr>
              <a:t>https://anlp.jp/proceedings/annual_meeting/2004/pdf_dir/D4-5.pdf</a:t>
            </a:r>
            <a:endParaRPr lang="en-US" sz="1200" u="sng" dirty="0">
              <a:solidFill>
                <a:schemeClr val="accent1">
                  <a:lumMod val="50000"/>
                </a:schemeClr>
              </a:solidFill>
              <a:latin typeface="Bahnschrift Light" panose="020B0502040204020203" pitchFamily="34" charset="0"/>
              <a:cs typeface="Kokila" panose="01010601010101010101" pitchFamily="2"/>
            </a:endParaRPr>
          </a:p>
          <a:p>
            <a:r>
              <a:rPr lang="en-US" sz="1200" dirty="0">
                <a:solidFill>
                  <a:schemeClr val="accent1">
                    <a:lumMod val="50000"/>
                  </a:schemeClr>
                </a:solidFill>
              </a:rPr>
              <a:t>**  </a:t>
            </a:r>
            <a:r>
              <a:rPr lang="en-US" sz="1200" dirty="0">
                <a:solidFill>
                  <a:schemeClr val="accent1">
                    <a:lumMod val="50000"/>
                  </a:schemeClr>
                </a:solidFill>
                <a:hlinkClick r:id="rId3"/>
              </a:rPr>
              <a:t>https://aclanthology.org/Q16-1002.pdf</a:t>
            </a:r>
            <a:r>
              <a:rPr lang="en-US" sz="1200" dirty="0">
                <a:solidFill>
                  <a:schemeClr val="accent1">
                    <a:lumMod val="50000"/>
                  </a:schemeClr>
                </a:solidFill>
              </a:rPr>
              <a:t>  </a:t>
            </a:r>
            <a:endParaRPr lang="en-US" sz="1200" u="sng" dirty="0">
              <a:solidFill>
                <a:schemeClr val="accent1">
                  <a:lumMod val="50000"/>
                </a:schemeClr>
              </a:solidFill>
              <a:latin typeface="Bahnschrift Light" panose="020B0502040204020203" pitchFamily="34" charset="0"/>
              <a:cs typeface="Kokila" panose="01010601010101010101" pitchFamily="2"/>
            </a:endParaRPr>
          </a:p>
          <a:p>
            <a:pPr marL="285750" indent="-285750">
              <a:buFont typeface="Arial" panose="020B0604020202020204" pitchFamily="34" charset="0"/>
              <a:buChar char="•"/>
            </a:pPr>
            <a:endParaRPr lang="en-US" sz="1200" u="sng" dirty="0">
              <a:solidFill>
                <a:schemeClr val="accent1">
                  <a:lumMod val="50000"/>
                </a:schemeClr>
              </a:solidFill>
            </a:endParaRPr>
          </a:p>
        </p:txBody>
      </p:sp>
    </p:spTree>
    <p:extLst>
      <p:ext uri="{BB962C8B-B14F-4D97-AF65-F5344CB8AC3E}">
        <p14:creationId xmlns:p14="http://schemas.microsoft.com/office/powerpoint/2010/main" val="3734488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6F5A87-5B66-4779-949C-68BB234BD174}"/>
              </a:ext>
            </a:extLst>
          </p:cNvPr>
          <p:cNvSpPr/>
          <p:nvPr/>
        </p:nvSpPr>
        <p:spPr>
          <a:xfrm>
            <a:off x="251792" y="0"/>
            <a:ext cx="4047059" cy="769441"/>
          </a:xfrm>
          <a:prstGeom prst="rect">
            <a:avLst/>
          </a:prstGeom>
          <a:noFill/>
        </p:spPr>
        <p:txBody>
          <a:bodyPr wrap="square" lIns="91440" tIns="45720" rIns="91440" bIns="45720">
            <a:spAutoFit/>
          </a:bodyPr>
          <a:lstStyle/>
          <a:p>
            <a:pPr algn="ctr"/>
            <a:r>
              <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a typeface="Calibri" panose="020F0502020204030204" pitchFamily="34" charset="0"/>
                <a:cs typeface="Kokila" panose="01010601010101010101" pitchFamily="2"/>
              </a:rPr>
              <a:t>Previous Works</a:t>
            </a:r>
            <a:endPar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ndParaRPr>
          </a:p>
        </p:txBody>
      </p:sp>
      <p:sp>
        <p:nvSpPr>
          <p:cNvPr id="8" name="TextBox 7">
            <a:extLst>
              <a:ext uri="{FF2B5EF4-FFF2-40B4-BE49-F238E27FC236}">
                <a16:creationId xmlns:a16="http://schemas.microsoft.com/office/drawing/2014/main" id="{2933F784-6846-4926-BF33-177154707DF7}"/>
              </a:ext>
            </a:extLst>
          </p:cNvPr>
          <p:cNvSpPr txBox="1"/>
          <p:nvPr/>
        </p:nvSpPr>
        <p:spPr>
          <a:xfrm>
            <a:off x="477014" y="769441"/>
            <a:ext cx="11463194" cy="5919569"/>
          </a:xfrm>
          <a:prstGeom prst="rect">
            <a:avLst/>
          </a:prstGeom>
          <a:noFill/>
        </p:spPr>
        <p:txBody>
          <a:bodyPr wrap="square" rtlCol="0">
            <a:spAutoFit/>
          </a:bodyPr>
          <a:lstStyle/>
          <a:p>
            <a:pPr algn="just">
              <a:spcAft>
                <a:spcPts val="800"/>
              </a:spcAft>
            </a:pPr>
            <a:r>
              <a:rPr lang="en-US" sz="2200" u="sng" dirty="0" err="1">
                <a:latin typeface="Bahnschrift Light" panose="020B0502040204020203" pitchFamily="34" charset="0"/>
                <a:cs typeface="Kokila" panose="01010601010101010101" pitchFamily="2"/>
              </a:rPr>
              <a:t>Thorat</a:t>
            </a:r>
            <a:r>
              <a:rPr lang="en-US" sz="2200" u="sng" dirty="0">
                <a:latin typeface="Bahnschrift Light" panose="020B0502040204020203" pitchFamily="34" charset="0"/>
                <a:cs typeface="Kokila" panose="01010601010101010101" pitchFamily="2"/>
              </a:rPr>
              <a:t> and </a:t>
            </a:r>
            <a:r>
              <a:rPr lang="en-US" sz="2200" u="sng" dirty="0" err="1">
                <a:latin typeface="Bahnschrift Light" panose="020B0502040204020203" pitchFamily="34" charset="0"/>
                <a:cs typeface="Kokila" panose="01010601010101010101" pitchFamily="2"/>
              </a:rPr>
              <a:t>Choudhari</a:t>
            </a:r>
            <a:r>
              <a:rPr lang="en-US" sz="2200" u="sng" dirty="0">
                <a:latin typeface="Bahnschrift Light" panose="020B0502040204020203" pitchFamily="34" charset="0"/>
                <a:cs typeface="Kokila" panose="01010601010101010101" pitchFamily="2"/>
              </a:rPr>
              <a:t> (2016) present a node-graph architecture </a:t>
            </a:r>
            <a:r>
              <a:rPr lang="en-US" sz="2200" dirty="0">
                <a:latin typeface="Bahnschrift Light" panose="020B0502040204020203" pitchFamily="34" charset="0"/>
                <a:cs typeface="Kokila" panose="01010601010101010101" pitchFamily="2"/>
              </a:rPr>
              <a:t>which can directly measure the similarity between the input query and any word in a word graph. However, it works on a small lexicon (3, 000 words) only.</a:t>
            </a:r>
          </a:p>
          <a:p>
            <a:pPr algn="just">
              <a:spcAft>
                <a:spcPts val="800"/>
              </a:spcAft>
            </a:pPr>
            <a:r>
              <a:rPr lang="en-US" sz="2200" u="sng" dirty="0">
                <a:latin typeface="Bahnschrift Light" panose="020B0502040204020203" pitchFamily="34" charset="0"/>
                <a:cs typeface="Kokila" panose="01010601010101010101" pitchFamily="2"/>
              </a:rPr>
              <a:t>Hill et al. (2016) propose a NLM based reverse dictionary model</a:t>
            </a:r>
            <a:r>
              <a:rPr lang="en-US" sz="2200" dirty="0">
                <a:latin typeface="Bahnschrift Light" panose="020B0502040204020203" pitchFamily="34" charset="0"/>
                <a:cs typeface="Kokila" panose="01010601010101010101" pitchFamily="2"/>
              </a:rPr>
              <a:t>, which uses a bag-of-words (BOW) model or an LSTM to embed the input query into the semantic space of word embeddings, and returns the words whose embeddings are closest to the representation of the input query.</a:t>
            </a:r>
          </a:p>
          <a:p>
            <a:pPr algn="just">
              <a:spcAft>
                <a:spcPts val="800"/>
              </a:spcAft>
            </a:pPr>
            <a:r>
              <a:rPr lang="en-US" sz="2200" dirty="0">
                <a:latin typeface="Bahnschrift Light" panose="020B0502040204020203" pitchFamily="34" charset="0"/>
                <a:cs typeface="Kokila" panose="01010601010101010101" pitchFamily="2"/>
              </a:rPr>
              <a:t>Following the </a:t>
            </a:r>
            <a:r>
              <a:rPr lang="en-US" sz="2200" u="sng" dirty="0">
                <a:latin typeface="Bahnschrift Light" panose="020B0502040204020203" pitchFamily="34" charset="0"/>
                <a:cs typeface="Kokila" panose="01010601010101010101" pitchFamily="2"/>
              </a:rPr>
              <a:t>NLM model, Morinaga and Yamaguchi (2018) </a:t>
            </a:r>
            <a:r>
              <a:rPr lang="en-US" sz="2200" dirty="0">
                <a:latin typeface="Bahnschrift Light" panose="020B0502040204020203" pitchFamily="34" charset="0"/>
                <a:cs typeface="Kokila" panose="01010601010101010101" pitchFamily="2"/>
              </a:rPr>
              <a:t>incorporate category inference to eliminate irrelevant results and achieve better performance; </a:t>
            </a:r>
            <a:r>
              <a:rPr lang="en-US" sz="2200" u="sng" dirty="0" err="1">
                <a:latin typeface="Bahnschrift Light" panose="020B0502040204020203" pitchFamily="34" charset="0"/>
                <a:cs typeface="Kokila" panose="01010601010101010101" pitchFamily="2"/>
              </a:rPr>
              <a:t>Kartsaklis</a:t>
            </a:r>
            <a:r>
              <a:rPr lang="en-US" sz="2200" u="sng" dirty="0">
                <a:latin typeface="Bahnschrift Light" panose="020B0502040204020203" pitchFamily="34" charset="0"/>
                <a:cs typeface="Kokila" panose="01010601010101010101" pitchFamily="2"/>
              </a:rPr>
              <a:t>, </a:t>
            </a:r>
            <a:r>
              <a:rPr lang="en-US" sz="2200" u="sng" dirty="0" err="1">
                <a:latin typeface="Bahnschrift Light" panose="020B0502040204020203" pitchFamily="34" charset="0"/>
                <a:cs typeface="Kokila" panose="01010601010101010101" pitchFamily="2"/>
              </a:rPr>
              <a:t>Pilehvar</a:t>
            </a:r>
            <a:r>
              <a:rPr lang="en-US" sz="2200" u="sng" dirty="0">
                <a:latin typeface="Bahnschrift Light" panose="020B0502040204020203" pitchFamily="34" charset="0"/>
                <a:cs typeface="Kokila" panose="01010601010101010101" pitchFamily="2"/>
              </a:rPr>
              <a:t>, and Collier (2018) employ a graph of WordNet </a:t>
            </a:r>
            <a:r>
              <a:rPr lang="en-US" sz="2200" u="sng" dirty="0" err="1">
                <a:latin typeface="Bahnschrift Light" panose="020B0502040204020203" pitchFamily="34" charset="0"/>
                <a:cs typeface="Kokila" panose="01010601010101010101" pitchFamily="2"/>
              </a:rPr>
              <a:t>synsets</a:t>
            </a:r>
            <a:r>
              <a:rPr lang="en-US" sz="2200" u="sng" dirty="0">
                <a:latin typeface="Bahnschrift Light" panose="020B0502040204020203" pitchFamily="34" charset="0"/>
                <a:cs typeface="Kokila" panose="01010601010101010101" pitchFamily="2"/>
              </a:rPr>
              <a:t> </a:t>
            </a:r>
            <a:r>
              <a:rPr lang="en-US" sz="2200" dirty="0">
                <a:latin typeface="Bahnschrift Light" panose="020B0502040204020203" pitchFamily="34" charset="0"/>
                <a:cs typeface="Kokila" panose="01010601010101010101" pitchFamily="2"/>
              </a:rPr>
              <a:t>and words in definitions to learn target word representations together with a multi-sense LSTM to encode input queries, and they claim to deliver state-of-the-art results; </a:t>
            </a:r>
          </a:p>
          <a:p>
            <a:pPr algn="just">
              <a:spcAft>
                <a:spcPts val="800"/>
              </a:spcAft>
            </a:pPr>
            <a:r>
              <a:rPr lang="en-US" sz="2200" u="sng" dirty="0" err="1">
                <a:latin typeface="Bahnschrift Light" panose="020B0502040204020203" pitchFamily="34" charset="0"/>
                <a:cs typeface="Kokila" panose="01010601010101010101" pitchFamily="2"/>
              </a:rPr>
              <a:t>Hedderich</a:t>
            </a:r>
            <a:r>
              <a:rPr lang="en-US" sz="2200" u="sng" dirty="0">
                <a:latin typeface="Bahnschrift Light" panose="020B0502040204020203" pitchFamily="34" charset="0"/>
                <a:cs typeface="Kokila" panose="01010601010101010101" pitchFamily="2"/>
              </a:rPr>
              <a:t> et al. (2019) use multi-sense embeddings </a:t>
            </a:r>
            <a:r>
              <a:rPr lang="en-US" sz="2200" dirty="0">
                <a:latin typeface="Bahnschrift Light" panose="020B0502040204020203" pitchFamily="34" charset="0"/>
                <a:cs typeface="Kokila" panose="01010601010101010101" pitchFamily="2"/>
              </a:rPr>
              <a:t>when encoding the queries, aiming to improve sentence representations of input queries;</a:t>
            </a:r>
          </a:p>
          <a:p>
            <a:pPr algn="just">
              <a:spcAft>
                <a:spcPts val="800"/>
              </a:spcAft>
            </a:pPr>
            <a:r>
              <a:rPr lang="en-US" sz="2200" u="sng" dirty="0" err="1">
                <a:latin typeface="Bahnschrift Light" panose="020B0502040204020203" pitchFamily="34" charset="0"/>
                <a:cs typeface="Kokila" panose="01010601010101010101" pitchFamily="2"/>
              </a:rPr>
              <a:t>Pilehvar</a:t>
            </a:r>
            <a:r>
              <a:rPr lang="en-US" sz="2200" u="sng" dirty="0">
                <a:latin typeface="Bahnschrift Light" panose="020B0502040204020203" pitchFamily="34" charset="0"/>
                <a:cs typeface="Kokila" panose="01010601010101010101" pitchFamily="2"/>
              </a:rPr>
              <a:t> (2019) adopt sense embeddings</a:t>
            </a:r>
            <a:r>
              <a:rPr lang="en-US" sz="2200" dirty="0">
                <a:latin typeface="Bahnschrift Light" panose="020B0502040204020203" pitchFamily="34" charset="0"/>
                <a:cs typeface="Kokila" panose="01010601010101010101" pitchFamily="2"/>
              </a:rPr>
              <a:t> to disambiguate senses of polysemous target words.</a:t>
            </a:r>
            <a:endParaRPr lang="en-IN" dirty="0"/>
          </a:p>
        </p:txBody>
      </p:sp>
    </p:spTree>
    <p:extLst>
      <p:ext uri="{BB962C8B-B14F-4D97-AF65-F5344CB8AC3E}">
        <p14:creationId xmlns:p14="http://schemas.microsoft.com/office/powerpoint/2010/main" val="203249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75842A-F48A-4EC4-BA84-CF6CCC973644}"/>
              </a:ext>
            </a:extLst>
          </p:cNvPr>
          <p:cNvSpPr/>
          <p:nvPr/>
        </p:nvSpPr>
        <p:spPr>
          <a:xfrm>
            <a:off x="232332" y="141798"/>
            <a:ext cx="2305877" cy="769441"/>
          </a:xfrm>
          <a:prstGeom prst="rect">
            <a:avLst/>
          </a:prstGeom>
          <a:noFill/>
        </p:spPr>
        <p:txBody>
          <a:bodyPr wrap="square" lIns="91440" tIns="45720" rIns="91440" bIns="45720">
            <a:spAutoFit/>
          </a:bodyPr>
          <a:lstStyle/>
          <a:p>
            <a:pPr algn="ctr"/>
            <a:r>
              <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cs typeface="Kokila" panose="01010601010101010101" pitchFamily="2"/>
              </a:rPr>
              <a:t>MRDM</a:t>
            </a:r>
            <a:endPar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id="{09CFA3DE-F709-449B-B386-23538EA33DD6}"/>
              </a:ext>
            </a:extLst>
          </p:cNvPr>
          <p:cNvPicPr>
            <a:picLocks noChangeAspect="1"/>
          </p:cNvPicPr>
          <p:nvPr/>
        </p:nvPicPr>
        <p:blipFill rotWithShape="1">
          <a:blip r:embed="rId2"/>
          <a:srcRect l="32391" t="18535" r="18695" b="16350"/>
          <a:stretch/>
        </p:blipFill>
        <p:spPr>
          <a:xfrm>
            <a:off x="6238400" y="1175504"/>
            <a:ext cx="5423513" cy="3900584"/>
          </a:xfrm>
          <a:prstGeom prst="rect">
            <a:avLst/>
          </a:prstGeom>
          <a:ln>
            <a:solidFill>
              <a:schemeClr val="tx1"/>
            </a:solidFill>
          </a:ln>
        </p:spPr>
      </p:pic>
      <p:pic>
        <p:nvPicPr>
          <p:cNvPr id="1029" name="Picture 5" descr="Representation of Bidirectional LSTM-CRF Attention Model | Download  Scientific Diagram">
            <a:extLst>
              <a:ext uri="{FF2B5EF4-FFF2-40B4-BE49-F238E27FC236}">
                <a16:creationId xmlns:a16="http://schemas.microsoft.com/office/drawing/2014/main" id="{5EC6FA02-CFBA-473C-B086-E3DA186037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63"/>
          <a:stretch/>
        </p:blipFill>
        <p:spPr bwMode="auto">
          <a:xfrm>
            <a:off x="232332" y="2506403"/>
            <a:ext cx="5838850" cy="277533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2A3AFBC-8557-4670-BB76-5ED5F76B0688}"/>
              </a:ext>
            </a:extLst>
          </p:cNvPr>
          <p:cNvPicPr>
            <a:picLocks noChangeAspect="1"/>
          </p:cNvPicPr>
          <p:nvPr/>
        </p:nvPicPr>
        <p:blipFill rotWithShape="1">
          <a:blip r:embed="rId4"/>
          <a:srcRect l="27391" t="52562" r="9566" b="23659"/>
          <a:stretch/>
        </p:blipFill>
        <p:spPr>
          <a:xfrm>
            <a:off x="6252629" y="5232448"/>
            <a:ext cx="5409283" cy="1458159"/>
          </a:xfrm>
          <a:prstGeom prst="rect">
            <a:avLst/>
          </a:prstGeom>
          <a:ln>
            <a:solidFill>
              <a:schemeClr val="tx1"/>
            </a:solidFill>
          </a:ln>
        </p:spPr>
      </p:pic>
    </p:spTree>
    <p:extLst>
      <p:ext uri="{BB962C8B-B14F-4D97-AF65-F5344CB8AC3E}">
        <p14:creationId xmlns:p14="http://schemas.microsoft.com/office/powerpoint/2010/main" val="34310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754302D-A3C7-41E4-A56C-9FE168B003A4}"/>
              </a:ext>
            </a:extLst>
          </p:cNvPr>
          <p:cNvSpPr>
            <a:spLocks noGrp="1"/>
          </p:cNvSpPr>
          <p:nvPr>
            <p:ph type="subTitle" idx="1"/>
          </p:nvPr>
        </p:nvSpPr>
        <p:spPr>
          <a:xfrm>
            <a:off x="1219200" y="964856"/>
            <a:ext cx="9144000" cy="479631"/>
          </a:xfrm>
        </p:spPr>
        <p:txBody>
          <a:bodyPr/>
          <a:lstStyle/>
          <a:p>
            <a:pPr algn="just"/>
            <a:r>
              <a:rPr lang="en-US" sz="2200" dirty="0">
                <a:solidFill>
                  <a:srgbClr val="000000"/>
                </a:solidFill>
                <a:latin typeface="Bahnschrift Light" panose="020B0502040204020203" pitchFamily="34" charset="0"/>
                <a:cs typeface="Kokila" panose="01010601010101010101" pitchFamily="2"/>
                <a:sym typeface="Arial"/>
              </a:rPr>
              <a:t>Recurrent Neural Network(RNN) are a type of </a:t>
            </a:r>
            <a:r>
              <a:rPr lang="en-US" sz="2200" dirty="0">
                <a:solidFill>
                  <a:srgbClr val="000000"/>
                </a:solidFill>
                <a:latin typeface="Bahnschrift Light" panose="020B0502040204020203" pitchFamily="34" charset="0"/>
                <a:cs typeface="Kokila" panose="01010601010101010101" pitchFamily="2"/>
                <a:sym typeface="Arial"/>
                <a:hlinkClick r:id="rId2">
                  <a:extLst>
                    <a:ext uri="{A12FA001-AC4F-418D-AE19-62706E023703}">
                      <ahyp:hlinkClr xmlns:ahyp="http://schemas.microsoft.com/office/drawing/2018/hyperlinkcolor" val="tx"/>
                    </a:ext>
                  </a:extLst>
                </a:hlinkClick>
              </a:rPr>
              <a:t>Neural Network</a:t>
            </a:r>
            <a:r>
              <a:rPr lang="en-US" sz="2200" dirty="0">
                <a:solidFill>
                  <a:srgbClr val="000000"/>
                </a:solidFill>
                <a:latin typeface="Bahnschrift Light" panose="020B0502040204020203" pitchFamily="34" charset="0"/>
                <a:cs typeface="Kokila" panose="01010601010101010101" pitchFamily="2"/>
                <a:sym typeface="Arial"/>
              </a:rPr>
              <a:t> where the output from previous step are fed as input to the current step</a:t>
            </a:r>
          </a:p>
          <a:p>
            <a:pPr algn="just"/>
            <a:r>
              <a:rPr lang="en-US" sz="2200" dirty="0">
                <a:solidFill>
                  <a:srgbClr val="000000"/>
                </a:solidFill>
                <a:latin typeface="Bahnschrift Light" panose="020B0502040204020203" pitchFamily="34" charset="0"/>
                <a:cs typeface="Kokila" panose="01010601010101010101" pitchFamily="2"/>
                <a:sym typeface="Arial"/>
              </a:rPr>
              <a:t>The main and most important feature of RNN is Hidden state, which remembers some information about a sequence.</a:t>
            </a:r>
          </a:p>
          <a:p>
            <a:pPr algn="just"/>
            <a:r>
              <a:rPr lang="en-US" sz="2200" dirty="0">
                <a:solidFill>
                  <a:srgbClr val="000000"/>
                </a:solidFill>
                <a:latin typeface="Bahnschrift Light" panose="020B0502040204020203" pitchFamily="34" charset="0"/>
                <a:cs typeface="Kokila" panose="01010601010101010101" pitchFamily="2"/>
                <a:sym typeface="Arial"/>
              </a:rPr>
              <a:t>An RNN remembers each and every information through time. It is useful in time series prediction only because of the feature to remember previous inputs as well. This is called Long Short Term Memory.</a:t>
            </a:r>
          </a:p>
        </p:txBody>
      </p:sp>
      <p:pic>
        <p:nvPicPr>
          <p:cNvPr id="1026" name="Picture 2">
            <a:extLst>
              <a:ext uri="{FF2B5EF4-FFF2-40B4-BE49-F238E27FC236}">
                <a16:creationId xmlns:a16="http://schemas.microsoft.com/office/drawing/2014/main" id="{7768783E-FE37-4658-A7AA-BF2AA734C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4749998"/>
            <a:ext cx="5732393" cy="14986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D3A8FDF-4AC8-4169-B0E6-594FD20710B8}"/>
              </a:ext>
            </a:extLst>
          </p:cNvPr>
          <p:cNvSpPr/>
          <p:nvPr/>
        </p:nvSpPr>
        <p:spPr>
          <a:xfrm>
            <a:off x="788926" y="141798"/>
            <a:ext cx="1397685" cy="769441"/>
          </a:xfrm>
          <a:prstGeom prst="rect">
            <a:avLst/>
          </a:prstGeom>
          <a:noFill/>
        </p:spPr>
        <p:txBody>
          <a:bodyPr wrap="square" lIns="91440" tIns="45720" rIns="91440" bIns="45720">
            <a:spAutoFit/>
          </a:bodyPr>
          <a:lstStyle/>
          <a:p>
            <a:pPr algn="ctr"/>
            <a:r>
              <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cs typeface="Kokila" panose="01010601010101010101" pitchFamily="2"/>
              </a:rPr>
              <a:t>RNN</a:t>
            </a:r>
            <a:endPar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ndParaRPr>
          </a:p>
        </p:txBody>
      </p:sp>
    </p:spTree>
    <p:extLst>
      <p:ext uri="{BB962C8B-B14F-4D97-AF65-F5344CB8AC3E}">
        <p14:creationId xmlns:p14="http://schemas.microsoft.com/office/powerpoint/2010/main" val="3468195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44931AA-BF45-4F6A-AD6C-03E24163AC82}"/>
              </a:ext>
            </a:extLst>
          </p:cNvPr>
          <p:cNvSpPr>
            <a:spLocks noGrp="1"/>
          </p:cNvSpPr>
          <p:nvPr>
            <p:ph type="subTitle" idx="1"/>
          </p:nvPr>
        </p:nvSpPr>
        <p:spPr>
          <a:xfrm>
            <a:off x="993913" y="1080849"/>
            <a:ext cx="10522226" cy="3504403"/>
          </a:xfrm>
        </p:spPr>
        <p:txBody>
          <a:bodyPr/>
          <a:lstStyle/>
          <a:p>
            <a:pPr algn="just"/>
            <a:r>
              <a:rPr lang="en-US" sz="2200" dirty="0">
                <a:solidFill>
                  <a:srgbClr val="000000"/>
                </a:solidFill>
                <a:latin typeface="Bahnschrift Light" panose="020B0502040204020203" pitchFamily="34" charset="0"/>
                <a:cs typeface="Kokila" panose="01010601010101010101" pitchFamily="2"/>
              </a:rPr>
              <a:t>A Bidirectional LSTM, or </a:t>
            </a:r>
            <a:r>
              <a:rPr lang="en-US" sz="2200" dirty="0" err="1">
                <a:solidFill>
                  <a:srgbClr val="000000"/>
                </a:solidFill>
                <a:latin typeface="Bahnschrift Light" panose="020B0502040204020203" pitchFamily="34" charset="0"/>
                <a:cs typeface="Kokila" panose="01010601010101010101" pitchFamily="2"/>
              </a:rPr>
              <a:t>biLSTM</a:t>
            </a:r>
            <a:r>
              <a:rPr lang="en-US" sz="2200" dirty="0">
                <a:solidFill>
                  <a:srgbClr val="000000"/>
                </a:solidFill>
                <a:latin typeface="Bahnschrift Light" panose="020B0502040204020203" pitchFamily="34" charset="0"/>
                <a:cs typeface="Kokila" panose="01010601010101010101" pitchFamily="2"/>
              </a:rPr>
              <a:t>, is a sequence processing model that consists of two LSTMs: one taking the input in a forward direction, and the other in a backwards direction. </a:t>
            </a:r>
          </a:p>
          <a:p>
            <a:pPr algn="just"/>
            <a:r>
              <a:rPr lang="en-US" sz="2200" dirty="0">
                <a:solidFill>
                  <a:srgbClr val="000000"/>
                </a:solidFill>
                <a:latin typeface="Bahnschrift Light" panose="020B0502040204020203" pitchFamily="34" charset="0"/>
                <a:cs typeface="Kokila" panose="01010601010101010101" pitchFamily="2"/>
              </a:rPr>
              <a:t>Bidirectional recurrent neural networks(RNN) are really just putting two independent RNNs together. This structure allows the networks to have both backward and forward information about the sequence at every time.</a:t>
            </a:r>
          </a:p>
          <a:p>
            <a:pPr algn="just"/>
            <a:r>
              <a:rPr lang="en-US" sz="2200" dirty="0" err="1">
                <a:solidFill>
                  <a:srgbClr val="000000"/>
                </a:solidFill>
                <a:latin typeface="Bahnschrift Light" panose="020B0502040204020203" pitchFamily="34" charset="0"/>
                <a:cs typeface="Kokila" panose="01010601010101010101" pitchFamily="2"/>
              </a:rPr>
              <a:t>BiLSTMs</a:t>
            </a:r>
            <a:r>
              <a:rPr lang="en-US" sz="2200" dirty="0">
                <a:solidFill>
                  <a:srgbClr val="000000"/>
                </a:solidFill>
                <a:latin typeface="Bahnschrift Light" panose="020B0502040204020203" pitchFamily="34" charset="0"/>
                <a:cs typeface="Kokila" panose="01010601010101010101" pitchFamily="2"/>
              </a:rPr>
              <a:t> effectively increase the amount of information available to the network, improving the context available to the algorithm </a:t>
            </a:r>
          </a:p>
          <a:p>
            <a:pPr algn="just"/>
            <a:endParaRPr lang="en-US" sz="2200" dirty="0">
              <a:solidFill>
                <a:srgbClr val="000000"/>
              </a:solidFill>
              <a:latin typeface="Bahnschrift Light" panose="020B0502040204020203" pitchFamily="34" charset="0"/>
              <a:cs typeface="Kokila" panose="01010601010101010101" pitchFamily="2"/>
            </a:endParaRPr>
          </a:p>
          <a:p>
            <a:pPr algn="just"/>
            <a:endParaRPr lang="en-US" dirty="0"/>
          </a:p>
        </p:txBody>
      </p:sp>
      <p:sp>
        <p:nvSpPr>
          <p:cNvPr id="4" name="Rectangle 3">
            <a:extLst>
              <a:ext uri="{FF2B5EF4-FFF2-40B4-BE49-F238E27FC236}">
                <a16:creationId xmlns:a16="http://schemas.microsoft.com/office/drawing/2014/main" id="{8A9216E0-D18A-40E8-89A0-DD96204DB922}"/>
              </a:ext>
            </a:extLst>
          </p:cNvPr>
          <p:cNvSpPr/>
          <p:nvPr/>
        </p:nvSpPr>
        <p:spPr>
          <a:xfrm>
            <a:off x="788926" y="141798"/>
            <a:ext cx="2047039" cy="769441"/>
          </a:xfrm>
          <a:prstGeom prst="rect">
            <a:avLst/>
          </a:prstGeom>
          <a:noFill/>
        </p:spPr>
        <p:txBody>
          <a:bodyPr wrap="square" lIns="91440" tIns="45720" rIns="91440" bIns="45720">
            <a:spAutoFit/>
          </a:bodyPr>
          <a:lstStyle/>
          <a:p>
            <a:pPr algn="ctr"/>
            <a:r>
              <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cs typeface="Kokila" panose="01010601010101010101" pitchFamily="2"/>
              </a:rPr>
              <a:t>Bi-LSTM</a:t>
            </a:r>
            <a:endPar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ndParaRPr>
          </a:p>
        </p:txBody>
      </p:sp>
      <p:pic>
        <p:nvPicPr>
          <p:cNvPr id="2052" name="Picture 4">
            <a:extLst>
              <a:ext uri="{FF2B5EF4-FFF2-40B4-BE49-F238E27FC236}">
                <a16:creationId xmlns:a16="http://schemas.microsoft.com/office/drawing/2014/main" id="{4F28ADDD-5732-4D0D-AA43-687F8BEFD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108" y="4258089"/>
            <a:ext cx="5800725" cy="2476500"/>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537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458B9CB-E227-4F7F-9E6E-0BFBAE2FD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20" y="1271969"/>
            <a:ext cx="6667500" cy="9048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3E28774-B725-4AAB-A41F-B42AB83E1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20" y="2244120"/>
            <a:ext cx="66675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DC004CF-6AAE-426F-8F16-F8F902C3F4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320" y="4502146"/>
            <a:ext cx="66675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893A06E6-BDC7-4407-B5DA-4DBDDA5EB6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1484" y="1287186"/>
            <a:ext cx="4801370" cy="370391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DFE09D0-23F4-4E13-AE7A-302CCAE3827E}"/>
              </a:ext>
            </a:extLst>
          </p:cNvPr>
          <p:cNvSpPr/>
          <p:nvPr/>
        </p:nvSpPr>
        <p:spPr>
          <a:xfrm>
            <a:off x="530087" y="148424"/>
            <a:ext cx="2305877" cy="769441"/>
          </a:xfrm>
          <a:prstGeom prst="rect">
            <a:avLst/>
          </a:prstGeom>
          <a:noFill/>
        </p:spPr>
        <p:txBody>
          <a:bodyPr wrap="square" lIns="91440" tIns="45720" rIns="91440" bIns="45720">
            <a:spAutoFit/>
          </a:bodyPr>
          <a:lstStyle/>
          <a:p>
            <a:pPr algn="ctr"/>
            <a:r>
              <a:rPr lang="en-IN" sz="4400" b="1"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a typeface="Calibri" panose="020F0502020204030204" pitchFamily="34" charset="0"/>
                <a:cs typeface="Kokila" panose="01010601010101010101" pitchFamily="2"/>
              </a:rPr>
              <a:t>Working</a:t>
            </a:r>
            <a:endParaRPr lang="en-IN" sz="4400" b="1" cap="none" spc="0" dirty="0">
              <a:ln w="12700">
                <a:solidFill>
                  <a:schemeClr val="accent1"/>
                </a:solidFill>
                <a:prstDash val="solid"/>
              </a:ln>
              <a:pattFill prst="pct90">
                <a:fgClr>
                  <a:schemeClr val="tx2">
                    <a:lumMod val="10000"/>
                  </a:schemeClr>
                </a:fgClr>
                <a:bgClr>
                  <a:srgbClr val="FFFF00"/>
                </a:bgClr>
              </a:pattFill>
              <a:effectLst>
                <a:outerShdw dist="38100" dir="2640000" algn="bl" rotWithShape="0">
                  <a:schemeClr val="accent1"/>
                </a:outerShdw>
              </a:effectLst>
              <a:latin typeface="Bahnschrift SemiBold SemiConden" panose="020B0502040204020203" pitchFamily="34" charset="0"/>
            </a:endParaRPr>
          </a:p>
        </p:txBody>
      </p:sp>
      <p:sp>
        <p:nvSpPr>
          <p:cNvPr id="4" name="TextBox 3">
            <a:extLst>
              <a:ext uri="{FF2B5EF4-FFF2-40B4-BE49-F238E27FC236}">
                <a16:creationId xmlns:a16="http://schemas.microsoft.com/office/drawing/2014/main" id="{280CCD72-5DEB-4CDF-B4E1-8B86C3C57058}"/>
              </a:ext>
            </a:extLst>
          </p:cNvPr>
          <p:cNvSpPr txBox="1"/>
          <p:nvPr/>
        </p:nvSpPr>
        <p:spPr>
          <a:xfrm>
            <a:off x="9066530" y="4991100"/>
            <a:ext cx="1151277" cy="523220"/>
          </a:xfrm>
          <a:prstGeom prst="rect">
            <a:avLst/>
          </a:prstGeom>
          <a:noFill/>
        </p:spPr>
        <p:txBody>
          <a:bodyPr wrap="none" rtlCol="0">
            <a:spAutoFit/>
          </a:bodyPr>
          <a:lstStyle/>
          <a:p>
            <a:r>
              <a:rPr lang="en-US" sz="2800" b="1" dirty="0">
                <a:solidFill>
                  <a:schemeClr val="tx1"/>
                </a:solidFill>
                <a:latin typeface="Bahnschrift Light" panose="020B0502040204020203" pitchFamily="34" charset="0"/>
              </a:rPr>
              <a:t>Model</a:t>
            </a:r>
            <a:endParaRPr lang="en-US" sz="2800" dirty="0"/>
          </a:p>
        </p:txBody>
      </p:sp>
    </p:spTree>
    <p:extLst>
      <p:ext uri="{BB962C8B-B14F-4D97-AF65-F5344CB8AC3E}">
        <p14:creationId xmlns:p14="http://schemas.microsoft.com/office/powerpoint/2010/main" val="15068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wipe(down)">
                                      <p:cBhvr>
                                        <p:cTn id="12" dur="500"/>
                                        <p:tgtEl>
                                          <p:spTgt spid="4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wipe(down)">
                                      <p:cBhvr>
                                        <p:cTn id="17" dur="500"/>
                                        <p:tgtEl>
                                          <p:spTgt spid="41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Cordelia · SlidesCarnival</Template>
  <TotalTime>6054</TotalTime>
  <Words>1244</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Bahnschrift Light</vt:lpstr>
      <vt:lpstr>Bahnschrift SemiBold SemiConden</vt:lpstr>
      <vt:lpstr>Calibri</vt:lpstr>
      <vt:lpstr>Cambria Math</vt:lpstr>
      <vt:lpstr>Roboto Slab</vt:lpstr>
      <vt:lpstr>Source Sans Pro</vt:lpstr>
      <vt:lpstr>Cordelia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Tanishq Malu</dc:creator>
  <cp:lastModifiedBy>Tanishq Malu</cp:lastModifiedBy>
  <cp:revision>54</cp:revision>
  <dcterms:created xsi:type="dcterms:W3CDTF">2021-05-06T17:16:45Z</dcterms:created>
  <dcterms:modified xsi:type="dcterms:W3CDTF">2022-02-13T11:33:45Z</dcterms:modified>
</cp:coreProperties>
</file>