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Barlow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BarlowCondensed-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BarlowCondensed-italic.fntdata"/><Relationship Id="rId16" Type="http://schemas.openxmlformats.org/officeDocument/2006/relationships/slide" Target="slides/slide11.xml"/><Relationship Id="rId38" Type="http://schemas.openxmlformats.org/officeDocument/2006/relationships/font" Target="fonts/Barlow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23512895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23512895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77306846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77306846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77306846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77306846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235128953_0_1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235128953_0_1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77306846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77306846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77306846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77306846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235128953_0_1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235128953_0_1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235128953_0_2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235128953_0_2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35128953_0_2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35128953_0_2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235128953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235128953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235128953_0_2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235128953_0_2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235128953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235128953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7730684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7730684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77306846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7730684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35128953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235128953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39a6e6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39a6e6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23512895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23512895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235128953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235128953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235128953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235128953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235128953_0_2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235128953_0_2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235128953_0_2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235128953_0_2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235128953_0_2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235128953_0_2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235128953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235128953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29625" y="3172900"/>
            <a:ext cx="7688100" cy="9162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                                                                                                 </a:t>
            </a:r>
            <a:r>
              <a:rPr lang="en" sz="1900"/>
              <a:t> - Tarusi Mittal</a:t>
            </a:r>
            <a:endParaRPr sz="1900"/>
          </a:p>
          <a:p>
            <a:pPr indent="0" lvl="0" marL="0" rtl="0" algn="r">
              <a:spcBef>
                <a:spcPts val="0"/>
              </a:spcBef>
              <a:spcAft>
                <a:spcPts val="0"/>
              </a:spcAft>
              <a:buNone/>
            </a:pPr>
            <a:r>
              <a:rPr lang="en" sz="1900"/>
              <a:t>1901CS65</a:t>
            </a:r>
            <a:endParaRPr sz="1900"/>
          </a:p>
        </p:txBody>
      </p:sp>
      <p:pic>
        <p:nvPicPr>
          <p:cNvPr id="87" name="Google Shape;87;p13"/>
          <p:cNvPicPr preferRelativeResize="0"/>
          <p:nvPr/>
        </p:nvPicPr>
        <p:blipFill>
          <a:blip r:embed="rId3">
            <a:alphaModFix/>
          </a:blip>
          <a:stretch>
            <a:fillRect/>
          </a:stretch>
        </p:blipFill>
        <p:spPr>
          <a:xfrm>
            <a:off x="3952075" y="3214575"/>
            <a:ext cx="1525175" cy="1525175"/>
          </a:xfrm>
          <a:prstGeom prst="rect">
            <a:avLst/>
          </a:prstGeom>
          <a:noFill/>
          <a:ln>
            <a:noFill/>
          </a:ln>
        </p:spPr>
      </p:pic>
      <p:sp>
        <p:nvSpPr>
          <p:cNvPr id="88" name="Google Shape;88;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sz="2088">
                <a:latin typeface="Arial"/>
                <a:ea typeface="Arial"/>
                <a:cs typeface="Arial"/>
                <a:sym typeface="Arial"/>
              </a:rPr>
              <a:t>Introductory Presentation for</a:t>
            </a:r>
            <a:r>
              <a:rPr b="0" lang="en"/>
              <a:t> </a:t>
            </a:r>
            <a:r>
              <a:rPr b="0" lang="en" sz="2088">
                <a:latin typeface="Arial"/>
                <a:ea typeface="Arial"/>
                <a:cs typeface="Arial"/>
                <a:sym typeface="Arial"/>
              </a:rPr>
              <a:t> </a:t>
            </a:r>
            <a:endParaRPr b="0" sz="2088">
              <a:latin typeface="Arial"/>
              <a:ea typeface="Arial"/>
              <a:cs typeface="Arial"/>
              <a:sym typeface="Arial"/>
            </a:endParaRPr>
          </a:p>
          <a:p>
            <a:pPr indent="0" lvl="0" marL="0" rtl="0" algn="ctr">
              <a:spcBef>
                <a:spcPts val="0"/>
              </a:spcBef>
              <a:spcAft>
                <a:spcPts val="0"/>
              </a:spcAft>
              <a:buNone/>
            </a:pPr>
            <a:r>
              <a:rPr b="0" lang="en" sz="2088">
                <a:latin typeface="Arial"/>
                <a:ea typeface="Arial"/>
                <a:cs typeface="Arial"/>
                <a:sym typeface="Arial"/>
              </a:rPr>
              <a:t> CS399 Seminar</a:t>
            </a:r>
            <a:endParaRPr sz="3244">
              <a:solidFill>
                <a:srgbClr val="000000"/>
              </a:solidFill>
              <a:latin typeface="Arial"/>
              <a:ea typeface="Arial"/>
              <a:cs typeface="Arial"/>
              <a:sym typeface="Arial"/>
            </a:endParaRPr>
          </a:p>
          <a:p>
            <a:pPr indent="0" lvl="0" marL="0" rtl="0" algn="ctr">
              <a:spcBef>
                <a:spcPts val="0"/>
              </a:spcBef>
              <a:spcAft>
                <a:spcPts val="0"/>
              </a:spcAft>
              <a:buNone/>
            </a:pPr>
            <a:r>
              <a:rPr lang="en" sz="3244">
                <a:solidFill>
                  <a:srgbClr val="000000"/>
                </a:solidFill>
                <a:latin typeface="Arial"/>
                <a:ea typeface="Arial"/>
                <a:cs typeface="Arial"/>
                <a:sym typeface="Arial"/>
              </a:rPr>
              <a:t>Rethinking the Truly Unsupervised Image-to-Image Translation</a:t>
            </a:r>
            <a:endParaRPr sz="7244">
              <a:solidFill>
                <a:srgbClr val="000000"/>
              </a:solidFill>
              <a:latin typeface="Barlow Condensed"/>
              <a:ea typeface="Barlow Condensed"/>
              <a:cs typeface="Barlow Condensed"/>
              <a:sym typeface="Barlow Condensed"/>
            </a:endParaRPr>
          </a:p>
          <a:p>
            <a:pPr indent="0" lvl="0" marL="0" rtl="0" algn="l">
              <a:spcBef>
                <a:spcPts val="0"/>
              </a:spcBef>
              <a:spcAft>
                <a:spcPts val="0"/>
              </a:spcAft>
              <a:buNone/>
            </a:pPr>
            <a:r>
              <a:rPr b="0" lang="en"/>
              <a:t>                 </a:t>
            </a:r>
            <a:endParaRPr b="0" sz="2088">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800">
                <a:solidFill>
                  <a:schemeClr val="dk1"/>
                </a:solidFill>
                <a:latin typeface="Arial"/>
                <a:ea typeface="Arial"/>
                <a:cs typeface="Arial"/>
                <a:sym typeface="Arial"/>
              </a:rPr>
              <a:t>Learning to produce domain labels and encode style features</a:t>
            </a:r>
            <a:endParaRPr sz="2400"/>
          </a:p>
        </p:txBody>
      </p:sp>
      <p:sp>
        <p:nvSpPr>
          <p:cNvPr id="148" name="Google Shape;148;p22"/>
          <p:cNvSpPr txBox="1"/>
          <p:nvPr>
            <p:ph idx="1" type="body"/>
          </p:nvPr>
        </p:nvSpPr>
        <p:spPr>
          <a:xfrm>
            <a:off x="729450" y="2511125"/>
            <a:ext cx="7688700" cy="1828800"/>
          </a:xfrm>
          <a:prstGeom prst="rect">
            <a:avLst/>
          </a:prstGeom>
        </p:spPr>
        <p:txBody>
          <a:bodyPr anchorCtr="0" anchor="t" bIns="91425" lIns="91425" spcFirstLastPara="1" rIns="91425" wrap="square" tIns="91425">
            <a:normAutofit lnSpcReduction="10000"/>
          </a:bodyPr>
          <a:lstStyle/>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Pseudo</a:t>
            </a:r>
            <a:r>
              <a:rPr lang="en" sz="1700">
                <a:solidFill>
                  <a:srgbClr val="000000"/>
                </a:solidFill>
                <a:latin typeface="Arial"/>
                <a:ea typeface="Arial"/>
                <a:cs typeface="Arial"/>
                <a:sym typeface="Arial"/>
              </a:rPr>
              <a:t> Label : To represent classes, denoted by an integer value. As seen it is argmax and detached that is there is no gradient </a:t>
            </a:r>
            <a:r>
              <a:rPr lang="en" sz="1700">
                <a:solidFill>
                  <a:srgbClr val="000000"/>
                </a:solidFill>
                <a:latin typeface="Arial"/>
                <a:ea typeface="Arial"/>
                <a:cs typeface="Arial"/>
                <a:sym typeface="Arial"/>
              </a:rPr>
              <a:t>backpropagation along it.</a:t>
            </a:r>
            <a:r>
              <a:rPr lang="en"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Style Code: Describes all the images from same label of the reference image.</a:t>
            </a:r>
            <a:endParaRPr sz="2400"/>
          </a:p>
          <a:p>
            <a:pPr indent="0" lvl="0" marL="0" rtl="0" algn="l">
              <a:spcBef>
                <a:spcPts val="0"/>
              </a:spcBef>
              <a:spcAft>
                <a:spcPts val="120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Maximizing Mutual Information</a:t>
            </a:r>
            <a:endParaRPr b="0" sz="2800">
              <a:solidFill>
                <a:schemeClr val="dk1"/>
              </a:solidFill>
              <a:latin typeface="Arial"/>
              <a:ea typeface="Arial"/>
              <a:cs typeface="Arial"/>
              <a:sym typeface="Arial"/>
            </a:endParaRPr>
          </a:p>
        </p:txBody>
      </p:sp>
      <p:sp>
        <p:nvSpPr>
          <p:cNvPr id="154" name="Google Shape;154;p23"/>
          <p:cNvSpPr txBox="1"/>
          <p:nvPr>
            <p:ph idx="1" type="body"/>
          </p:nvPr>
        </p:nvSpPr>
        <p:spPr>
          <a:xfrm>
            <a:off x="729450" y="1902325"/>
            <a:ext cx="7688700" cy="3090000"/>
          </a:xfrm>
          <a:prstGeom prst="rect">
            <a:avLst/>
          </a:prstGeom>
        </p:spPr>
        <p:txBody>
          <a:bodyPr anchorCtr="0" anchor="t" bIns="91425" lIns="91425" spcFirstLastPara="1" rIns="91425" wrap="square" tIns="91425">
            <a:normAutofit lnSpcReduction="10000"/>
          </a:bodyPr>
          <a:lstStyle/>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We maximize the mutual information (MI) between the domain assignments of an image x and those of its randomly augmented version x + (e.g. random cropping, horizontal flip)</a:t>
            </a:r>
            <a:endParaRPr sz="1700">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X -&gt; X1, X2, X3 …….</a:t>
            </a:r>
            <a:endParaRPr sz="1700">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It lets all samples distribute evenly across all domains.</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55" name="Google Shape;155;p23"/>
          <p:cNvPicPr preferRelativeResize="0"/>
          <p:nvPr/>
        </p:nvPicPr>
        <p:blipFill>
          <a:blip r:embed="rId3">
            <a:alphaModFix/>
          </a:blip>
          <a:stretch>
            <a:fillRect/>
          </a:stretch>
        </p:blipFill>
        <p:spPr>
          <a:xfrm>
            <a:off x="1846913" y="2818949"/>
            <a:ext cx="3665450" cy="449851"/>
          </a:xfrm>
          <a:prstGeom prst="rect">
            <a:avLst/>
          </a:prstGeom>
          <a:noFill/>
          <a:ln>
            <a:noFill/>
          </a:ln>
        </p:spPr>
      </p:pic>
      <p:cxnSp>
        <p:nvCxnSpPr>
          <p:cNvPr id="156" name="Google Shape;156;p23"/>
          <p:cNvCxnSpPr/>
          <p:nvPr/>
        </p:nvCxnSpPr>
        <p:spPr>
          <a:xfrm>
            <a:off x="6085050" y="2786525"/>
            <a:ext cx="18900" cy="10077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3"/>
          <p:cNvCxnSpPr/>
          <p:nvPr/>
        </p:nvCxnSpPr>
        <p:spPr>
          <a:xfrm>
            <a:off x="6094550" y="3794300"/>
            <a:ext cx="1083900" cy="0"/>
          </a:xfrm>
          <a:prstGeom prst="straightConnector1">
            <a:avLst/>
          </a:prstGeom>
          <a:noFill/>
          <a:ln cap="flat" cmpd="sng" w="9525">
            <a:solidFill>
              <a:schemeClr val="dk2"/>
            </a:solidFill>
            <a:prstDash val="solid"/>
            <a:round/>
            <a:headEnd len="med" w="med" type="none"/>
            <a:tailEnd len="med" w="med" type="none"/>
          </a:ln>
        </p:spPr>
      </p:cxnSp>
      <p:sp>
        <p:nvSpPr>
          <p:cNvPr id="158" name="Google Shape;158;p23"/>
          <p:cNvSpPr/>
          <p:nvPr/>
        </p:nvSpPr>
        <p:spPr>
          <a:xfrm>
            <a:off x="6303725" y="3081250"/>
            <a:ext cx="123600" cy="71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427325" y="2986450"/>
            <a:ext cx="123600" cy="8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6550925" y="3259150"/>
            <a:ext cx="1236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6676625" y="2786650"/>
            <a:ext cx="123600" cy="100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6802325" y="3081250"/>
            <a:ext cx="123600" cy="71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Loss Function</a:t>
            </a:r>
            <a:endParaRPr b="0" sz="2800">
              <a:solidFill>
                <a:schemeClr val="dk1"/>
              </a:solidFill>
              <a:latin typeface="Arial"/>
              <a:ea typeface="Arial"/>
              <a:cs typeface="Arial"/>
              <a:sym typeface="Arial"/>
            </a:endParaRPr>
          </a:p>
        </p:txBody>
      </p:sp>
      <p:sp>
        <p:nvSpPr>
          <p:cNvPr id="168" name="Google Shape;168;p24"/>
          <p:cNvSpPr txBox="1"/>
          <p:nvPr>
            <p:ph idx="1" type="body"/>
          </p:nvPr>
        </p:nvSpPr>
        <p:spPr>
          <a:xfrm>
            <a:off x="729450" y="1902325"/>
            <a:ext cx="7688700" cy="2709600"/>
          </a:xfrm>
          <a:prstGeom prst="rect">
            <a:avLst/>
          </a:prstGeom>
        </p:spPr>
        <p:txBody>
          <a:bodyPr anchorCtr="0" anchor="t" bIns="91425" lIns="91425" spcFirstLastPara="1" rIns="91425" wrap="square" tIns="91425">
            <a:normAutofit/>
          </a:bodyPr>
          <a:lstStyle/>
          <a:p>
            <a:pPr indent="0" lvl="0" marL="457200" marR="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The discriminator requires a target domain label to provide useful gradients to the generator for translating an image into the target domain. Therefore, we adopt the differentiable clustering technique that maximizes the mutual information (MI) between an image x and its randomly augmented version x +. </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69" name="Google Shape;169;p24"/>
          <p:cNvPicPr preferRelativeResize="0"/>
          <p:nvPr/>
        </p:nvPicPr>
        <p:blipFill>
          <a:blip r:embed="rId3">
            <a:alphaModFix/>
          </a:blip>
          <a:stretch>
            <a:fillRect/>
          </a:stretch>
        </p:blipFill>
        <p:spPr>
          <a:xfrm>
            <a:off x="1125475" y="3722575"/>
            <a:ext cx="4759925" cy="75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264150" y="1283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Style Loss</a:t>
            </a:r>
            <a:r>
              <a:rPr lang="en"/>
              <a:t> </a:t>
            </a:r>
            <a:r>
              <a:rPr b="0" lang="en" sz="2800">
                <a:solidFill>
                  <a:schemeClr val="dk1"/>
                </a:solidFill>
                <a:latin typeface="Arial"/>
                <a:ea typeface="Arial"/>
                <a:cs typeface="Arial"/>
                <a:sym typeface="Arial"/>
              </a:rPr>
              <a:t>Function</a:t>
            </a:r>
            <a:endParaRPr/>
          </a:p>
        </p:txBody>
      </p:sp>
      <p:sp>
        <p:nvSpPr>
          <p:cNvPr id="175" name="Google Shape;175;p25"/>
          <p:cNvSpPr txBox="1"/>
          <p:nvPr>
            <p:ph idx="1" type="body"/>
          </p:nvPr>
        </p:nvSpPr>
        <p:spPr>
          <a:xfrm>
            <a:off x="394800" y="1816775"/>
            <a:ext cx="8259300" cy="27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Arial"/>
                <a:ea typeface="Arial"/>
                <a:cs typeface="Arial"/>
                <a:sym typeface="Arial"/>
              </a:rPr>
              <a:t>The following loss function is used to train the encoder w.r.t style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6" name="Google Shape;176;p25"/>
          <p:cNvPicPr preferRelativeResize="0"/>
          <p:nvPr/>
        </p:nvPicPr>
        <p:blipFill>
          <a:blip r:embed="rId3">
            <a:alphaModFix/>
          </a:blip>
          <a:stretch>
            <a:fillRect/>
          </a:stretch>
        </p:blipFill>
        <p:spPr>
          <a:xfrm>
            <a:off x="2500750" y="2368175"/>
            <a:ext cx="2922325" cy="743775"/>
          </a:xfrm>
          <a:prstGeom prst="rect">
            <a:avLst/>
          </a:prstGeom>
          <a:noFill/>
          <a:ln>
            <a:noFill/>
          </a:ln>
        </p:spPr>
      </p:pic>
      <p:sp>
        <p:nvSpPr>
          <p:cNvPr id="177" name="Google Shape;177;p25"/>
          <p:cNvSpPr/>
          <p:nvPr/>
        </p:nvSpPr>
        <p:spPr>
          <a:xfrm>
            <a:off x="1093675" y="2729475"/>
            <a:ext cx="370800" cy="26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1093675" y="3042575"/>
            <a:ext cx="370800" cy="26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1093675" y="3355675"/>
            <a:ext cx="370800" cy="26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1093675" y="3668775"/>
            <a:ext cx="370800" cy="26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1093675" y="4294975"/>
            <a:ext cx="370800" cy="26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191900" y="2729475"/>
            <a:ext cx="370800" cy="26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627800" y="2824550"/>
            <a:ext cx="370800" cy="4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5"/>
          <p:cNvCxnSpPr>
            <a:stCxn id="183" idx="1"/>
            <a:endCxn id="178" idx="1"/>
          </p:cNvCxnSpPr>
          <p:nvPr/>
        </p:nvCxnSpPr>
        <p:spPr>
          <a:xfrm>
            <a:off x="627800" y="2848400"/>
            <a:ext cx="465900" cy="3273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5"/>
          <p:cNvCxnSpPr>
            <a:stCxn id="183" idx="1"/>
            <a:endCxn id="179" idx="1"/>
          </p:cNvCxnSpPr>
          <p:nvPr/>
        </p:nvCxnSpPr>
        <p:spPr>
          <a:xfrm>
            <a:off x="627800" y="2848400"/>
            <a:ext cx="465900" cy="6402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5"/>
          <p:cNvCxnSpPr>
            <a:stCxn id="183" idx="1"/>
          </p:cNvCxnSpPr>
          <p:nvPr/>
        </p:nvCxnSpPr>
        <p:spPr>
          <a:xfrm>
            <a:off x="627800" y="2848400"/>
            <a:ext cx="465900" cy="9603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5"/>
          <p:cNvCxnSpPr>
            <a:stCxn id="183" idx="1"/>
          </p:cNvCxnSpPr>
          <p:nvPr/>
        </p:nvCxnSpPr>
        <p:spPr>
          <a:xfrm>
            <a:off x="627800" y="2848400"/>
            <a:ext cx="418500" cy="16005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5"/>
          <p:cNvSpPr/>
          <p:nvPr/>
        </p:nvSpPr>
        <p:spPr>
          <a:xfrm>
            <a:off x="1521500" y="3832325"/>
            <a:ext cx="742575" cy="618000"/>
          </a:xfrm>
          <a:custGeom>
            <a:rect b="b" l="l" r="r" t="t"/>
            <a:pathLst>
              <a:path extrusionOk="0" h="24720" w="29703">
                <a:moveTo>
                  <a:pt x="0" y="24720"/>
                </a:moveTo>
                <a:cubicBezTo>
                  <a:pt x="4944" y="23643"/>
                  <a:pt x="29346" y="22375"/>
                  <a:pt x="29663" y="18255"/>
                </a:cubicBezTo>
                <a:cubicBezTo>
                  <a:pt x="29980" y="14135"/>
                  <a:pt x="6529" y="3043"/>
                  <a:pt x="1902" y="0"/>
                </a:cubicBezTo>
              </a:path>
            </a:pathLst>
          </a:custGeom>
          <a:noFill/>
          <a:ln cap="flat" cmpd="sng" w="9525">
            <a:solidFill>
              <a:schemeClr val="dk2"/>
            </a:solidFill>
            <a:prstDash val="solid"/>
            <a:round/>
            <a:headEnd len="med" w="med" type="none"/>
            <a:tailEnd len="med" w="med" type="none"/>
          </a:ln>
        </p:spPr>
      </p:sp>
      <p:cxnSp>
        <p:nvCxnSpPr>
          <p:cNvPr id="189" name="Google Shape;189;p25"/>
          <p:cNvCxnSpPr>
            <a:endCxn id="180" idx="3"/>
          </p:cNvCxnSpPr>
          <p:nvPr/>
        </p:nvCxnSpPr>
        <p:spPr>
          <a:xfrm rot="10800000">
            <a:off x="1464475" y="3801825"/>
            <a:ext cx="304200" cy="1446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5"/>
          <p:cNvSpPr/>
          <p:nvPr/>
        </p:nvSpPr>
        <p:spPr>
          <a:xfrm>
            <a:off x="903525" y="2596375"/>
            <a:ext cx="741575" cy="1416600"/>
          </a:xfrm>
          <a:custGeom>
            <a:rect b="b" l="l" r="r" t="t"/>
            <a:pathLst>
              <a:path extrusionOk="0" h="56664" w="29663">
                <a:moveTo>
                  <a:pt x="0" y="0"/>
                </a:moveTo>
                <a:lnTo>
                  <a:pt x="29663" y="0"/>
                </a:lnTo>
                <a:lnTo>
                  <a:pt x="29663" y="56284"/>
                </a:lnTo>
                <a:lnTo>
                  <a:pt x="760" y="56664"/>
                </a:lnTo>
                <a:close/>
              </a:path>
            </a:pathLst>
          </a:custGeom>
          <a:noFill/>
          <a:ln cap="flat" cmpd="sng" w="9525">
            <a:solidFill>
              <a:schemeClr val="dk2"/>
            </a:solidFill>
            <a:prstDash val="solid"/>
            <a:round/>
            <a:headEnd len="med" w="med" type="none"/>
            <a:tailEnd len="med" w="med" type="none"/>
          </a:ln>
        </p:spPr>
      </p:sp>
      <p:sp>
        <p:nvSpPr>
          <p:cNvPr id="191" name="Google Shape;191;p25"/>
          <p:cNvSpPr txBox="1"/>
          <p:nvPr/>
        </p:nvSpPr>
        <p:spPr>
          <a:xfrm>
            <a:off x="4421250" y="3337950"/>
            <a:ext cx="1616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         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X1           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X2          S2</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X3           S3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192" name="Google Shape;192;p25"/>
          <p:cNvCxnSpPr/>
          <p:nvPr/>
        </p:nvCxnSpPr>
        <p:spPr>
          <a:xfrm>
            <a:off x="4715975" y="3965450"/>
            <a:ext cx="323400" cy="96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5"/>
          <p:cNvCxnSpPr/>
          <p:nvPr/>
        </p:nvCxnSpPr>
        <p:spPr>
          <a:xfrm>
            <a:off x="4754275" y="4384050"/>
            <a:ext cx="323400" cy="96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5"/>
          <p:cNvCxnSpPr/>
          <p:nvPr/>
        </p:nvCxnSpPr>
        <p:spPr>
          <a:xfrm>
            <a:off x="4754275" y="4603000"/>
            <a:ext cx="323400" cy="96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5"/>
          <p:cNvCxnSpPr/>
          <p:nvPr/>
        </p:nvCxnSpPr>
        <p:spPr>
          <a:xfrm rot="10800000">
            <a:off x="4554475" y="3632775"/>
            <a:ext cx="18900" cy="2376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5"/>
          <p:cNvCxnSpPr/>
          <p:nvPr/>
        </p:nvCxnSpPr>
        <p:spPr>
          <a:xfrm flipH="1" rot="10800000">
            <a:off x="4811050" y="3543525"/>
            <a:ext cx="228300" cy="36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5"/>
          <p:cNvSpPr/>
          <p:nvPr/>
        </p:nvSpPr>
        <p:spPr>
          <a:xfrm>
            <a:off x="5010725" y="3299925"/>
            <a:ext cx="323400" cy="798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5086775" y="4193625"/>
            <a:ext cx="228300" cy="618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txBox="1"/>
          <p:nvPr/>
        </p:nvSpPr>
        <p:spPr>
          <a:xfrm>
            <a:off x="5457525" y="4326725"/>
            <a:ext cx="3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a:t>
            </a:r>
            <a:endParaRPr>
              <a:latin typeface="Lato"/>
              <a:ea typeface="Lato"/>
              <a:cs typeface="Lato"/>
              <a:sym typeface="Lato"/>
            </a:endParaRPr>
          </a:p>
        </p:txBody>
      </p:sp>
      <p:cxnSp>
        <p:nvCxnSpPr>
          <p:cNvPr id="200" name="Google Shape;200;p25"/>
          <p:cNvCxnSpPr>
            <a:stCxn id="198" idx="6"/>
            <a:endCxn id="199" idx="1"/>
          </p:cNvCxnSpPr>
          <p:nvPr/>
        </p:nvCxnSpPr>
        <p:spPr>
          <a:xfrm>
            <a:off x="5315075" y="4502625"/>
            <a:ext cx="142500" cy="243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5"/>
          <p:cNvSpPr txBox="1"/>
          <p:nvPr/>
        </p:nvSpPr>
        <p:spPr>
          <a:xfrm>
            <a:off x="5735125" y="2169125"/>
            <a:ext cx="322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It basically guarantees that we have a unique style for each image. This style is basically indvidual and it does not care about the domain. </a:t>
            </a:r>
            <a:endParaRPr>
              <a:latin typeface="Lato"/>
              <a:ea typeface="Lato"/>
              <a:cs typeface="Lato"/>
              <a:sym typeface="Lato"/>
            </a:endParaRPr>
          </a:p>
        </p:txBody>
      </p:sp>
      <p:sp>
        <p:nvSpPr>
          <p:cNvPr id="202" name="Google Shape;202;p25"/>
          <p:cNvSpPr txBox="1"/>
          <p:nvPr/>
        </p:nvSpPr>
        <p:spPr>
          <a:xfrm>
            <a:off x="5970775" y="3027525"/>
            <a:ext cx="2758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observe that adding this objective significantly improves unsupervised classification accuracy on AnimalFaces from 50.6% to 84.1% compared to the previous overclustering approach</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Loss Functions</a:t>
            </a:r>
            <a:endParaRPr/>
          </a:p>
        </p:txBody>
      </p:sp>
      <p:sp>
        <p:nvSpPr>
          <p:cNvPr id="208" name="Google Shape;20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700">
                <a:solidFill>
                  <a:srgbClr val="000000"/>
                </a:solidFill>
                <a:latin typeface="Arial"/>
                <a:ea typeface="Arial"/>
                <a:cs typeface="Arial"/>
                <a:sym typeface="Arial"/>
              </a:rPr>
              <a:t>Adversarial Loss: </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311150" lvl="0" marL="457200" rtl="0" algn="l">
              <a:spcBef>
                <a:spcPts val="1200"/>
              </a:spcBef>
              <a:spcAft>
                <a:spcPts val="0"/>
              </a:spcAft>
              <a:buSzPts val="1300"/>
              <a:buChar char="●"/>
            </a:pPr>
            <a:r>
              <a:rPr lang="en" sz="1700">
                <a:solidFill>
                  <a:srgbClr val="000000"/>
                </a:solidFill>
                <a:latin typeface="Arial"/>
                <a:ea typeface="Arial"/>
                <a:cs typeface="Arial"/>
                <a:sym typeface="Arial"/>
              </a:rPr>
              <a:t>Style Contrastive Loss:</a:t>
            </a:r>
            <a:endParaRPr sz="1700">
              <a:solidFill>
                <a:srgbClr val="000000"/>
              </a:solidFill>
              <a:latin typeface="Arial"/>
              <a:ea typeface="Arial"/>
              <a:cs typeface="Arial"/>
              <a:sym typeface="Arial"/>
            </a:endParaRPr>
          </a:p>
          <a:p>
            <a:pPr indent="0" lvl="0" marL="457200" rtl="0" algn="l">
              <a:spcBef>
                <a:spcPts val="1200"/>
              </a:spcBef>
              <a:spcAft>
                <a:spcPts val="0"/>
              </a:spcAft>
              <a:buNone/>
            </a:pPr>
            <a:r>
              <a:t/>
            </a:r>
            <a:endParaRPr sz="1700">
              <a:solidFill>
                <a:srgbClr val="000000"/>
              </a:solidFill>
              <a:latin typeface="Arial"/>
              <a:ea typeface="Arial"/>
              <a:cs typeface="Arial"/>
              <a:sym typeface="Arial"/>
            </a:endParaRPr>
          </a:p>
          <a:p>
            <a:pPr indent="-311150" lvl="0" marL="457200" rtl="0" algn="l">
              <a:spcBef>
                <a:spcPts val="1200"/>
              </a:spcBef>
              <a:spcAft>
                <a:spcPts val="0"/>
              </a:spcAft>
              <a:buSzPts val="1300"/>
              <a:buChar char="●"/>
            </a:pPr>
            <a:r>
              <a:rPr lang="en" sz="1700">
                <a:solidFill>
                  <a:srgbClr val="000000"/>
                </a:solidFill>
                <a:latin typeface="Arial"/>
                <a:ea typeface="Arial"/>
                <a:cs typeface="Arial"/>
                <a:sym typeface="Arial"/>
              </a:rPr>
              <a:t>Image Reconstruction Loss</a:t>
            </a:r>
            <a:r>
              <a:rPr lang="en"/>
              <a:t>:  </a:t>
            </a:r>
            <a:endParaRPr/>
          </a:p>
        </p:txBody>
      </p:sp>
      <p:pic>
        <p:nvPicPr>
          <p:cNvPr id="209" name="Google Shape;209;p26"/>
          <p:cNvPicPr preferRelativeResize="0"/>
          <p:nvPr/>
        </p:nvPicPr>
        <p:blipFill>
          <a:blip r:embed="rId3">
            <a:alphaModFix/>
          </a:blip>
          <a:stretch>
            <a:fillRect/>
          </a:stretch>
        </p:blipFill>
        <p:spPr>
          <a:xfrm>
            <a:off x="3344263" y="1952275"/>
            <a:ext cx="3228975" cy="704850"/>
          </a:xfrm>
          <a:prstGeom prst="rect">
            <a:avLst/>
          </a:prstGeom>
          <a:noFill/>
          <a:ln>
            <a:noFill/>
          </a:ln>
        </p:spPr>
      </p:pic>
      <p:pic>
        <p:nvPicPr>
          <p:cNvPr id="210" name="Google Shape;210;p26"/>
          <p:cNvPicPr preferRelativeResize="0"/>
          <p:nvPr/>
        </p:nvPicPr>
        <p:blipFill>
          <a:blip r:embed="rId4">
            <a:alphaModFix/>
          </a:blip>
          <a:stretch>
            <a:fillRect/>
          </a:stretch>
        </p:blipFill>
        <p:spPr>
          <a:xfrm>
            <a:off x="3713150" y="2918900"/>
            <a:ext cx="3562350" cy="581025"/>
          </a:xfrm>
          <a:prstGeom prst="rect">
            <a:avLst/>
          </a:prstGeom>
          <a:noFill/>
          <a:ln>
            <a:noFill/>
          </a:ln>
        </p:spPr>
      </p:pic>
      <p:pic>
        <p:nvPicPr>
          <p:cNvPr id="211" name="Google Shape;211;p26"/>
          <p:cNvPicPr preferRelativeResize="0"/>
          <p:nvPr/>
        </p:nvPicPr>
        <p:blipFill>
          <a:blip r:embed="rId5">
            <a:alphaModFix/>
          </a:blip>
          <a:stretch>
            <a:fillRect/>
          </a:stretch>
        </p:blipFill>
        <p:spPr>
          <a:xfrm>
            <a:off x="4114975" y="3835300"/>
            <a:ext cx="347276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Overall </a:t>
            </a:r>
            <a:r>
              <a:rPr b="0" lang="en" sz="2800">
                <a:solidFill>
                  <a:schemeClr val="dk1"/>
                </a:solidFill>
                <a:latin typeface="Arial"/>
                <a:ea typeface="Arial"/>
                <a:cs typeface="Arial"/>
                <a:sym typeface="Arial"/>
              </a:rPr>
              <a:t>Loss Function</a:t>
            </a:r>
            <a:endParaRPr/>
          </a:p>
        </p:txBody>
      </p:sp>
      <p:pic>
        <p:nvPicPr>
          <p:cNvPr id="217" name="Google Shape;217;p27"/>
          <p:cNvPicPr preferRelativeResize="0"/>
          <p:nvPr/>
        </p:nvPicPr>
        <p:blipFill>
          <a:blip r:embed="rId3">
            <a:alphaModFix/>
          </a:blip>
          <a:stretch>
            <a:fillRect/>
          </a:stretch>
        </p:blipFill>
        <p:spPr>
          <a:xfrm>
            <a:off x="729450" y="2015750"/>
            <a:ext cx="4187700" cy="119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729450" y="55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Comparison</a:t>
            </a:r>
            <a:endParaRPr/>
          </a:p>
        </p:txBody>
      </p:sp>
      <p:sp>
        <p:nvSpPr>
          <p:cNvPr id="223" name="Google Shape;22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28"/>
          <p:cNvPicPr preferRelativeResize="0"/>
          <p:nvPr/>
        </p:nvPicPr>
        <p:blipFill>
          <a:blip r:embed="rId3">
            <a:alphaModFix/>
          </a:blip>
          <a:stretch>
            <a:fillRect/>
          </a:stretch>
        </p:blipFill>
        <p:spPr>
          <a:xfrm>
            <a:off x="682425" y="1354344"/>
            <a:ext cx="7688700" cy="35244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729450" y="56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Comparison</a:t>
            </a:r>
            <a:endParaRPr/>
          </a:p>
        </p:txBody>
      </p:sp>
      <p:pic>
        <p:nvPicPr>
          <p:cNvPr id="230" name="Google Shape;230;p29"/>
          <p:cNvPicPr preferRelativeResize="0"/>
          <p:nvPr/>
        </p:nvPicPr>
        <p:blipFill>
          <a:blip r:embed="rId3">
            <a:alphaModFix/>
          </a:blip>
          <a:stretch>
            <a:fillRect/>
          </a:stretch>
        </p:blipFill>
        <p:spPr>
          <a:xfrm>
            <a:off x="-85625" y="1283250"/>
            <a:ext cx="6020850" cy="3919525"/>
          </a:xfrm>
          <a:prstGeom prst="rect">
            <a:avLst/>
          </a:prstGeom>
          <a:noFill/>
          <a:ln>
            <a:noFill/>
          </a:ln>
        </p:spPr>
      </p:pic>
      <p:sp>
        <p:nvSpPr>
          <p:cNvPr id="231" name="Google Shape;231;p29"/>
          <p:cNvSpPr txBox="1"/>
          <p:nvPr/>
        </p:nvSpPr>
        <p:spPr>
          <a:xfrm>
            <a:off x="5525050" y="1337175"/>
            <a:ext cx="30465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 We evaluate TUNIT on the unlabeled datasets (AFHQ, FFHQ and LSUN-Car), having no clear separations of the domains. For AFHQ, we train three individual models for dog, cat and wild. For all experiments, we use FUNIT as a baseline, where all the labels for training are regarded the same as one. We set the number of clusters Kˆ =10 for all the TUNIT models We observe that the results of TUNIT adequately reflect the style feature of the references such as the textures of cats or cars and the species of the wilds. Although FFHQ has no clear domain distinctions, TUNIT captures the existence of glasses or smile as domains, and then add or remove glasses or smile. However, FUNIT performs much worse than TUNIT in this truly unsupervised scenario</a:t>
            </a:r>
            <a:endParaRPr sz="12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05650" y="56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Comparison</a:t>
            </a:r>
            <a:endParaRPr/>
          </a:p>
        </p:txBody>
      </p:sp>
      <p:sp>
        <p:nvSpPr>
          <p:cNvPr id="237" name="Google Shape;237;p30"/>
          <p:cNvSpPr txBox="1"/>
          <p:nvPr>
            <p:ph idx="1" type="body"/>
          </p:nvPr>
        </p:nvSpPr>
        <p:spPr>
          <a:xfrm>
            <a:off x="1031100" y="3618350"/>
            <a:ext cx="6796200" cy="136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
            </a:r>
            <a:r>
              <a:rPr lang="en"/>
              <a:t>e build TUNIT by introducing the guiding network and the new objective functions. The changes significantly improve the accuracy on both datasets, particularly achieving similar mFID of the improved set-level supervised model B. Our final model, G matches or outperforms mFID and D&amp;C of B</a:t>
            </a:r>
            <a:endParaRPr/>
          </a:p>
        </p:txBody>
      </p:sp>
      <p:pic>
        <p:nvPicPr>
          <p:cNvPr id="238" name="Google Shape;238;p30"/>
          <p:cNvPicPr preferRelativeResize="0"/>
          <p:nvPr/>
        </p:nvPicPr>
        <p:blipFill>
          <a:blip r:embed="rId3">
            <a:alphaModFix/>
          </a:blip>
          <a:stretch>
            <a:fillRect/>
          </a:stretch>
        </p:blipFill>
        <p:spPr>
          <a:xfrm>
            <a:off x="833613" y="1450500"/>
            <a:ext cx="7648575" cy="2047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729450" y="55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Comparison</a:t>
            </a:r>
            <a:endParaRPr/>
          </a:p>
        </p:txBody>
      </p:sp>
      <p:sp>
        <p:nvSpPr>
          <p:cNvPr id="244" name="Google Shape;244;p31"/>
          <p:cNvSpPr txBox="1"/>
          <p:nvPr>
            <p:ph idx="1" type="body"/>
          </p:nvPr>
        </p:nvSpPr>
        <p:spPr>
          <a:xfrm>
            <a:off x="729450" y="3436975"/>
            <a:ext cx="7688700" cy="151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2"/>
                </a:solidFill>
              </a:rPr>
              <a:t>T</a:t>
            </a:r>
            <a:r>
              <a:rPr lang="en">
                <a:solidFill>
                  <a:schemeClr val="dk2"/>
                </a:solidFill>
              </a:rPr>
              <a:t>o provide a general sense of image quality, we use the mean of class-wise Frenchet Inception Distance (mFID). It can avoid the degenerate case of the original FID, which assigns a good score when the model conveying the source image as is. A lower mFID score means better image quality, and D&amp;C scores that are bigger or closer to 1.0 indicate better fidelity and diversity, respectively.</a:t>
            </a:r>
            <a:endParaRPr>
              <a:solidFill>
                <a:schemeClr val="dk2"/>
              </a:solidFill>
            </a:endParaRPr>
          </a:p>
          <a:p>
            <a:pPr indent="0" lvl="0" marL="0" rtl="0" algn="l">
              <a:spcBef>
                <a:spcPts val="1200"/>
              </a:spcBef>
              <a:spcAft>
                <a:spcPts val="1200"/>
              </a:spcAft>
              <a:buNone/>
            </a:pPr>
            <a:r>
              <a:rPr lang="en">
                <a:solidFill>
                  <a:schemeClr val="dk2"/>
                </a:solidFill>
              </a:rPr>
              <a:t>Table 1 summarizes the effect of each component of TUNIT and rigorous comparisons with the state-of-the-art supervised method, FUNIT</a:t>
            </a:r>
            <a:endParaRPr>
              <a:solidFill>
                <a:schemeClr val="dk2"/>
              </a:solidFill>
            </a:endParaRPr>
          </a:p>
        </p:txBody>
      </p:sp>
      <p:pic>
        <p:nvPicPr>
          <p:cNvPr id="245" name="Google Shape;245;p31"/>
          <p:cNvPicPr preferRelativeResize="0"/>
          <p:nvPr/>
        </p:nvPicPr>
        <p:blipFill>
          <a:blip r:embed="rId3">
            <a:alphaModFix/>
          </a:blip>
          <a:stretch>
            <a:fillRect/>
          </a:stretch>
        </p:blipFill>
        <p:spPr>
          <a:xfrm>
            <a:off x="967253" y="1090275"/>
            <a:ext cx="6974346" cy="226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Overview</a:t>
            </a:r>
            <a:endParaRPr b="0" sz="2800">
              <a:solidFill>
                <a:schemeClr val="dk1"/>
              </a:solidFill>
              <a:latin typeface="Arial"/>
              <a:ea typeface="Arial"/>
              <a:cs typeface="Arial"/>
              <a:sym typeface="Arial"/>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Truly unsupervised image to image translation</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No input-output pair or domain label annotation required</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Solves 3 problems</a:t>
            </a:r>
            <a:endParaRPr sz="1700">
              <a:solidFill>
                <a:srgbClr val="000000"/>
              </a:solidFill>
              <a:latin typeface="Arial"/>
              <a:ea typeface="Arial"/>
              <a:cs typeface="Arial"/>
              <a:sym typeface="Arial"/>
            </a:endParaRPr>
          </a:p>
          <a:p>
            <a:pPr indent="-336550" lvl="1" marL="91440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Identifying domain characteristics of images</a:t>
            </a:r>
            <a:endParaRPr sz="1700">
              <a:solidFill>
                <a:srgbClr val="000000"/>
              </a:solidFill>
              <a:latin typeface="Arial"/>
              <a:ea typeface="Arial"/>
              <a:cs typeface="Arial"/>
              <a:sym typeface="Arial"/>
            </a:endParaRPr>
          </a:p>
          <a:p>
            <a:pPr indent="-336550" lvl="1" marL="91440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Encode content and style of an input image</a:t>
            </a:r>
            <a:endParaRPr sz="1700">
              <a:solidFill>
                <a:srgbClr val="000000"/>
              </a:solidFill>
              <a:latin typeface="Arial"/>
              <a:ea typeface="Arial"/>
              <a:cs typeface="Arial"/>
              <a:sym typeface="Arial"/>
            </a:endParaRPr>
          </a:p>
          <a:p>
            <a:pPr indent="-336550" lvl="1" marL="91440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Learn a mapping function from one domain to another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1" name="Google Shape;251;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2" name="Google Shape;252;p32"/>
          <p:cNvPicPr preferRelativeResize="0"/>
          <p:nvPr/>
        </p:nvPicPr>
        <p:blipFill rotWithShape="1">
          <a:blip r:embed="rId3">
            <a:alphaModFix/>
          </a:blip>
          <a:srcRect b="0" l="4983" r="6340" t="13066"/>
          <a:stretch/>
        </p:blipFill>
        <p:spPr>
          <a:xfrm>
            <a:off x="729450" y="1174000"/>
            <a:ext cx="6876776" cy="3969500"/>
          </a:xfrm>
          <a:prstGeom prst="rect">
            <a:avLst/>
          </a:prstGeom>
          <a:noFill/>
          <a:ln>
            <a:noFill/>
          </a:ln>
        </p:spPr>
      </p:pic>
      <p:sp>
        <p:nvSpPr>
          <p:cNvPr id="253" name="Google Shape;253;p32"/>
          <p:cNvSpPr txBox="1"/>
          <p:nvPr>
            <p:ph type="title"/>
          </p:nvPr>
        </p:nvSpPr>
        <p:spPr>
          <a:xfrm>
            <a:off x="803850" y="638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Examples: </a:t>
            </a:r>
            <a:endParaRPr b="0" sz="2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Summary</a:t>
            </a:r>
            <a:endParaRPr b="0" sz="2800">
              <a:solidFill>
                <a:schemeClr val="dk1"/>
              </a:solidFill>
              <a:latin typeface="Arial"/>
              <a:ea typeface="Arial"/>
              <a:cs typeface="Arial"/>
              <a:sym typeface="Arial"/>
            </a:endParaRPr>
          </a:p>
        </p:txBody>
      </p:sp>
      <p:sp>
        <p:nvSpPr>
          <p:cNvPr id="259" name="Google Shape;259;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700">
                <a:solidFill>
                  <a:srgbClr val="000000"/>
                </a:solidFill>
                <a:latin typeface="Arial"/>
                <a:ea typeface="Arial"/>
                <a:cs typeface="Arial"/>
                <a:sym typeface="Arial"/>
              </a:rPr>
              <a:t>Unsupervised image to image translation should not utilize any supervision</a:t>
            </a:r>
            <a:endParaRPr sz="17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sz="1700">
                <a:solidFill>
                  <a:srgbClr val="000000"/>
                </a:solidFill>
                <a:latin typeface="Arial"/>
                <a:ea typeface="Arial"/>
                <a:cs typeface="Arial"/>
                <a:sym typeface="Arial"/>
              </a:rPr>
              <a:t>Proposes truly unsupervised image to image translation</a:t>
            </a:r>
            <a:endParaRPr sz="17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sz="1700">
                <a:solidFill>
                  <a:srgbClr val="000000"/>
                </a:solidFill>
                <a:latin typeface="Arial"/>
                <a:ea typeface="Arial"/>
                <a:cs typeface="Arial"/>
                <a:sym typeface="Arial"/>
              </a:rPr>
              <a:t>Guidance network performs unsupervised representation learning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5" name="Google Shape;265;p3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6" name="Google Shape;266;p34"/>
          <p:cNvPicPr preferRelativeResize="0"/>
          <p:nvPr/>
        </p:nvPicPr>
        <p:blipFill rotWithShape="1">
          <a:blip r:embed="rId3">
            <a:alphaModFix/>
          </a:blip>
          <a:srcRect b="7493" l="0" r="0" t="0"/>
          <a:stretch/>
        </p:blipFill>
        <p:spPr>
          <a:xfrm>
            <a:off x="-52975" y="533950"/>
            <a:ext cx="9338675" cy="460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2" name="Google Shape;272;p3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0" name="Google Shape;100;p1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1" name="Google Shape;101;p15"/>
          <p:cNvSpPr txBox="1"/>
          <p:nvPr/>
        </p:nvSpPr>
        <p:spPr>
          <a:xfrm>
            <a:off x="1935475" y="776925"/>
            <a:ext cx="5577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800">
                <a:solidFill>
                  <a:schemeClr val="dk1"/>
                </a:solidFill>
              </a:rPr>
              <a:t>Introduction</a:t>
            </a:r>
            <a:endParaRPr/>
          </a:p>
        </p:txBody>
      </p:sp>
      <p:pic>
        <p:nvPicPr>
          <p:cNvPr id="102" name="Google Shape;102;p15"/>
          <p:cNvPicPr preferRelativeResize="0"/>
          <p:nvPr/>
        </p:nvPicPr>
        <p:blipFill>
          <a:blip r:embed="rId3">
            <a:alphaModFix/>
          </a:blip>
          <a:stretch>
            <a:fillRect/>
          </a:stretch>
        </p:blipFill>
        <p:spPr>
          <a:xfrm>
            <a:off x="538697" y="1322449"/>
            <a:ext cx="8097451" cy="365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8" name="Google Shape;108;p1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9" name="Google Shape;109;p16"/>
          <p:cNvSpPr txBox="1"/>
          <p:nvPr/>
        </p:nvSpPr>
        <p:spPr>
          <a:xfrm>
            <a:off x="729625" y="596450"/>
            <a:ext cx="646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Stages of Image to Image Translation</a:t>
            </a:r>
            <a:endParaRPr/>
          </a:p>
        </p:txBody>
      </p:sp>
      <p:pic>
        <p:nvPicPr>
          <p:cNvPr id="110" name="Google Shape;110;p16"/>
          <p:cNvPicPr preferRelativeResize="0"/>
          <p:nvPr/>
        </p:nvPicPr>
        <p:blipFill>
          <a:blip r:embed="rId3">
            <a:alphaModFix/>
          </a:blip>
          <a:stretch>
            <a:fillRect/>
          </a:stretch>
        </p:blipFill>
        <p:spPr>
          <a:xfrm>
            <a:off x="729450" y="1322451"/>
            <a:ext cx="8023081" cy="363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723425"/>
            <a:ext cx="7688700" cy="42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Previous Works</a:t>
            </a:r>
            <a:endParaRPr b="0" sz="2800">
              <a:solidFill>
                <a:schemeClr val="dk1"/>
              </a:solidFill>
              <a:latin typeface="Arial"/>
              <a:ea typeface="Arial"/>
              <a:cs typeface="Arial"/>
              <a:sym typeface="Arial"/>
            </a:endParaRPr>
          </a:p>
        </p:txBody>
      </p:sp>
      <p:sp>
        <p:nvSpPr>
          <p:cNvPr id="116" name="Google Shape;116;p17"/>
          <p:cNvSpPr txBox="1"/>
          <p:nvPr>
            <p:ph idx="1" type="body"/>
          </p:nvPr>
        </p:nvSpPr>
        <p:spPr>
          <a:xfrm>
            <a:off x="729450" y="1407950"/>
            <a:ext cx="7688700" cy="3735600"/>
          </a:xfrm>
          <a:prstGeom prst="rect">
            <a:avLst/>
          </a:prstGeom>
        </p:spPr>
        <p:txBody>
          <a:bodyPr anchorCtr="0" anchor="t" bIns="91425" lIns="91425" spcFirstLastPara="1" rIns="91425" wrap="square" tIns="91425">
            <a:normAutofit/>
          </a:bodyPr>
          <a:lstStyle/>
          <a:p>
            <a:pPr indent="-336550" lvl="0" marL="457200" marR="0" rtl="0" algn="l">
              <a:lnSpc>
                <a:spcPct val="100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Image-to-image translation:</a:t>
            </a:r>
            <a:r>
              <a:rPr lang="en" sz="17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The seminal work of Pix2Pix image-to-image translation models have shown impressive results. Exploiting the cycle consistency constraint or shared latent space assumption, these methods were able to train the model with a set-level supervision (domains) solely.  However, acquiring domain information can be a huge burden in practical applications where a large amount of data are gathered from several mixed domains, e.g., web images. Not only does this complicates the data collection, but it restricts the methods only applicable to the existing dataset and domains.Inspired from few shot learning, the paper proposed FUNIT that works on previously unseen target classes. However, FUNIT still requires the labels for training. Wang et al. utilized the noise tolerant pseudo labeling scheme to reduce the label cost at the training process. Recently, Bahng et al partially addressed this by adopting the ImageNet pre-trained classifier for extracting domain information</a:t>
            </a:r>
            <a:endParaRPr sz="16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723425"/>
            <a:ext cx="7688700" cy="42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Previous Works</a:t>
            </a:r>
            <a:endParaRPr b="0" sz="2800">
              <a:solidFill>
                <a:schemeClr val="dk1"/>
              </a:solidFill>
              <a:latin typeface="Arial"/>
              <a:ea typeface="Arial"/>
              <a:cs typeface="Arial"/>
              <a:sym typeface="Arial"/>
            </a:endParaRPr>
          </a:p>
        </p:txBody>
      </p:sp>
      <p:sp>
        <p:nvSpPr>
          <p:cNvPr id="122" name="Google Shape;122;p18"/>
          <p:cNvSpPr txBox="1"/>
          <p:nvPr>
            <p:ph idx="1" type="body"/>
          </p:nvPr>
        </p:nvSpPr>
        <p:spPr>
          <a:xfrm>
            <a:off x="729450" y="1407950"/>
            <a:ext cx="7688700" cy="3735600"/>
          </a:xfrm>
          <a:prstGeom prst="rect">
            <a:avLst/>
          </a:prstGeom>
        </p:spPr>
        <p:txBody>
          <a:bodyPr anchorCtr="0" anchor="t" bIns="91425" lIns="91425" spcFirstLastPara="1" rIns="91425" wrap="square" tIns="91425">
            <a:normAutofit/>
          </a:bodyPr>
          <a:lstStyle/>
          <a:p>
            <a:pPr indent="-336550" lvl="0" marL="457200" marR="0" rtl="0" algn="l">
              <a:lnSpc>
                <a:spcPct val="100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Unsupervised representation learning and clustering</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Unsupervised representation learning aims to extract meaningful features for downstream tasks without any human supervision. To this end, many researchers have proposed to utilize the information that can be acquired from the data itself. Recently, by incorporating contrastive learning into a dictionary learning framework, MoCo achieved outstanding performance in various downstream tasks under reasonable mini-batch size. On the other hand, IIC utilized the mutual information maximization in an unsupervised manner so that the network, clusters the images while assigning the images evenly. Though IIC provided a principled way to perform unsupervised clustering, the method fails to scale up when combined with a difficult downstream task such as image-to image translation. </a:t>
            </a:r>
            <a:endParaRPr sz="1600">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lang="en" sz="1600">
                <a:solidFill>
                  <a:srgbClr val="000000"/>
                </a:solidFill>
                <a:latin typeface="Arial"/>
                <a:ea typeface="Arial"/>
                <a:cs typeface="Arial"/>
                <a:sym typeface="Arial"/>
              </a:rPr>
              <a:t>By taking the best of both worlds, we aim to solve unsupervised image-to-image translation. </a:t>
            </a:r>
            <a:endParaRPr sz="16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723425"/>
            <a:ext cx="7688700" cy="42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800">
                <a:solidFill>
                  <a:schemeClr val="dk1"/>
                </a:solidFill>
                <a:latin typeface="Arial"/>
                <a:ea typeface="Arial"/>
                <a:cs typeface="Arial"/>
                <a:sym typeface="Arial"/>
              </a:rPr>
              <a:t>What is special about our approach</a:t>
            </a:r>
            <a:endParaRPr b="0" sz="2800">
              <a:solidFill>
                <a:schemeClr val="dk1"/>
              </a:solidFill>
              <a:latin typeface="Arial"/>
              <a:ea typeface="Arial"/>
              <a:cs typeface="Arial"/>
              <a:sym typeface="Arial"/>
            </a:endParaRPr>
          </a:p>
        </p:txBody>
      </p:sp>
      <p:sp>
        <p:nvSpPr>
          <p:cNvPr id="128" name="Google Shape;128;p19"/>
          <p:cNvSpPr txBox="1"/>
          <p:nvPr>
            <p:ph idx="1" type="body"/>
          </p:nvPr>
        </p:nvSpPr>
        <p:spPr>
          <a:xfrm>
            <a:off x="729450" y="1407950"/>
            <a:ext cx="7688700" cy="3298500"/>
          </a:xfrm>
          <a:prstGeom prst="rect">
            <a:avLst/>
          </a:prstGeom>
        </p:spPr>
        <p:txBody>
          <a:bodyPr anchorCtr="0" anchor="t" bIns="91425" lIns="91425" spcFirstLastPara="1" rIns="91425" wrap="square" tIns="91425">
            <a:normAutofit/>
          </a:bodyPr>
          <a:lstStyle/>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First of all, it significantly reduces the effort of data annotation for model training. </a:t>
            </a:r>
            <a:endParaRPr sz="1700">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As a natural byproduct, the unsupervised model can be robust against the noisy labels produced by the manual labeling process. To tackle this problem, we design our model having three sub-modules: </a:t>
            </a:r>
            <a:endParaRPr sz="1700">
              <a:solidFill>
                <a:srgbClr val="000000"/>
              </a:solidFill>
              <a:latin typeface="Arial"/>
              <a:ea typeface="Arial"/>
              <a:cs typeface="Arial"/>
              <a:sym typeface="Arial"/>
            </a:endParaRPr>
          </a:p>
          <a:p>
            <a:pPr indent="-336550" lvl="1" marL="9144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Clustering the images by approximating the set-level characteristics</a:t>
            </a:r>
            <a:endParaRPr sz="1700">
              <a:solidFill>
                <a:srgbClr val="000000"/>
              </a:solidFill>
              <a:latin typeface="Arial"/>
              <a:ea typeface="Arial"/>
              <a:cs typeface="Arial"/>
              <a:sym typeface="Arial"/>
            </a:endParaRPr>
          </a:p>
          <a:p>
            <a:pPr indent="-336550" lvl="1" marL="9144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encoding the individual content and style of an input image</a:t>
            </a:r>
            <a:endParaRPr sz="1700">
              <a:solidFill>
                <a:srgbClr val="000000"/>
              </a:solidFill>
              <a:latin typeface="Arial"/>
              <a:ea typeface="Arial"/>
              <a:cs typeface="Arial"/>
              <a:sym typeface="Arial"/>
            </a:endParaRPr>
          </a:p>
          <a:p>
            <a:pPr indent="-336550" lvl="1" marL="9144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 Learning a mapping function among the estimated domains</a:t>
            </a:r>
            <a:endParaRPr sz="1700">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TUNIT is insensitive to the hyperparameter (i.e. the number of clusters) and serves as a strong baseline for the semi-supervised setting</a:t>
            </a:r>
            <a:endParaRPr sz="17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723425"/>
            <a:ext cx="7688700" cy="42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sz="2800">
                <a:solidFill>
                  <a:schemeClr val="dk1"/>
                </a:solidFill>
                <a:latin typeface="Arial"/>
                <a:ea typeface="Arial"/>
                <a:cs typeface="Arial"/>
                <a:sym typeface="Arial"/>
              </a:rPr>
              <a:t>Architecture</a:t>
            </a:r>
            <a:endParaRPr b="0" sz="2800">
              <a:solidFill>
                <a:schemeClr val="dk1"/>
              </a:solidFill>
              <a:latin typeface="Arial"/>
              <a:ea typeface="Arial"/>
              <a:cs typeface="Arial"/>
              <a:sym typeface="Arial"/>
            </a:endParaRPr>
          </a:p>
        </p:txBody>
      </p:sp>
      <p:sp>
        <p:nvSpPr>
          <p:cNvPr id="134" name="Google Shape;134;p20"/>
          <p:cNvSpPr txBox="1"/>
          <p:nvPr>
            <p:ph idx="1" type="body"/>
          </p:nvPr>
        </p:nvSpPr>
        <p:spPr>
          <a:xfrm>
            <a:off x="729450" y="1407950"/>
            <a:ext cx="7688700" cy="2281800"/>
          </a:xfrm>
          <a:prstGeom prst="rect">
            <a:avLst/>
          </a:prstGeom>
        </p:spPr>
        <p:txBody>
          <a:bodyPr anchorCtr="0" anchor="t" bIns="91425" lIns="91425" spcFirstLastPara="1" rIns="91425" wrap="square" tIns="91425">
            <a:normAutofit/>
          </a:bodyPr>
          <a:lstStyle/>
          <a:p>
            <a:pPr indent="0" lvl="0" marL="457200" marR="0" rtl="0" algn="l">
              <a:lnSpc>
                <a:spcPct val="100000"/>
              </a:lnSpc>
              <a:spcBef>
                <a:spcPts val="0"/>
              </a:spcBef>
              <a:spcAft>
                <a:spcPts val="0"/>
              </a:spcAft>
              <a:buNone/>
            </a:pPr>
            <a:r>
              <a:rPr lang="en" sz="1700">
                <a:solidFill>
                  <a:srgbClr val="000000"/>
                </a:solidFill>
                <a:latin typeface="Arial"/>
                <a:ea typeface="Arial"/>
                <a:cs typeface="Arial"/>
                <a:sym typeface="Arial"/>
              </a:rPr>
              <a:t>How do they do this?</a:t>
            </a:r>
            <a:endParaRPr sz="1700">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700">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lang="en" sz="1700">
                <a:solidFill>
                  <a:srgbClr val="000000"/>
                </a:solidFill>
                <a:latin typeface="Arial"/>
                <a:ea typeface="Arial"/>
                <a:cs typeface="Arial"/>
                <a:sym typeface="Arial"/>
              </a:rPr>
              <a:t>They have 3 different parts to this model</a:t>
            </a:r>
            <a:endParaRPr sz="17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Encoder - Guiding network</a:t>
            </a:r>
            <a:endParaRPr sz="1700">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Discriminator</a:t>
            </a:r>
            <a:endParaRPr sz="1700">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Generator</a:t>
            </a:r>
            <a:endParaRPr sz="17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0" name="Google Shape;140;p21"/>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1" name="Google Shape;141;p21"/>
          <p:cNvSpPr txBox="1"/>
          <p:nvPr/>
        </p:nvSpPr>
        <p:spPr>
          <a:xfrm>
            <a:off x="1425775" y="700725"/>
            <a:ext cx="646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Architectural Structure</a:t>
            </a:r>
            <a:endParaRPr/>
          </a:p>
        </p:txBody>
      </p:sp>
      <p:pic>
        <p:nvPicPr>
          <p:cNvPr id="142" name="Google Shape;142;p21"/>
          <p:cNvPicPr preferRelativeResize="0"/>
          <p:nvPr/>
        </p:nvPicPr>
        <p:blipFill rotWithShape="1">
          <a:blip r:embed="rId3">
            <a:alphaModFix/>
          </a:blip>
          <a:srcRect b="15007" l="710" r="-709" t="6831"/>
          <a:stretch/>
        </p:blipFill>
        <p:spPr>
          <a:xfrm>
            <a:off x="502125" y="1259475"/>
            <a:ext cx="8139751" cy="369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