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2" r:id="rId2"/>
    <p:sldId id="483" r:id="rId3"/>
    <p:sldId id="476" r:id="rId4"/>
    <p:sldId id="331" r:id="rId5"/>
    <p:sldId id="330" r:id="rId6"/>
    <p:sldId id="332" r:id="rId7"/>
    <p:sldId id="482" r:id="rId8"/>
    <p:sldId id="335" r:id="rId9"/>
    <p:sldId id="334" r:id="rId10"/>
    <p:sldId id="333" r:id="rId11"/>
    <p:sldId id="336" r:id="rId12"/>
    <p:sldId id="347" r:id="rId13"/>
    <p:sldId id="337" r:id="rId14"/>
    <p:sldId id="338" r:id="rId15"/>
    <p:sldId id="339" r:id="rId16"/>
    <p:sldId id="340" r:id="rId17"/>
    <p:sldId id="304" r:id="rId18"/>
    <p:sldId id="303" r:id="rId19"/>
    <p:sldId id="348" r:id="rId20"/>
    <p:sldId id="341" r:id="rId21"/>
    <p:sldId id="342" r:id="rId22"/>
    <p:sldId id="343" r:id="rId23"/>
    <p:sldId id="344" r:id="rId24"/>
    <p:sldId id="345" r:id="rId25"/>
    <p:sldId id="346" r:id="rId26"/>
    <p:sldId id="349" r:id="rId2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9F19D8FA-5B25-485B-B9C2-AE4E6F0B64B9}" type="datetimeFigureOut">
              <a:rPr lang="en-US"/>
              <a:pPr>
                <a:defRPr/>
              </a:pPr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F95298F-AAFE-4D4C-BBA7-813E8AEE0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5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E3A8-EC1E-417C-AEC0-D6583DD3590C}" type="datetimeFigureOut">
              <a:rPr lang="en-US"/>
              <a:pPr>
                <a:defRPr/>
              </a:pPr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504E5-D8A7-470B-9088-5CE480391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CFA84-05CE-4E5E-A08C-57AC9ECC90D1}" type="datetimeFigureOut">
              <a:rPr lang="en-US"/>
              <a:pPr>
                <a:defRPr/>
              </a:pPr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9ACEF-1A76-44AA-9760-ADCA76314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D166B-7E83-4C3C-B843-C5BF5DF289A5}" type="datetimeFigureOut">
              <a:rPr lang="en-US"/>
              <a:pPr>
                <a:defRPr/>
              </a:pPr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69CD5-535C-41F9-8CC6-EBB17DA2D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50C18-D6B9-4E9F-8BE7-63F38001F6EB}" type="datetimeFigureOut">
              <a:rPr lang="en-US"/>
              <a:pPr>
                <a:defRPr/>
              </a:pPr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816C6-B46A-48A3-ACAD-480F201F3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BEE19-CD27-4029-82ED-8E60214B55B5}" type="datetimeFigureOut">
              <a:rPr lang="en-US"/>
              <a:pPr>
                <a:defRPr/>
              </a:pPr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6561F-2E5E-4E12-8A83-F8DA780A53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4AAEA-03D2-484D-8080-46F62C75B291}" type="datetimeFigureOut">
              <a:rPr lang="en-US"/>
              <a:pPr>
                <a:defRPr/>
              </a:pPr>
              <a:t>11/17/2022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2397D-4278-4301-AC27-EB6007A02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004B-DFA5-4F5D-BBBF-F9CC7076A5EC}" type="datetimeFigureOut">
              <a:rPr lang="en-US"/>
              <a:pPr>
                <a:defRPr/>
              </a:pPr>
              <a:t>11/17/2022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839DF-FAE2-4000-B516-8D04EBE8A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D901F-DCB0-4D90-AD2C-A6953E893EF0}" type="datetimeFigureOut">
              <a:rPr lang="en-US"/>
              <a:pPr>
                <a:defRPr/>
              </a:pPr>
              <a:t>11/17/2022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716FD-F145-4DFB-B7E8-C246B674D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B2472-1A34-4355-89D8-567082A379A8}" type="datetimeFigureOut">
              <a:rPr lang="en-US"/>
              <a:pPr>
                <a:defRPr/>
              </a:pPr>
              <a:t>11/17/2022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51E36-3AB1-431F-A931-6A5291256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833FD-26AE-47E7-A857-9DB75AE220A3}" type="datetimeFigureOut">
              <a:rPr lang="en-US"/>
              <a:pPr>
                <a:defRPr/>
              </a:pPr>
              <a:t>11/17/2022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6E79-480C-4C70-BCF3-EF7ADF3465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7C6BF-27B1-4864-839A-03CC78776F12}" type="datetimeFigureOut">
              <a:rPr lang="en-US"/>
              <a:pPr>
                <a:defRPr/>
              </a:pPr>
              <a:t>11/17/2022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D09F0-076F-4B7A-BB5E-D5D0797240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D3C2A37-DFB3-43B1-93F1-C0ADC6B40C3F}" type="datetimeFigureOut">
              <a:rPr lang="en-US"/>
              <a:pPr>
                <a:defRPr/>
              </a:pPr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F473C3-70DF-4FAA-BD39-481539829F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11" Type="http://schemas.openxmlformats.org/officeDocument/2006/relationships/image" Target="../media/image20.png"/><Relationship Id="rId5" Type="http://schemas.openxmlformats.org/officeDocument/2006/relationships/image" Target="../media/image14.emf"/><Relationship Id="rId15" Type="http://schemas.openxmlformats.org/officeDocument/2006/relationships/image" Target="../media/image24.emf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emf"/><Relationship Id="rId1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838200">
              <a:defRPr/>
            </a:pPr>
            <a:fld id="{84289A74-D352-4B3C-A41E-52DA0753C8B1}" type="datetime2">
              <a:rPr lang="en-US"/>
              <a:pPr defTabSz="838200">
                <a:defRPr/>
              </a:pPr>
              <a:t>Thursday, November 17, 2022</a:t>
            </a:fld>
            <a:endParaRPr lang="en-US"/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38200">
              <a:defRPr/>
            </a:pPr>
            <a:fld id="{021B11D2-43C5-44C6-BD00-4AF4EFA3323B}" type="slidenum">
              <a:rPr lang="en-US"/>
              <a:pPr defTabSz="838200">
                <a:defRPr/>
              </a:pPr>
              <a:t>1</a:t>
            </a:fld>
            <a:endParaRPr lang="en-US"/>
          </a:p>
        </p:txBody>
      </p:sp>
      <p:pic>
        <p:nvPicPr>
          <p:cNvPr id="5939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4638" y="1579563"/>
            <a:ext cx="5059362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6" descr="DSC0049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3" y="796925"/>
            <a:ext cx="3605212" cy="30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8" name="Picture 7" descr="DSC0050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375" y="3856038"/>
            <a:ext cx="2782888" cy="234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3200400" y="0"/>
            <a:ext cx="5603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Scanning Probe Microscope Methods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ChangeArrowheads="1"/>
          </p:cNvSpPr>
          <p:nvPr/>
        </p:nvSpPr>
        <p:spPr bwMode="auto">
          <a:xfrm>
            <a:off x="990600" y="-163513"/>
            <a:ext cx="7772400" cy="655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Calibri" pitchFamily="34" charset="0"/>
              </a:rPr>
              <a:t>Types of Scanning Probe Methods</a:t>
            </a:r>
          </a:p>
          <a:p>
            <a:pPr>
              <a:lnSpc>
                <a:spcPct val="150000"/>
              </a:lnSpc>
            </a:pPr>
            <a:r>
              <a:rPr lang="nl-NL" sz="2800" b="1" dirty="0">
                <a:latin typeface="Calibri" pitchFamily="34" charset="0"/>
              </a:rPr>
              <a:t>Atomic Force Methods: van der Waals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" pitchFamily="34" charset="0"/>
              </a:rPr>
              <a:t>Lateral Force Microscopy (LFM)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" pitchFamily="34" charset="0"/>
              </a:rPr>
              <a:t>Magnetic Force Microscopy (MFM)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" pitchFamily="34" charset="0"/>
              </a:rPr>
              <a:t>Electric Force Microscopy (EFM)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" pitchFamily="34" charset="0"/>
              </a:rPr>
              <a:t>Scanning Capacitance Microscopy (SCM)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Calibri" pitchFamily="34" charset="0"/>
              </a:rPr>
              <a:t>Torsional</a:t>
            </a:r>
            <a:r>
              <a:rPr lang="en-US" sz="2800" dirty="0">
                <a:latin typeface="Calibri" pitchFamily="34" charset="0"/>
              </a:rPr>
              <a:t> Resistance Mode (</a:t>
            </a:r>
            <a:r>
              <a:rPr lang="en-US" sz="2800" dirty="0" err="1">
                <a:latin typeface="Calibri" pitchFamily="34" charset="0"/>
              </a:rPr>
              <a:t>TRmode</a:t>
            </a:r>
            <a:r>
              <a:rPr lang="en-US" sz="2800" dirty="0">
                <a:latin typeface="Calibri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" pitchFamily="34" charset="0"/>
              </a:rPr>
              <a:t>Conductive Atomic Force Microscopy (CAFM)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Calibri" pitchFamily="34" charset="0"/>
              </a:rPr>
              <a:t>Scanning Tunneling Methods: tunneling current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" pitchFamily="34" charset="0"/>
              </a:rPr>
              <a:t>Tunneling Atomic Force Microscopy (TUNA)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7788"/>
            <a:ext cx="7924800" cy="670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838200">
              <a:defRPr/>
            </a:pPr>
            <a:fld id="{1B068E3D-122A-4810-AC9E-87AA7D260A50}" type="datetime2">
              <a:rPr lang="en-US"/>
              <a:pPr defTabSz="838200">
                <a:defRPr/>
              </a:pPr>
              <a:t>Thursday, November 17, 2022</a:t>
            </a:fld>
            <a:endParaRPr lang="en-US"/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38200">
              <a:defRPr/>
            </a:pPr>
            <a:fld id="{AB775E35-1DAD-490F-82F2-6B2E4C996B9E}" type="slidenum">
              <a:rPr lang="en-US"/>
              <a:pPr defTabSz="838200">
                <a:defRPr/>
              </a:pPr>
              <a:t>12</a:t>
            </a:fld>
            <a:endParaRPr lang="en-US"/>
          </a:p>
        </p:txBody>
      </p:sp>
      <p:pic>
        <p:nvPicPr>
          <p:cNvPr id="67588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69900"/>
            <a:ext cx="3222625" cy="302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9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2925" y="544513"/>
            <a:ext cx="3013075" cy="315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0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30713" y="3732213"/>
            <a:ext cx="3152775" cy="287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1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25" y="3581400"/>
            <a:ext cx="2343150" cy="265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2" name="Text Box 13"/>
          <p:cNvSpPr txBox="1">
            <a:spLocks noChangeArrowheads="1"/>
          </p:cNvSpPr>
          <p:nvPr/>
        </p:nvSpPr>
        <p:spPr bwMode="auto">
          <a:xfrm rot="-5400000">
            <a:off x="7808912" y="1589088"/>
            <a:ext cx="2276475" cy="368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838200"/>
            <a:r>
              <a:rPr lang="en-US">
                <a:latin typeface="Calibri" pitchFamily="34" charset="0"/>
              </a:rPr>
              <a:t>CD with Nanoparticles</a:t>
            </a:r>
          </a:p>
        </p:txBody>
      </p:sp>
      <p:sp>
        <p:nvSpPr>
          <p:cNvPr id="67593" name="Text Box 14"/>
          <p:cNvSpPr txBox="1">
            <a:spLocks noChangeArrowheads="1"/>
          </p:cNvSpPr>
          <p:nvPr/>
        </p:nvSpPr>
        <p:spPr bwMode="auto">
          <a:xfrm rot="-5400000">
            <a:off x="3844925" y="1744663"/>
            <a:ext cx="450850" cy="368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838200"/>
            <a:r>
              <a:rPr lang="en-US">
                <a:latin typeface="Calibri" pitchFamily="34" charset="0"/>
              </a:rPr>
              <a:t>CD</a:t>
            </a:r>
          </a:p>
        </p:txBody>
      </p:sp>
      <p:sp>
        <p:nvSpPr>
          <p:cNvPr id="67594" name="Text Box 15"/>
          <p:cNvSpPr txBox="1">
            <a:spLocks noChangeArrowheads="1"/>
          </p:cNvSpPr>
          <p:nvPr/>
        </p:nvSpPr>
        <p:spPr bwMode="auto">
          <a:xfrm rot="-5400000">
            <a:off x="3331368" y="4895057"/>
            <a:ext cx="1058863" cy="368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838200"/>
            <a:r>
              <a:rPr lang="en-US">
                <a:latin typeface="Calibri" pitchFamily="34" charset="0"/>
              </a:rPr>
              <a:t>TEM Grid</a:t>
            </a:r>
          </a:p>
        </p:txBody>
      </p:sp>
      <p:sp>
        <p:nvSpPr>
          <p:cNvPr id="67595" name="Text Box 16"/>
          <p:cNvSpPr txBox="1">
            <a:spLocks noChangeArrowheads="1"/>
          </p:cNvSpPr>
          <p:nvPr/>
        </p:nvSpPr>
        <p:spPr bwMode="auto">
          <a:xfrm rot="-5400000">
            <a:off x="7532688" y="4908550"/>
            <a:ext cx="1058862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838200"/>
            <a:r>
              <a:rPr lang="en-US">
                <a:latin typeface="Calibri" pitchFamily="34" charset="0"/>
              </a:rPr>
              <a:t>TEM Grid</a:t>
            </a:r>
          </a:p>
        </p:txBody>
      </p:sp>
      <p:sp>
        <p:nvSpPr>
          <p:cNvPr id="67596" name="Text Box 17"/>
          <p:cNvSpPr txBox="1">
            <a:spLocks noChangeArrowheads="1"/>
          </p:cNvSpPr>
          <p:nvPr/>
        </p:nvSpPr>
        <p:spPr bwMode="auto">
          <a:xfrm>
            <a:off x="3479800" y="849313"/>
            <a:ext cx="208438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838200"/>
            <a:r>
              <a:rPr lang="en-US" sz="3200">
                <a:latin typeface="Calibri" pitchFamily="34" charset="0"/>
              </a:rPr>
              <a:t>AFM Result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838200">
              <a:defRPr/>
            </a:pPr>
            <a:fld id="{17B9E72F-CC46-40A8-A2B3-CBCDE1DB9D40}" type="datetime2">
              <a:rPr lang="en-US"/>
              <a:pPr defTabSz="838200">
                <a:defRPr/>
              </a:pPr>
              <a:t>Thursday, November 17, 2022</a:t>
            </a:fld>
            <a:endParaRPr lang="en-US"/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38200">
              <a:defRPr/>
            </a:pPr>
            <a:fld id="{51E76B34-58F7-4BC4-9C45-D6F0F2B8F5B9}" type="slidenum">
              <a:rPr lang="en-US"/>
              <a:pPr defTabSz="838200">
                <a:defRPr/>
              </a:pPr>
              <a:t>13</a:t>
            </a:fld>
            <a:endParaRPr lang="en-US"/>
          </a:p>
        </p:txBody>
      </p:sp>
      <p:pic>
        <p:nvPicPr>
          <p:cNvPr id="6861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875" y="655638"/>
            <a:ext cx="7480300" cy="538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838200">
              <a:defRPr/>
            </a:pPr>
            <a:fld id="{BEBD7144-E825-4DBF-BBE5-C32235DAC495}" type="datetime2">
              <a:rPr lang="en-US"/>
              <a:pPr defTabSz="838200">
                <a:defRPr/>
              </a:pPr>
              <a:t>Thursday, November 17, 2022</a:t>
            </a:fld>
            <a:endParaRPr lang="en-US"/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38200">
              <a:defRPr/>
            </a:pPr>
            <a:fld id="{17203256-6416-4C5B-BA60-AA4B1B2F14BD}" type="slidenum">
              <a:rPr lang="en-US"/>
              <a:pPr defTabSz="838200">
                <a:defRPr/>
              </a:pPr>
              <a:t>14</a:t>
            </a:fld>
            <a:endParaRPr lang="en-US"/>
          </a:p>
        </p:txBody>
      </p:sp>
      <p:pic>
        <p:nvPicPr>
          <p:cNvPr id="6963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55638"/>
            <a:ext cx="8256588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838200">
              <a:defRPr/>
            </a:pPr>
            <a:fld id="{DD7CCEB7-4E51-4DF4-9693-8BBCB91EF29A}" type="datetime2">
              <a:rPr lang="en-US"/>
              <a:pPr defTabSz="838200">
                <a:defRPr/>
              </a:pPr>
              <a:t>Thursday, November 17, 2022</a:t>
            </a:fld>
            <a:endParaRPr lang="en-US"/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38200">
              <a:defRPr/>
            </a:pPr>
            <a:fld id="{F546503E-0557-4C73-AC9C-C23E2976F2D1}" type="slidenum">
              <a:rPr lang="en-US"/>
              <a:pPr defTabSz="838200">
                <a:defRPr/>
              </a:pPr>
              <a:t>15</a:t>
            </a:fld>
            <a:endParaRPr lang="en-US"/>
          </a:p>
        </p:txBody>
      </p:sp>
      <p:pic>
        <p:nvPicPr>
          <p:cNvPr id="7066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75" y="655638"/>
            <a:ext cx="6818313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962025"/>
            <a:ext cx="80518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2286000" y="0"/>
            <a:ext cx="6019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Calibri" pitchFamily="34" charset="0"/>
              </a:rPr>
              <a:t>Scanning Tunneling Microscopy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838200">
              <a:defRPr/>
            </a:pPr>
            <a:fld id="{EFB7556D-9DED-4BDF-925C-1C13CF40E5BA}" type="datetime2">
              <a:rPr lang="en-US"/>
              <a:pPr defTabSz="838200">
                <a:defRPr/>
              </a:pPr>
              <a:t>Thursday, November 17, 2022</a:t>
            </a:fld>
            <a:endParaRPr lang="en-US"/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38200">
              <a:defRPr/>
            </a:pPr>
            <a:fld id="{6BB10418-7E10-4FF4-AD3B-9D7EFE0B7F0D}" type="slidenum">
              <a:rPr lang="en-US"/>
              <a:pPr defTabSz="838200">
                <a:defRPr/>
              </a:pPr>
              <a:t>17</a:t>
            </a:fld>
            <a:endParaRPr lang="en-US"/>
          </a:p>
        </p:txBody>
      </p:sp>
      <p:sp>
        <p:nvSpPr>
          <p:cNvPr id="828423" name="Rectangle 7"/>
          <p:cNvSpPr>
            <a:spLocks noChangeArrowheads="1"/>
          </p:cNvSpPr>
          <p:nvPr/>
        </p:nvSpPr>
        <p:spPr bwMode="auto">
          <a:xfrm>
            <a:off x="0" y="1066800"/>
            <a:ext cx="40100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8100000" algn="ctr" rotWithShape="0">
              <a:srgbClr val="FFFFFF">
                <a:alpha val="75000"/>
              </a:srgbClr>
            </a:outerShdw>
          </a:effectLst>
        </p:spPr>
        <p:txBody>
          <a:bodyPr/>
          <a:lstStyle/>
          <a:p>
            <a:pPr marL="314325" indent="-314325" defTabSz="838200" fontAlgn="auto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Basic principle is tunneling.</a:t>
            </a:r>
          </a:p>
          <a:p>
            <a:pPr marL="314325" indent="-314325" defTabSz="838200" fontAlgn="auto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Tunneling current flows between tip and sample when separated by less than 100nm.</a:t>
            </a:r>
          </a:p>
          <a:p>
            <a:pPr marL="314325" indent="-314325" defTabSz="838200" fontAlgn="auto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The tunneling current  gives us atomic information about the surface as the tip scans.</a:t>
            </a:r>
          </a:p>
        </p:txBody>
      </p:sp>
      <p:pic>
        <p:nvPicPr>
          <p:cNvPr id="72709" name="Picture 8" descr="stm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9575" y="990600"/>
            <a:ext cx="4932363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838200">
              <a:defRPr/>
            </a:pPr>
            <a:fld id="{B280265E-23D8-4F0A-BA0C-6AAB64FC5D8E}" type="datetime2">
              <a:rPr lang="en-US"/>
              <a:pPr defTabSz="838200">
                <a:defRPr/>
              </a:pPr>
              <a:t>Thursday, November 17, 2022</a:t>
            </a:fld>
            <a:endParaRPr lang="en-US"/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38200">
              <a:defRPr/>
            </a:pPr>
            <a:fld id="{D833281F-59A3-40AF-B8B9-E68AEDA1743A}" type="slidenum">
              <a:rPr lang="en-US"/>
              <a:pPr defTabSz="838200">
                <a:defRPr/>
              </a:pPr>
              <a:t>18</a:t>
            </a:fld>
            <a:endParaRPr lang="en-US"/>
          </a:p>
        </p:txBody>
      </p:sp>
      <p:pic>
        <p:nvPicPr>
          <p:cNvPr id="7373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513" y="369888"/>
            <a:ext cx="8875713" cy="52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3" name="Rectangle 6"/>
          <p:cNvSpPr>
            <a:spLocks noChangeArrowheads="1"/>
          </p:cNvSpPr>
          <p:nvPr/>
        </p:nvSpPr>
        <p:spPr bwMode="auto">
          <a:xfrm>
            <a:off x="7848600" y="3733800"/>
            <a:ext cx="14478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C00000"/>
                </a:solidFill>
                <a:latin typeface="Calibri" pitchFamily="34" charset="0"/>
              </a:rPr>
              <a:t>Constant height mode (tip at fixed height, current change measured)</a:t>
            </a:r>
          </a:p>
        </p:txBody>
      </p:sp>
      <p:sp>
        <p:nvSpPr>
          <p:cNvPr id="73734" name="Rectangle 7"/>
          <p:cNvSpPr>
            <a:spLocks noChangeArrowheads="1"/>
          </p:cNvSpPr>
          <p:nvPr/>
        </p:nvSpPr>
        <p:spPr bwMode="auto">
          <a:xfrm>
            <a:off x="8077200" y="2362200"/>
            <a:ext cx="1143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latin typeface="Calibri" pitchFamily="34" charset="0"/>
              </a:rPr>
              <a:t>constant tunneling current mode</a:t>
            </a:r>
            <a:endParaRPr lang="en-US">
              <a:latin typeface="Calibri" pitchFamily="34" charset="0"/>
            </a:endParaRPr>
          </a:p>
        </p:txBody>
      </p:sp>
      <p:sp>
        <p:nvSpPr>
          <p:cNvPr id="73735" name="TextBox 8"/>
          <p:cNvSpPr txBox="1">
            <a:spLocks noChangeArrowheads="1"/>
          </p:cNvSpPr>
          <p:nvPr/>
        </p:nvSpPr>
        <p:spPr bwMode="auto">
          <a:xfrm>
            <a:off x="0" y="5638800"/>
            <a:ext cx="8178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Metals: High density of states at atoms: Atoms appear as bright protrusions</a:t>
            </a:r>
          </a:p>
          <a:p>
            <a:r>
              <a:rPr lang="en-US">
                <a:latin typeface="Calibri" pitchFamily="34" charset="0"/>
              </a:rPr>
              <a:t>Insulators: No conduction possible-&gt; we crash</a:t>
            </a:r>
          </a:p>
          <a:p>
            <a:r>
              <a:rPr lang="en-US">
                <a:latin typeface="Calibri" pitchFamily="34" charset="0"/>
              </a:rPr>
              <a:t>Semiconductor and thin oxides: Complex electronic structure at fermi level: be careful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838200">
              <a:defRPr/>
            </a:pPr>
            <a:fld id="{5E7EFE24-1598-4587-B04D-56CC2C8DFAE3}" type="datetime2">
              <a:rPr lang="en-US"/>
              <a:pPr defTabSz="838200">
                <a:defRPr/>
              </a:pPr>
              <a:t>Thursday, November 17, 2022</a:t>
            </a:fld>
            <a:endParaRPr lang="en-US"/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38200">
              <a:defRPr/>
            </a:pPr>
            <a:fld id="{46C6898F-6F28-4963-A96E-C015303B23CC}" type="slidenum">
              <a:rPr lang="en-US"/>
              <a:pPr defTabSz="838200">
                <a:defRPr/>
              </a:pPr>
              <a:t>19</a:t>
            </a:fld>
            <a:endParaRPr lang="en-US"/>
          </a:p>
        </p:txBody>
      </p:sp>
      <p:pic>
        <p:nvPicPr>
          <p:cNvPr id="7475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4738" y="584200"/>
            <a:ext cx="4513262" cy="561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28600"/>
            <a:ext cx="10763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218D809-D0E8-4B69-8482-F2AB3772B1BB}" type="datetime2">
              <a:rPr lang="en-US" smtClean="0"/>
              <a:pPr/>
              <a:t>Thursday, November 17, 2022</a:t>
            </a:fld>
            <a:endParaRPr lang="en-US" smtClean="0"/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E6497A-06A3-458D-948C-E03D1D3D756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10596" name="Rectangle 6"/>
          <p:cNvSpPr>
            <a:spLocks noChangeArrowheads="1"/>
          </p:cNvSpPr>
          <p:nvPr/>
        </p:nvSpPr>
        <p:spPr bwMode="auto">
          <a:xfrm>
            <a:off x="0" y="3103563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597" name="TextBox 3"/>
          <p:cNvSpPr txBox="1">
            <a:spLocks noChangeArrowheads="1"/>
          </p:cNvSpPr>
          <p:nvPr/>
        </p:nvSpPr>
        <p:spPr bwMode="auto">
          <a:xfrm>
            <a:off x="1828800" y="-76200"/>
            <a:ext cx="63722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/>
              <a:t>Review of previous classes</a:t>
            </a:r>
          </a:p>
        </p:txBody>
      </p:sp>
      <p:sp>
        <p:nvSpPr>
          <p:cNvPr id="110598" name="Rectangle 4"/>
          <p:cNvSpPr>
            <a:spLocks noChangeArrowheads="1"/>
          </p:cNvSpPr>
          <p:nvPr/>
        </p:nvSpPr>
        <p:spPr bwMode="auto">
          <a:xfrm>
            <a:off x="-23446" y="685800"/>
            <a:ext cx="4290646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400" dirty="0"/>
              <a:t>1. Nanotechnology in upward motion: next future of science and technology is nanotechnology</a:t>
            </a:r>
          </a:p>
          <a:p>
            <a:pPr algn="l"/>
            <a:r>
              <a:rPr lang="en-US" sz="1400" dirty="0"/>
              <a:t>2. Constructive - Destructive interference by thin films</a:t>
            </a:r>
          </a:p>
          <a:p>
            <a:pPr algn="l"/>
            <a:r>
              <a:rPr lang="en-US" sz="1400" dirty="0"/>
              <a:t>3. Non-Reflective Surfaces</a:t>
            </a:r>
          </a:p>
          <a:p>
            <a:pPr algn="l"/>
            <a:r>
              <a:rPr lang="en-US" sz="1400" dirty="0"/>
              <a:t>4. Super-Hydro-</a:t>
            </a:r>
            <a:r>
              <a:rPr lang="en-US" sz="1400" dirty="0" err="1"/>
              <a:t>Phobicity</a:t>
            </a:r>
            <a:endParaRPr lang="en-US" sz="1400" dirty="0"/>
          </a:p>
          <a:p>
            <a:pPr algn="l"/>
            <a:r>
              <a:rPr lang="en-US" sz="1400" dirty="0"/>
              <a:t>5. Self-Cleaning</a:t>
            </a:r>
          </a:p>
        </p:txBody>
      </p:sp>
      <p:sp>
        <p:nvSpPr>
          <p:cNvPr id="110599" name="TextBox 5"/>
          <p:cNvSpPr txBox="1">
            <a:spLocks noChangeArrowheads="1"/>
          </p:cNvSpPr>
          <p:nvPr/>
        </p:nvSpPr>
        <p:spPr bwMode="auto">
          <a:xfrm>
            <a:off x="4140707" y="604897"/>
            <a:ext cx="500329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742950" algn="l">
              <a:buFontTx/>
              <a:buAutoNum type="arabicPeriod"/>
            </a:pPr>
            <a:r>
              <a:rPr lang="en-US" sz="1400" dirty="0" err="1">
                <a:solidFill>
                  <a:srgbClr val="FF0000"/>
                </a:solidFill>
              </a:rPr>
              <a:t>Nano</a:t>
            </a:r>
            <a:r>
              <a:rPr lang="en-US" sz="1400" dirty="0">
                <a:solidFill>
                  <a:srgbClr val="FF0000"/>
                </a:solidFill>
              </a:rPr>
              <a:t> in </a:t>
            </a:r>
            <a:r>
              <a:rPr lang="en-US" sz="1400" dirty="0" err="1">
                <a:solidFill>
                  <a:srgbClr val="FF0000"/>
                </a:solidFill>
              </a:rPr>
              <a:t>Histroy</a:t>
            </a:r>
            <a:endParaRPr lang="en-US" sz="1400" dirty="0">
              <a:solidFill>
                <a:srgbClr val="FF0000"/>
              </a:solidFill>
            </a:endParaRPr>
          </a:p>
          <a:p>
            <a:pPr marL="742950" indent="-742950" algn="l">
              <a:buFontTx/>
              <a:buAutoNum type="arabicPeriod"/>
            </a:pPr>
            <a:r>
              <a:rPr lang="en-US" sz="1400" dirty="0">
                <a:solidFill>
                  <a:srgbClr val="FF0000"/>
                </a:solidFill>
              </a:rPr>
              <a:t>The Localized Surface Plasmon Resonance</a:t>
            </a:r>
          </a:p>
          <a:p>
            <a:pPr marL="742950" indent="-742950" algn="l">
              <a:buFontTx/>
              <a:buAutoNum type="arabicPeriod"/>
            </a:pPr>
            <a:r>
              <a:rPr lang="en-US" sz="1400" dirty="0">
                <a:solidFill>
                  <a:srgbClr val="FF0000"/>
                </a:solidFill>
              </a:rPr>
              <a:t>DICHROISM</a:t>
            </a:r>
          </a:p>
          <a:p>
            <a:pPr marL="742950" indent="-742950" algn="l">
              <a:buFontTx/>
              <a:buAutoNum type="arabicPeriod"/>
            </a:pPr>
            <a:r>
              <a:rPr lang="en-US" sz="1400" dirty="0">
                <a:solidFill>
                  <a:srgbClr val="FF0000"/>
                </a:solidFill>
              </a:rPr>
              <a:t>Development of </a:t>
            </a:r>
            <a:r>
              <a:rPr lang="en-US" sz="1400" dirty="0" err="1">
                <a:solidFill>
                  <a:srgbClr val="FF0000"/>
                </a:solidFill>
              </a:rPr>
              <a:t>nanoscience</a:t>
            </a:r>
            <a:r>
              <a:rPr lang="en-US" sz="1400" dirty="0">
                <a:solidFill>
                  <a:srgbClr val="FF0000"/>
                </a:solidFill>
              </a:rPr>
              <a:t> and technology</a:t>
            </a:r>
          </a:p>
          <a:p>
            <a:pPr marL="742950" indent="-742950" algn="l">
              <a:buFontTx/>
              <a:buAutoNum type="arabicPeriod"/>
            </a:pPr>
            <a:r>
              <a:rPr lang="en-US" sz="1400" dirty="0">
                <a:solidFill>
                  <a:srgbClr val="FF0000"/>
                </a:solidFill>
              </a:rPr>
              <a:t>Diversity of </a:t>
            </a:r>
            <a:r>
              <a:rPr lang="en-US" sz="1400" dirty="0" err="1">
                <a:solidFill>
                  <a:srgbClr val="FF0000"/>
                </a:solidFill>
              </a:rPr>
              <a:t>nano</a:t>
            </a:r>
            <a:r>
              <a:rPr lang="en-US" sz="1400" dirty="0">
                <a:solidFill>
                  <a:srgbClr val="FF0000"/>
                </a:solidFill>
              </a:rPr>
              <a:t> field</a:t>
            </a:r>
          </a:p>
          <a:p>
            <a:pPr marL="742950" indent="-742950" algn="l">
              <a:buFontTx/>
              <a:buAutoNum type="arabicPeriod"/>
            </a:pPr>
            <a:r>
              <a:rPr lang="en-US" sz="1400" dirty="0">
                <a:solidFill>
                  <a:srgbClr val="FF0000"/>
                </a:solidFill>
              </a:rPr>
              <a:t>Surface to volume atoms of </a:t>
            </a:r>
            <a:r>
              <a:rPr lang="en-US" sz="1400" dirty="0" err="1">
                <a:solidFill>
                  <a:srgbClr val="FF0000"/>
                </a:solidFill>
              </a:rPr>
              <a:t>Cuboctahedral</a:t>
            </a:r>
            <a:r>
              <a:rPr lang="en-US" sz="1400" dirty="0">
                <a:solidFill>
                  <a:srgbClr val="FF0000"/>
                </a:solidFill>
              </a:rPr>
              <a:t> system</a:t>
            </a:r>
          </a:p>
          <a:p>
            <a:pPr marL="742950" indent="-742950" algn="l">
              <a:buFontTx/>
              <a:buAutoNum type="arabicPeriod"/>
            </a:pPr>
            <a:r>
              <a:rPr lang="en-US" sz="1400" dirty="0">
                <a:solidFill>
                  <a:srgbClr val="FF0000"/>
                </a:solidFill>
              </a:rPr>
              <a:t>M(K) = (1/3)*(10K</a:t>
            </a:r>
            <a:r>
              <a:rPr lang="en-US" sz="1400" baseline="30000" dirty="0">
                <a:solidFill>
                  <a:srgbClr val="FF0000"/>
                </a:solidFill>
              </a:rPr>
              <a:t>3</a:t>
            </a:r>
            <a:r>
              <a:rPr lang="en-US" sz="1400" dirty="0">
                <a:solidFill>
                  <a:srgbClr val="FF0000"/>
                </a:solidFill>
              </a:rPr>
              <a:t>+15K</a:t>
            </a:r>
            <a:r>
              <a:rPr lang="en-US" sz="1400" baseline="30000" dirty="0">
                <a:solidFill>
                  <a:srgbClr val="FF0000"/>
                </a:solidFill>
              </a:rPr>
              <a:t>2</a:t>
            </a:r>
            <a:r>
              <a:rPr lang="en-US" sz="1400" dirty="0">
                <a:solidFill>
                  <a:srgbClr val="FF0000"/>
                </a:solidFill>
              </a:rPr>
              <a:t>+11K+3), K = No. of shell</a:t>
            </a:r>
          </a:p>
          <a:p>
            <a:pPr marL="742950" indent="-742950" algn="l"/>
            <a:r>
              <a:rPr lang="en-US" sz="1400" dirty="0">
                <a:solidFill>
                  <a:srgbClr val="FF0000"/>
                </a:solidFill>
              </a:rPr>
              <a:t>	N</a:t>
            </a:r>
            <a:r>
              <a:rPr lang="en-US" sz="1400" baseline="-25000" dirty="0">
                <a:solidFill>
                  <a:srgbClr val="FF0000"/>
                </a:solidFill>
              </a:rPr>
              <a:t>K</a:t>
            </a:r>
            <a:r>
              <a:rPr lang="en-US" sz="1400" dirty="0">
                <a:solidFill>
                  <a:srgbClr val="FF0000"/>
                </a:solidFill>
              </a:rPr>
              <a:t> =10K</a:t>
            </a:r>
            <a:r>
              <a:rPr lang="en-US" sz="1400" baseline="30000" dirty="0">
                <a:solidFill>
                  <a:srgbClr val="FF0000"/>
                </a:solidFill>
              </a:rPr>
              <a:t>2</a:t>
            </a:r>
            <a:r>
              <a:rPr lang="en-US" sz="1400" dirty="0">
                <a:solidFill>
                  <a:srgbClr val="FF0000"/>
                </a:solidFill>
              </a:rPr>
              <a:t> + 2, Every shell contains number of  shell</a:t>
            </a:r>
          </a:p>
        </p:txBody>
      </p:sp>
      <p:sp>
        <p:nvSpPr>
          <p:cNvPr id="110600" name="TextBox 12"/>
          <p:cNvSpPr txBox="1">
            <a:spLocks noChangeArrowheads="1"/>
          </p:cNvSpPr>
          <p:nvPr/>
        </p:nvSpPr>
        <p:spPr bwMode="auto">
          <a:xfrm>
            <a:off x="5627077" y="2819400"/>
            <a:ext cx="18261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SIZE EFFECT</a:t>
            </a:r>
          </a:p>
        </p:txBody>
      </p:sp>
      <p:sp>
        <p:nvSpPr>
          <p:cNvPr id="110601" name="TextBox 13"/>
          <p:cNvSpPr txBox="1">
            <a:spLocks noChangeArrowheads="1"/>
          </p:cNvSpPr>
          <p:nvPr/>
        </p:nvSpPr>
        <p:spPr bwMode="auto">
          <a:xfrm>
            <a:off x="281354" y="2971801"/>
            <a:ext cx="23158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Quantum Effect</a:t>
            </a:r>
          </a:p>
        </p:txBody>
      </p:sp>
      <p:sp>
        <p:nvSpPr>
          <p:cNvPr id="110603" name="TextBox 15"/>
          <p:cNvSpPr txBox="1">
            <a:spLocks noChangeArrowheads="1"/>
          </p:cNvSpPr>
          <p:nvPr/>
        </p:nvSpPr>
        <p:spPr bwMode="auto">
          <a:xfrm>
            <a:off x="152400" y="3352800"/>
            <a:ext cx="4901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To-Down Method of Preparation</a:t>
            </a:r>
          </a:p>
          <a:p>
            <a:r>
              <a:rPr lang="en-US" sz="1600" dirty="0"/>
              <a:t>Ball mill, Thermal, Arc discharge, Laser ablation etc.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3962400"/>
            <a:ext cx="2667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cs typeface="Simplified Arabic Fixed" pitchFamily="49" charset="-78"/>
              </a:rPr>
              <a:t>LITHOGRAPHIC METHOD</a:t>
            </a:r>
            <a:endParaRPr lang="en-US" sz="1600" dirty="0">
              <a:solidFill>
                <a:srgbClr val="002060"/>
              </a:solidFill>
              <a:cs typeface="Simplified Arabic Fixed" pitchFamily="49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4267200"/>
            <a:ext cx="214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Bottom-UP method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47800" y="4648200"/>
            <a:ext cx="73506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HOW TO REALIZE THE NANOPARTICLE ?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                                </a:t>
            </a:r>
            <a:r>
              <a:rPr lang="en-US" b="1" dirty="0" smtClean="0">
                <a:solidFill>
                  <a:srgbClr val="FF0000"/>
                </a:solidFill>
              </a:rPr>
              <a:t>TEM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6623" y="5202197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SEM</a:t>
            </a:r>
            <a:endParaRPr lang="en-US" sz="2000" dirty="0">
              <a:solidFill>
                <a:srgbClr val="00B0F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762500" y="6438900"/>
            <a:ext cx="381000" cy="158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13384" y="560923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22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713" y="303213"/>
            <a:ext cx="8218487" cy="602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525" y="228600"/>
            <a:ext cx="857567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3" name="TextBox 2"/>
          <p:cNvSpPr txBox="1">
            <a:spLocks noChangeArrowheads="1"/>
          </p:cNvSpPr>
          <p:nvPr/>
        </p:nvSpPr>
        <p:spPr bwMode="auto">
          <a:xfrm>
            <a:off x="3124200" y="14478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04" name="TextBox 3"/>
          <p:cNvSpPr txBox="1">
            <a:spLocks noChangeArrowheads="1"/>
          </p:cNvSpPr>
          <p:nvPr/>
        </p:nvSpPr>
        <p:spPr bwMode="auto">
          <a:xfrm>
            <a:off x="7239000" y="4572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63" y="368300"/>
            <a:ext cx="8974137" cy="595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1000"/>
            <a:ext cx="7594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838200">
              <a:defRPr/>
            </a:pPr>
            <a:fld id="{D5F07D0E-3587-404B-8A1E-DF0A859FED5F}" type="datetime2">
              <a:rPr lang="en-US"/>
              <a:pPr defTabSz="838200">
                <a:defRPr/>
              </a:pPr>
              <a:t>Thursday, November 17, 2022</a:t>
            </a:fld>
            <a:endParaRPr lang="en-US"/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38200">
              <a:defRPr/>
            </a:pPr>
            <a:fld id="{A685BDCE-5B70-4F80-BA1E-2F110A5B5DA4}" type="slidenum">
              <a:rPr lang="en-US"/>
              <a:pPr defTabSz="838200">
                <a:defRPr/>
              </a:pPr>
              <a:t>24</a:t>
            </a:fld>
            <a:endParaRPr lang="en-US"/>
          </a:p>
        </p:txBody>
      </p:sp>
      <p:pic>
        <p:nvPicPr>
          <p:cNvPr id="79876" name="Picture 9" descr="grap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9675" y="544513"/>
            <a:ext cx="7005638" cy="569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7" name="Text Box 10"/>
          <p:cNvSpPr txBox="1">
            <a:spLocks noChangeArrowheads="1"/>
          </p:cNvSpPr>
          <p:nvPr/>
        </p:nvSpPr>
        <p:spPr bwMode="auto">
          <a:xfrm>
            <a:off x="4922838" y="1911350"/>
            <a:ext cx="2927350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838200"/>
            <a:r>
              <a:rPr lang="en-US">
                <a:solidFill>
                  <a:schemeClr val="bg1"/>
                </a:solidFill>
                <a:latin typeface="Calibri" pitchFamily="34" charset="0"/>
              </a:rPr>
              <a:t>STM Micrograph for Graphite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838200">
              <a:defRPr/>
            </a:pPr>
            <a:fld id="{C438F07E-E3E5-48B5-B17D-1AABCE66F973}" type="datetime2">
              <a:rPr lang="en-US"/>
              <a:pPr defTabSz="838200">
                <a:defRPr/>
              </a:pPr>
              <a:t>Thursday, November 17, 2022</a:t>
            </a:fld>
            <a:endParaRPr lang="en-US"/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38200">
              <a:defRPr/>
            </a:pPr>
            <a:fld id="{60DF5F8B-9AF3-4F2B-AA89-67AABE0DAD52}" type="slidenum">
              <a:rPr lang="en-US"/>
              <a:pPr defTabSz="838200">
                <a:defRPr/>
              </a:pPr>
              <a:t>25</a:t>
            </a:fld>
            <a:endParaRPr lang="en-US"/>
          </a:p>
        </p:txBody>
      </p:sp>
      <p:pic>
        <p:nvPicPr>
          <p:cNvPr id="80900" name="Picture 9" descr="graphit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8238" y="620713"/>
            <a:ext cx="6724650" cy="546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1" name="Text Box 10"/>
          <p:cNvSpPr txBox="1">
            <a:spLocks noChangeArrowheads="1"/>
          </p:cNvSpPr>
          <p:nvPr/>
        </p:nvSpPr>
        <p:spPr bwMode="auto">
          <a:xfrm>
            <a:off x="4430713" y="1531938"/>
            <a:ext cx="2928937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838200"/>
            <a:r>
              <a:rPr lang="en-US">
                <a:solidFill>
                  <a:schemeClr val="bg1"/>
                </a:solidFill>
                <a:latin typeface="Calibri" pitchFamily="34" charset="0"/>
              </a:rPr>
              <a:t>STM Micrograph for Graphite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685800"/>
            <a:ext cx="78105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3276600" y="228600"/>
            <a:ext cx="2679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Quantum (confined) corral</a:t>
            </a:r>
          </a:p>
        </p:txBody>
      </p:sp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304800" y="5380038"/>
            <a:ext cx="8610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Standing wave patterns on a Cu(111) surface caused by quantum mechanical interference patterns formed from the interaction between Fe atoms and the surface plasmon of copper.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:\2011-12-25_D\Service_IITP\Inspire_DST\DSCN288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7704666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ChangeArrowheads="1"/>
          </p:cNvSpPr>
          <p:nvPr/>
        </p:nvSpPr>
        <p:spPr bwMode="auto">
          <a:xfrm>
            <a:off x="304800" y="76200"/>
            <a:ext cx="86868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Calibri" pitchFamily="34" charset="0"/>
              </a:rPr>
              <a:t>Scanning Probe Microscopy</a:t>
            </a:r>
          </a:p>
          <a:p>
            <a:pPr algn="ctr"/>
            <a:endParaRPr lang="en-US" sz="2800" b="1">
              <a:latin typeface="Calibri" pitchFamily="34" charset="0"/>
            </a:endParaRPr>
          </a:p>
          <a:p>
            <a:r>
              <a:rPr lang="en-US" sz="2800">
                <a:latin typeface="Calibri" pitchFamily="34" charset="0"/>
              </a:rPr>
              <a:t>Scanning probe methods include the following ingredients:</a:t>
            </a:r>
          </a:p>
          <a:p>
            <a:endParaRPr lang="en-US" sz="2800">
              <a:latin typeface="Calibri" pitchFamily="34" charset="0"/>
            </a:endParaRPr>
          </a:p>
          <a:p>
            <a:r>
              <a:rPr lang="en-US" sz="2800">
                <a:latin typeface="Calibri" pitchFamily="34" charset="0"/>
              </a:rPr>
              <a:t>• A sharpened tip attached to a cantilever</a:t>
            </a:r>
          </a:p>
          <a:p>
            <a:endParaRPr lang="en-US" sz="2800">
              <a:latin typeface="Calibri" pitchFamily="34" charset="0"/>
            </a:endParaRPr>
          </a:p>
          <a:p>
            <a:r>
              <a:rPr lang="en-US" sz="2800">
                <a:latin typeface="Calibri" pitchFamily="34" charset="0"/>
              </a:rPr>
              <a:t>• Some kind of applied force</a:t>
            </a:r>
          </a:p>
          <a:p>
            <a:endParaRPr lang="en-US" sz="2800">
              <a:latin typeface="Calibri" pitchFamily="34" charset="0"/>
            </a:endParaRPr>
          </a:p>
          <a:p>
            <a:r>
              <a:rPr lang="en-US" sz="2800">
                <a:latin typeface="Calibri" pitchFamily="34" charset="0"/>
              </a:rPr>
              <a:t>• Physical or electrical cushioning mechanisms</a:t>
            </a:r>
          </a:p>
          <a:p>
            <a:endParaRPr lang="en-US" sz="2800">
              <a:latin typeface="Calibri" pitchFamily="34" charset="0"/>
            </a:endParaRPr>
          </a:p>
          <a:p>
            <a:r>
              <a:rPr lang="en-US" sz="2800">
                <a:latin typeface="Calibri" pitchFamily="34" charset="0"/>
              </a:rPr>
              <a:t>• Scanning (rastering) across a sample surface</a:t>
            </a:r>
          </a:p>
          <a:p>
            <a:endParaRPr lang="en-US" sz="2800">
              <a:latin typeface="Calibri" pitchFamily="34" charset="0"/>
            </a:endParaRPr>
          </a:p>
          <a:p>
            <a:r>
              <a:rPr lang="en-US" sz="2800">
                <a:latin typeface="Calibri" pitchFamily="34" charset="0"/>
              </a:rPr>
              <a:t>• Computerized feedback mechanisms</a:t>
            </a:r>
          </a:p>
          <a:p>
            <a:endParaRPr lang="en-US" sz="2800">
              <a:latin typeface="Calibri" pitchFamily="34" charset="0"/>
            </a:endParaRPr>
          </a:p>
          <a:p>
            <a:r>
              <a:rPr lang="en-US" sz="2800">
                <a:latin typeface="Calibri" pitchFamily="34" charset="0"/>
              </a:rPr>
              <a:t>• Imaging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838200">
              <a:defRPr/>
            </a:pPr>
            <a:fld id="{A29AF199-5CA2-490A-983E-30CC590643D3}" type="datetime2">
              <a:rPr lang="en-US"/>
              <a:pPr defTabSz="838200">
                <a:defRPr/>
              </a:pPr>
              <a:t>Thursday, November 17, 2022</a:t>
            </a:fld>
            <a:endParaRPr lang="en-US"/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38200">
              <a:defRPr/>
            </a:pPr>
            <a:fld id="{AA9EB3CB-BCD2-4F8F-8F52-08FD8370858B}" type="slidenum">
              <a:rPr lang="en-US"/>
              <a:pPr defTabSz="838200">
                <a:defRPr/>
              </a:pPr>
              <a:t>5</a:t>
            </a:fld>
            <a:endParaRPr lang="en-US"/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4886325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905000"/>
            <a:ext cx="434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-122238"/>
            <a:ext cx="1828800" cy="187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838200">
              <a:defRPr/>
            </a:pPr>
            <a:fld id="{EC91DFDF-B75F-49F4-9197-7DA269EFB79B}" type="datetime2">
              <a:rPr lang="en-US"/>
              <a:pPr defTabSz="838200">
                <a:defRPr/>
              </a:pPr>
              <a:t>Thursday, November 17, 2022</a:t>
            </a:fld>
            <a:endParaRPr lang="en-US"/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38200">
              <a:defRPr/>
            </a:pPr>
            <a:fld id="{03A0FB7E-B1C7-4397-9D15-8F188A788AF0}" type="slidenum">
              <a:rPr lang="en-US"/>
              <a:pPr defTabSz="838200">
                <a:defRPr/>
              </a:pPr>
              <a:t>6</a:t>
            </a:fld>
            <a:endParaRPr lang="en-US"/>
          </a:p>
        </p:txBody>
      </p:sp>
      <p:pic>
        <p:nvPicPr>
          <p:cNvPr id="6349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-198438"/>
            <a:ext cx="7848600" cy="545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TextBox 4"/>
          <p:cNvSpPr txBox="1">
            <a:spLocks noChangeArrowheads="1"/>
          </p:cNvSpPr>
          <p:nvPr/>
        </p:nvSpPr>
        <p:spPr bwMode="auto">
          <a:xfrm>
            <a:off x="457200" y="5410200"/>
            <a:ext cx="4114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Calibri" pitchFamily="34" charset="0"/>
              </a:rPr>
              <a:t>The Force in AFM</a:t>
            </a:r>
            <a:r>
              <a:rPr lang="en-US">
                <a:latin typeface="Calibri" pitchFamily="34" charset="0"/>
              </a:rPr>
              <a:t>: F = -kz, k is the spring constant, z is the distance of the deflection of the cantilever</a:t>
            </a:r>
          </a:p>
        </p:txBody>
      </p:sp>
      <p:sp>
        <p:nvSpPr>
          <p:cNvPr id="63494" name="TextBox 5"/>
          <p:cNvSpPr txBox="1">
            <a:spLocks noChangeArrowheads="1"/>
          </p:cNvSpPr>
          <p:nvPr/>
        </p:nvSpPr>
        <p:spPr bwMode="auto">
          <a:xfrm>
            <a:off x="4876800" y="5715000"/>
            <a:ext cx="4267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Resolution: Depends upon the radius of curvature of the tip and size of the tip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4"/>
          <p:cNvPicPr>
            <a:picLocks noChangeAspect="1" noChangeArrowheads="1"/>
          </p:cNvPicPr>
          <p:nvPr/>
        </p:nvPicPr>
        <p:blipFill>
          <a:blip r:embed="rId2">
            <a:lum bright="-28000" contrast="18000"/>
          </a:blip>
          <a:srcRect/>
          <a:stretch>
            <a:fillRect/>
          </a:stretch>
        </p:blipFill>
        <p:spPr bwMode="auto">
          <a:xfrm>
            <a:off x="2362200" y="381000"/>
            <a:ext cx="4302807" cy="3108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  <p:graphicFrame>
        <p:nvGraphicFramePr>
          <p:cNvPr id="3" name="Group 63"/>
          <p:cNvGraphicFramePr>
            <a:graphicFrameLocks/>
          </p:cNvGraphicFramePr>
          <p:nvPr/>
        </p:nvGraphicFramePr>
        <p:xfrm>
          <a:off x="1676400" y="4038600"/>
          <a:ext cx="5638800" cy="2392364"/>
        </p:xfrm>
        <a:graphic>
          <a:graphicData uri="http://schemas.openxmlformats.org/drawingml/2006/table">
            <a:tbl>
              <a:tblPr/>
              <a:tblGrid>
                <a:gridCol w="195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8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48" charset="0"/>
                          <a:cs typeface="Times New Roman" pitchFamily="48" charset="0"/>
                        </a:rPr>
                        <a:t>Mode of Operation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48" charset="0"/>
                          <a:cs typeface="Times New Roman" pitchFamily="48" charset="0"/>
                        </a:rPr>
                        <a:t>Force of Interaction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48" charset="0"/>
                          <a:cs typeface="Times New Roman" pitchFamily="48" charset="0"/>
                        </a:rPr>
                        <a:t>Contact mode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48" charset="0"/>
                          <a:cs typeface="Times New Roman" pitchFamily="48" charset="0"/>
                        </a:rPr>
                        <a:t>strong (repulsive) - constant force or constant distance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48" charset="0"/>
                          <a:cs typeface="Times New Roman" pitchFamily="48" charset="0"/>
                        </a:rPr>
                        <a:t>Non-contact mode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48" charset="0"/>
                          <a:cs typeface="Times New Roman" pitchFamily="48" charset="0"/>
                        </a:rPr>
                        <a:t>weak (attractive) - vibrating probe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48" charset="0"/>
                          <a:cs typeface="Times New Roman" pitchFamily="48" charset="0"/>
                        </a:rPr>
                        <a:t>Tapping mode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48" charset="0"/>
                          <a:cs typeface="Times New Roman" pitchFamily="48" charset="0"/>
                        </a:rPr>
                        <a:t>strong (repulsive) - vibrating probe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48" charset="0"/>
                          <a:cs typeface="Times New Roman" pitchFamily="48" charset="0"/>
                        </a:rPr>
                        <a:t>Lateral force mode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48" charset="0"/>
                          <a:cs typeface="Times New Roman" pitchFamily="48" charset="0"/>
                        </a:rPr>
                        <a:t>frictional forces exert a torque on the scanning cantilever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0" y="4333875"/>
            <a:ext cx="55245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152400" y="6183313"/>
            <a:ext cx="899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Usually made of zirconium titanate (PZT). +220 V to -220 V ac voltage range is typical.</a:t>
            </a:r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152400" y="228600"/>
            <a:ext cx="88392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  <a:latin typeface="Calibri" pitchFamily="34" charset="0"/>
              </a:rPr>
              <a:t>Piezocrystals</a:t>
            </a:r>
          </a:p>
          <a:p>
            <a:r>
              <a:rPr lang="en-US" sz="2400">
                <a:latin typeface="Calibri" pitchFamily="34" charset="0"/>
              </a:rPr>
              <a:t>Piezoelectricity is the capability to generate electric potentials (electric charges) across the faces of crystals after mechanical stresses have been applied. This is an example of a strain-charge relationship.</a:t>
            </a:r>
          </a:p>
          <a:p>
            <a:endParaRPr lang="en-US" sz="2400">
              <a:latin typeface="Calibri" pitchFamily="34" charset="0"/>
            </a:endParaRPr>
          </a:p>
          <a:p>
            <a:r>
              <a:rPr lang="en-US" sz="2400">
                <a:latin typeface="Calibri" pitchFamily="34" charset="0"/>
              </a:rPr>
              <a:t>Scanners in AFM and STM are based on piezoelectric crystals that expand and contract proportionally to an applied voltage. Precision of movement is extreme in x,y,z directions.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5580063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Phys550 - Baski</a:t>
            </a:r>
          </a:p>
        </p:txBody>
      </p:sp>
      <p:sp>
        <p:nvSpPr>
          <p:cNvPr id="9318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5800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Scanning Probe Microscopy Techniques</a:t>
            </a:r>
          </a:p>
        </p:txBody>
      </p:sp>
      <p:sp>
        <p:nvSpPr>
          <p:cNvPr id="93189" name="Rectangle 130"/>
          <p:cNvSpPr>
            <a:spLocks noGrp="1" noChangeArrowheads="1"/>
          </p:cNvSpPr>
          <p:nvPr>
            <p:ph type="body" idx="1"/>
          </p:nvPr>
        </p:nvSpPr>
        <p:spPr>
          <a:xfrm>
            <a:off x="0" y="4348163"/>
            <a:ext cx="9144000" cy="14986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rgbClr val="000000"/>
                </a:solidFill>
              </a:rPr>
              <a:t>Laser diode reflects light off cantilever and into a two- or four-sector photodiode detector (A+B = total intensity, A-B = up/down motion).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rgbClr val="000000"/>
                </a:solidFill>
              </a:rPr>
              <a:t>Topography image formed by displaying z-motion feedback voltage necessary to maintain constant tip-sample force.</a:t>
            </a:r>
            <a:endParaRPr lang="en-US" b="1" dirty="0" smtClean="0">
              <a:solidFill>
                <a:srgbClr val="000000"/>
              </a:solidFill>
            </a:endParaRPr>
          </a:p>
        </p:txBody>
      </p:sp>
      <p:sp>
        <p:nvSpPr>
          <p:cNvPr id="65541" name="Rectangle 6"/>
          <p:cNvSpPr>
            <a:spLocks noChangeArrowheads="1"/>
          </p:cNvSpPr>
          <p:nvPr/>
        </p:nvSpPr>
        <p:spPr bwMode="auto">
          <a:xfrm>
            <a:off x="903288" y="-76200"/>
            <a:ext cx="7505700" cy="5910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65542" name="Oval 7"/>
          <p:cNvSpPr>
            <a:spLocks noChangeAspect="1" noChangeArrowheads="1"/>
          </p:cNvSpPr>
          <p:nvPr/>
        </p:nvSpPr>
        <p:spPr bwMode="auto">
          <a:xfrm>
            <a:off x="3444875" y="2917825"/>
            <a:ext cx="1701800" cy="2317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65543" name="Oval 8"/>
          <p:cNvSpPr>
            <a:spLocks noChangeAspect="1" noChangeArrowheads="1"/>
          </p:cNvSpPr>
          <p:nvPr/>
        </p:nvSpPr>
        <p:spPr bwMode="auto">
          <a:xfrm>
            <a:off x="3446463" y="2919413"/>
            <a:ext cx="1703387" cy="227012"/>
          </a:xfrm>
          <a:prstGeom prst="ellipse">
            <a:avLst/>
          </a:prstGeom>
          <a:noFill/>
          <a:ln w="26988">
            <a:solidFill>
              <a:srgbClr val="632A59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65544" name="Rectangle 9"/>
          <p:cNvSpPr>
            <a:spLocks noChangeAspect="1" noChangeArrowheads="1"/>
          </p:cNvSpPr>
          <p:nvPr/>
        </p:nvSpPr>
        <p:spPr bwMode="auto">
          <a:xfrm>
            <a:off x="3556000" y="2900363"/>
            <a:ext cx="1479550" cy="98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65545" name="Rectangle 11"/>
          <p:cNvSpPr>
            <a:spLocks noChangeAspect="1" noChangeArrowheads="1"/>
          </p:cNvSpPr>
          <p:nvPr/>
        </p:nvSpPr>
        <p:spPr bwMode="auto">
          <a:xfrm>
            <a:off x="5146675" y="2984500"/>
            <a:ext cx="68263" cy="112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65546" name="Line 13"/>
          <p:cNvSpPr>
            <a:spLocks noChangeAspect="1" noChangeShapeType="1"/>
          </p:cNvSpPr>
          <p:nvPr/>
        </p:nvSpPr>
        <p:spPr bwMode="auto">
          <a:xfrm>
            <a:off x="4291013" y="2419350"/>
            <a:ext cx="1587" cy="473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47" name="Rectangle 16"/>
          <p:cNvSpPr>
            <a:spLocks noChangeAspect="1" noChangeArrowheads="1"/>
          </p:cNvSpPr>
          <p:nvPr/>
        </p:nvSpPr>
        <p:spPr bwMode="auto">
          <a:xfrm>
            <a:off x="3444875" y="2178050"/>
            <a:ext cx="111125" cy="8731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65548" name="Rectangle 17"/>
          <p:cNvSpPr>
            <a:spLocks noChangeAspect="1" noChangeArrowheads="1"/>
          </p:cNvSpPr>
          <p:nvPr/>
        </p:nvSpPr>
        <p:spPr bwMode="auto">
          <a:xfrm>
            <a:off x="3451225" y="2184400"/>
            <a:ext cx="107950" cy="868363"/>
          </a:xfrm>
          <a:prstGeom prst="rect">
            <a:avLst/>
          </a:prstGeom>
          <a:noFill/>
          <a:ln w="15875">
            <a:solidFill>
              <a:srgbClr val="632A59"/>
            </a:solidFill>
            <a:miter lim="800000"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65549" name="Rectangle 18"/>
          <p:cNvSpPr>
            <a:spLocks noChangeAspect="1" noChangeArrowheads="1"/>
          </p:cNvSpPr>
          <p:nvPr/>
        </p:nvSpPr>
        <p:spPr bwMode="auto">
          <a:xfrm>
            <a:off x="5035550" y="2178050"/>
            <a:ext cx="111125" cy="8731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65550" name="Rectangle 19"/>
          <p:cNvSpPr>
            <a:spLocks noChangeAspect="1" noChangeArrowheads="1"/>
          </p:cNvSpPr>
          <p:nvPr/>
        </p:nvSpPr>
        <p:spPr bwMode="auto">
          <a:xfrm>
            <a:off x="5041900" y="2184400"/>
            <a:ext cx="111125" cy="868363"/>
          </a:xfrm>
          <a:prstGeom prst="rect">
            <a:avLst/>
          </a:prstGeom>
          <a:noFill/>
          <a:ln w="15875">
            <a:solidFill>
              <a:srgbClr val="632A59"/>
            </a:solidFill>
            <a:miter lim="800000"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65551" name="Oval 20"/>
          <p:cNvSpPr>
            <a:spLocks noChangeAspect="1" noChangeArrowheads="1"/>
          </p:cNvSpPr>
          <p:nvPr/>
        </p:nvSpPr>
        <p:spPr bwMode="auto">
          <a:xfrm>
            <a:off x="3457575" y="2027238"/>
            <a:ext cx="1689100" cy="21431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65552" name="Oval 21"/>
          <p:cNvSpPr>
            <a:spLocks noChangeAspect="1" noChangeArrowheads="1"/>
          </p:cNvSpPr>
          <p:nvPr/>
        </p:nvSpPr>
        <p:spPr bwMode="auto">
          <a:xfrm>
            <a:off x="3455988" y="2030413"/>
            <a:ext cx="1693862" cy="212725"/>
          </a:xfrm>
          <a:prstGeom prst="ellipse">
            <a:avLst/>
          </a:prstGeom>
          <a:noFill/>
          <a:ln w="26988">
            <a:solidFill>
              <a:srgbClr val="30652F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65553" name="Rectangle 22"/>
          <p:cNvSpPr>
            <a:spLocks noChangeAspect="1" noChangeArrowheads="1"/>
          </p:cNvSpPr>
          <p:nvPr/>
        </p:nvSpPr>
        <p:spPr bwMode="auto">
          <a:xfrm>
            <a:off x="3565525" y="2019300"/>
            <a:ext cx="1470025" cy="100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65554" name="Rectangle 23"/>
          <p:cNvSpPr>
            <a:spLocks noChangeAspect="1" noChangeArrowheads="1"/>
          </p:cNvSpPr>
          <p:nvPr/>
        </p:nvSpPr>
        <p:spPr bwMode="auto">
          <a:xfrm>
            <a:off x="3457575" y="1277938"/>
            <a:ext cx="98425" cy="9080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65555" name="Rectangle 24"/>
          <p:cNvSpPr>
            <a:spLocks noChangeAspect="1" noChangeArrowheads="1"/>
          </p:cNvSpPr>
          <p:nvPr/>
        </p:nvSpPr>
        <p:spPr bwMode="auto">
          <a:xfrm>
            <a:off x="3463925" y="1284288"/>
            <a:ext cx="95250" cy="903287"/>
          </a:xfrm>
          <a:prstGeom prst="rect">
            <a:avLst/>
          </a:prstGeom>
          <a:noFill/>
          <a:ln w="15875">
            <a:solidFill>
              <a:srgbClr val="30652F"/>
            </a:solidFill>
            <a:miter lim="800000"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65556" name="Rectangle 29"/>
          <p:cNvSpPr>
            <a:spLocks noChangeAspect="1" noChangeArrowheads="1"/>
          </p:cNvSpPr>
          <p:nvPr/>
        </p:nvSpPr>
        <p:spPr bwMode="auto">
          <a:xfrm>
            <a:off x="5048250" y="1271588"/>
            <a:ext cx="90488" cy="914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65557" name="Rectangle 30"/>
          <p:cNvSpPr>
            <a:spLocks noChangeAspect="1" noChangeArrowheads="1"/>
          </p:cNvSpPr>
          <p:nvPr/>
        </p:nvSpPr>
        <p:spPr bwMode="auto">
          <a:xfrm>
            <a:off x="5054600" y="1277938"/>
            <a:ext cx="85725" cy="909637"/>
          </a:xfrm>
          <a:prstGeom prst="rect">
            <a:avLst/>
          </a:prstGeom>
          <a:noFill/>
          <a:ln w="15875">
            <a:solidFill>
              <a:srgbClr val="30652F"/>
            </a:solidFill>
            <a:miter lim="800000"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65558" name="Oval 31"/>
          <p:cNvSpPr>
            <a:spLocks noChangeAspect="1" noChangeArrowheads="1"/>
          </p:cNvSpPr>
          <p:nvPr/>
        </p:nvSpPr>
        <p:spPr bwMode="auto">
          <a:xfrm>
            <a:off x="3457575" y="1147763"/>
            <a:ext cx="1689100" cy="2206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65559" name="Oval 32"/>
          <p:cNvSpPr>
            <a:spLocks noChangeAspect="1" noChangeArrowheads="1"/>
          </p:cNvSpPr>
          <p:nvPr/>
        </p:nvSpPr>
        <p:spPr bwMode="auto">
          <a:xfrm>
            <a:off x="3455988" y="1146175"/>
            <a:ext cx="1693862" cy="220663"/>
          </a:xfrm>
          <a:prstGeom prst="ellipse">
            <a:avLst/>
          </a:prstGeom>
          <a:noFill/>
          <a:ln w="26988">
            <a:solidFill>
              <a:srgbClr val="30652F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65560" name="Rectangle 33"/>
          <p:cNvSpPr>
            <a:spLocks noChangeAspect="1" noChangeArrowheads="1"/>
          </p:cNvSpPr>
          <p:nvPr/>
        </p:nvSpPr>
        <p:spPr bwMode="auto">
          <a:xfrm>
            <a:off x="3333750" y="3697288"/>
            <a:ext cx="2098675" cy="3079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65561" name="Rectangle 34"/>
          <p:cNvSpPr>
            <a:spLocks noChangeAspect="1" noChangeArrowheads="1"/>
          </p:cNvSpPr>
          <p:nvPr/>
        </p:nvSpPr>
        <p:spPr bwMode="auto">
          <a:xfrm>
            <a:off x="3343275" y="3708400"/>
            <a:ext cx="2079625" cy="287338"/>
          </a:xfrm>
          <a:prstGeom prst="rect">
            <a:avLst/>
          </a:prstGeom>
          <a:noFill/>
          <a:ln w="269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pic>
        <p:nvPicPr>
          <p:cNvPr id="65562" name="Picture 3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98825" y="3449638"/>
            <a:ext cx="21558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63" name="Picture 3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98825" y="3449638"/>
            <a:ext cx="21558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64" name="Freeform 37"/>
          <p:cNvSpPr>
            <a:spLocks noChangeAspect="1"/>
          </p:cNvSpPr>
          <p:nvPr/>
        </p:nvSpPr>
        <p:spPr bwMode="auto">
          <a:xfrm>
            <a:off x="3305175" y="3435350"/>
            <a:ext cx="2155825" cy="407988"/>
          </a:xfrm>
          <a:custGeom>
            <a:avLst/>
            <a:gdLst>
              <a:gd name="T0" fmla="*/ 2147483647 w 1699"/>
              <a:gd name="T1" fmla="*/ 2147483647 h 322"/>
              <a:gd name="T2" fmla="*/ 2147483647 w 1699"/>
              <a:gd name="T3" fmla="*/ 2147483647 h 322"/>
              <a:gd name="T4" fmla="*/ 2147483647 w 1699"/>
              <a:gd name="T5" fmla="*/ 2147483647 h 322"/>
              <a:gd name="T6" fmla="*/ 2147483647 w 1699"/>
              <a:gd name="T7" fmla="*/ 2147483647 h 322"/>
              <a:gd name="T8" fmla="*/ 2147483647 w 1699"/>
              <a:gd name="T9" fmla="*/ 2147483647 h 322"/>
              <a:gd name="T10" fmla="*/ 2147483647 w 1699"/>
              <a:gd name="T11" fmla="*/ 2147483647 h 322"/>
              <a:gd name="T12" fmla="*/ 2147483647 w 1699"/>
              <a:gd name="T13" fmla="*/ 2147483647 h 322"/>
              <a:gd name="T14" fmla="*/ 2147483647 w 1699"/>
              <a:gd name="T15" fmla="*/ 2147483647 h 322"/>
              <a:gd name="T16" fmla="*/ 2147483647 w 1699"/>
              <a:gd name="T17" fmla="*/ 2147483647 h 322"/>
              <a:gd name="T18" fmla="*/ 2147483647 w 1699"/>
              <a:gd name="T19" fmla="*/ 2147483647 h 322"/>
              <a:gd name="T20" fmla="*/ 2147483647 w 1699"/>
              <a:gd name="T21" fmla="*/ 2147483647 h 322"/>
              <a:gd name="T22" fmla="*/ 2147483647 w 1699"/>
              <a:gd name="T23" fmla="*/ 2147483647 h 322"/>
              <a:gd name="T24" fmla="*/ 0 w 1699"/>
              <a:gd name="T25" fmla="*/ 2147483647 h 322"/>
              <a:gd name="T26" fmla="*/ 2147483647 w 1699"/>
              <a:gd name="T27" fmla="*/ 2147483647 h 322"/>
              <a:gd name="T28" fmla="*/ 0 w 1699"/>
              <a:gd name="T29" fmla="*/ 2147483647 h 322"/>
              <a:gd name="T30" fmla="*/ 2147483647 w 1699"/>
              <a:gd name="T31" fmla="*/ 2147483647 h 322"/>
              <a:gd name="T32" fmla="*/ 2147483647 w 1699"/>
              <a:gd name="T33" fmla="*/ 0 h 322"/>
              <a:gd name="T34" fmla="*/ 2147483647 w 1699"/>
              <a:gd name="T35" fmla="*/ 2147483647 h 32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99"/>
              <a:gd name="T55" fmla="*/ 0 h 322"/>
              <a:gd name="T56" fmla="*/ 1699 w 1699"/>
              <a:gd name="T57" fmla="*/ 322 h 32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99" h="322">
                <a:moveTo>
                  <a:pt x="1689" y="8"/>
                </a:moveTo>
                <a:lnTo>
                  <a:pt x="1699" y="241"/>
                </a:lnTo>
                <a:lnTo>
                  <a:pt x="1603" y="262"/>
                </a:lnTo>
                <a:lnTo>
                  <a:pt x="1456" y="322"/>
                </a:lnTo>
                <a:lnTo>
                  <a:pt x="1318" y="306"/>
                </a:lnTo>
                <a:lnTo>
                  <a:pt x="1101" y="275"/>
                </a:lnTo>
                <a:lnTo>
                  <a:pt x="894" y="216"/>
                </a:lnTo>
                <a:lnTo>
                  <a:pt x="713" y="306"/>
                </a:lnTo>
                <a:lnTo>
                  <a:pt x="538" y="288"/>
                </a:lnTo>
                <a:lnTo>
                  <a:pt x="271" y="228"/>
                </a:lnTo>
                <a:lnTo>
                  <a:pt x="167" y="216"/>
                </a:lnTo>
                <a:lnTo>
                  <a:pt x="11" y="222"/>
                </a:lnTo>
                <a:lnTo>
                  <a:pt x="0" y="13"/>
                </a:lnTo>
                <a:lnTo>
                  <a:pt x="54" y="91"/>
                </a:lnTo>
                <a:lnTo>
                  <a:pt x="0" y="13"/>
                </a:lnTo>
                <a:lnTo>
                  <a:pt x="1689" y="8"/>
                </a:lnTo>
                <a:lnTo>
                  <a:pt x="1543" y="0"/>
                </a:lnTo>
                <a:lnTo>
                  <a:pt x="1689" y="8"/>
                </a:lnTo>
                <a:close/>
              </a:path>
            </a:pathLst>
          </a:custGeom>
          <a:noFill/>
          <a:ln w="158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65565" name="Freeform 38"/>
          <p:cNvSpPr>
            <a:spLocks noChangeAspect="1"/>
          </p:cNvSpPr>
          <p:nvPr/>
        </p:nvSpPr>
        <p:spPr bwMode="auto">
          <a:xfrm>
            <a:off x="4494213" y="3108325"/>
            <a:ext cx="484187" cy="392113"/>
          </a:xfrm>
          <a:custGeom>
            <a:avLst/>
            <a:gdLst>
              <a:gd name="T0" fmla="*/ 2147483647 w 382"/>
              <a:gd name="T1" fmla="*/ 2147483647 h 309"/>
              <a:gd name="T2" fmla="*/ 0 w 382"/>
              <a:gd name="T3" fmla="*/ 2147483647 h 309"/>
              <a:gd name="T4" fmla="*/ 0 w 382"/>
              <a:gd name="T5" fmla="*/ 2147483647 h 309"/>
              <a:gd name="T6" fmla="*/ 2147483647 w 382"/>
              <a:gd name="T7" fmla="*/ 0 h 309"/>
              <a:gd name="T8" fmla="*/ 2147483647 w 382"/>
              <a:gd name="T9" fmla="*/ 2147483647 h 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"/>
              <a:gd name="T16" fmla="*/ 0 h 309"/>
              <a:gd name="T17" fmla="*/ 382 w 382"/>
              <a:gd name="T18" fmla="*/ 309 h 3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" h="309">
                <a:moveTo>
                  <a:pt x="382" y="231"/>
                </a:moveTo>
                <a:lnTo>
                  <a:pt x="0" y="309"/>
                </a:lnTo>
                <a:lnTo>
                  <a:pt x="0" y="34"/>
                </a:lnTo>
                <a:lnTo>
                  <a:pt x="382" y="0"/>
                </a:lnTo>
                <a:lnTo>
                  <a:pt x="382" y="231"/>
                </a:lnTo>
                <a:close/>
              </a:path>
            </a:pathLst>
          </a:custGeom>
          <a:blipFill dpi="0" rotWithShape="0">
            <a:blip r:embed="rId7"/>
            <a:srcRect/>
            <a:tile tx="0" ty="0" sx="100000" sy="100000" flip="none" algn="tl"/>
          </a:blipFill>
          <a:ln w="15875">
            <a:solidFill>
              <a:srgbClr val="633300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65566" name="Rectangle 39"/>
          <p:cNvSpPr>
            <a:spLocks noChangeAspect="1" noChangeArrowheads="1"/>
          </p:cNvSpPr>
          <p:nvPr/>
        </p:nvSpPr>
        <p:spPr bwMode="auto">
          <a:xfrm>
            <a:off x="4302125" y="3648075"/>
            <a:ext cx="12700" cy="7938"/>
          </a:xfrm>
          <a:prstGeom prst="rect">
            <a:avLst/>
          </a:prstGeom>
          <a:noFill/>
          <a:ln w="1587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pic>
        <p:nvPicPr>
          <p:cNvPr id="65567" name="Picture 4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57663" y="3414713"/>
            <a:ext cx="823912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68" name="Freeform 41"/>
          <p:cNvSpPr>
            <a:spLocks noChangeAspect="1"/>
          </p:cNvSpPr>
          <p:nvPr/>
        </p:nvSpPr>
        <p:spPr bwMode="auto">
          <a:xfrm>
            <a:off x="4164013" y="3409950"/>
            <a:ext cx="822325" cy="184150"/>
          </a:xfrm>
          <a:custGeom>
            <a:avLst/>
            <a:gdLst>
              <a:gd name="T0" fmla="*/ 0 w 648"/>
              <a:gd name="T1" fmla="*/ 2147483647 h 145"/>
              <a:gd name="T2" fmla="*/ 2147483647 w 648"/>
              <a:gd name="T3" fmla="*/ 0 h 145"/>
              <a:gd name="T4" fmla="*/ 2147483647 w 648"/>
              <a:gd name="T5" fmla="*/ 2147483647 h 145"/>
              <a:gd name="T6" fmla="*/ 2147483647 w 648"/>
              <a:gd name="T7" fmla="*/ 2147483647 h 145"/>
              <a:gd name="T8" fmla="*/ 0 w 648"/>
              <a:gd name="T9" fmla="*/ 2147483647 h 1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8"/>
              <a:gd name="T16" fmla="*/ 0 h 145"/>
              <a:gd name="T17" fmla="*/ 648 w 648"/>
              <a:gd name="T18" fmla="*/ 145 h 1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8" h="145">
                <a:moveTo>
                  <a:pt x="0" y="130"/>
                </a:moveTo>
                <a:lnTo>
                  <a:pt x="648" y="0"/>
                </a:lnTo>
                <a:lnTo>
                  <a:pt x="648" y="13"/>
                </a:lnTo>
                <a:lnTo>
                  <a:pt x="10" y="145"/>
                </a:lnTo>
                <a:lnTo>
                  <a:pt x="0" y="13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65569" name="Freeform 42"/>
          <p:cNvSpPr>
            <a:spLocks noChangeAspect="1"/>
          </p:cNvSpPr>
          <p:nvPr/>
        </p:nvSpPr>
        <p:spPr bwMode="auto">
          <a:xfrm>
            <a:off x="4487863" y="3373438"/>
            <a:ext cx="504825" cy="131762"/>
          </a:xfrm>
          <a:custGeom>
            <a:avLst/>
            <a:gdLst>
              <a:gd name="T0" fmla="*/ 0 w 399"/>
              <a:gd name="T1" fmla="*/ 2147483647 h 104"/>
              <a:gd name="T2" fmla="*/ 2147483647 w 399"/>
              <a:gd name="T3" fmla="*/ 2147483647 h 104"/>
              <a:gd name="T4" fmla="*/ 2147483647 w 399"/>
              <a:gd name="T5" fmla="*/ 2147483647 h 104"/>
              <a:gd name="T6" fmla="*/ 2147483647 w 399"/>
              <a:gd name="T7" fmla="*/ 0 h 104"/>
              <a:gd name="T8" fmla="*/ 0 w 399"/>
              <a:gd name="T9" fmla="*/ 2147483647 h 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9"/>
              <a:gd name="T16" fmla="*/ 0 h 104"/>
              <a:gd name="T17" fmla="*/ 399 w 399"/>
              <a:gd name="T18" fmla="*/ 104 h 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9" h="104">
                <a:moveTo>
                  <a:pt x="0" y="78"/>
                </a:moveTo>
                <a:lnTo>
                  <a:pt x="9" y="104"/>
                </a:lnTo>
                <a:lnTo>
                  <a:pt x="399" y="26"/>
                </a:lnTo>
                <a:lnTo>
                  <a:pt x="390" y="0"/>
                </a:lnTo>
                <a:lnTo>
                  <a:pt x="0" y="7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pic>
        <p:nvPicPr>
          <p:cNvPr id="65570" name="Picture 4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25925" y="3563938"/>
            <a:ext cx="119063" cy="11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71" name="Freeform 44"/>
          <p:cNvSpPr>
            <a:spLocks noChangeAspect="1"/>
          </p:cNvSpPr>
          <p:nvPr/>
        </p:nvSpPr>
        <p:spPr bwMode="auto">
          <a:xfrm>
            <a:off x="4232275" y="3557588"/>
            <a:ext cx="119063" cy="134937"/>
          </a:xfrm>
          <a:custGeom>
            <a:avLst/>
            <a:gdLst>
              <a:gd name="T0" fmla="*/ 2147483647 w 94"/>
              <a:gd name="T1" fmla="*/ 0 h 106"/>
              <a:gd name="T2" fmla="*/ 2147483647 w 94"/>
              <a:gd name="T3" fmla="*/ 2147483647 h 106"/>
              <a:gd name="T4" fmla="*/ 0 w 94"/>
              <a:gd name="T5" fmla="*/ 2147483647 h 106"/>
              <a:gd name="T6" fmla="*/ 2147483647 w 94"/>
              <a:gd name="T7" fmla="*/ 0 h 106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106"/>
              <a:gd name="T14" fmla="*/ 94 w 94"/>
              <a:gd name="T15" fmla="*/ 106 h 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106">
                <a:moveTo>
                  <a:pt x="94" y="0"/>
                </a:moveTo>
                <a:lnTo>
                  <a:pt x="87" y="106"/>
                </a:lnTo>
                <a:lnTo>
                  <a:pt x="0" y="19"/>
                </a:lnTo>
                <a:lnTo>
                  <a:pt x="94" y="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65572" name="Rectangle 49"/>
          <p:cNvSpPr>
            <a:spLocks noChangeAspect="1" noChangeArrowheads="1"/>
          </p:cNvSpPr>
          <p:nvPr/>
        </p:nvSpPr>
        <p:spPr bwMode="auto">
          <a:xfrm>
            <a:off x="4178300" y="469900"/>
            <a:ext cx="220663" cy="188913"/>
          </a:xfrm>
          <a:prstGeom prst="rect">
            <a:avLst/>
          </a:prstGeom>
          <a:blipFill dpi="0" rotWithShape="0">
            <a:blip r:embed="rId10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sp>
        <p:nvSpPr>
          <p:cNvPr id="65573" name="Rectangle 50"/>
          <p:cNvSpPr>
            <a:spLocks noChangeAspect="1" noChangeArrowheads="1"/>
          </p:cNvSpPr>
          <p:nvPr/>
        </p:nvSpPr>
        <p:spPr bwMode="auto">
          <a:xfrm>
            <a:off x="4184650" y="476250"/>
            <a:ext cx="222250" cy="184150"/>
          </a:xfrm>
          <a:prstGeom prst="rect">
            <a:avLst/>
          </a:prstGeom>
          <a:noFill/>
          <a:ln w="15875">
            <a:solidFill>
              <a:srgbClr val="191919"/>
            </a:solidFill>
            <a:miter lim="800000"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pic>
        <p:nvPicPr>
          <p:cNvPr id="65574" name="Picture 6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752725" y="2714625"/>
            <a:ext cx="4397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75" name="Freeform 64"/>
          <p:cNvSpPr>
            <a:spLocks noChangeAspect="1"/>
          </p:cNvSpPr>
          <p:nvPr/>
        </p:nvSpPr>
        <p:spPr bwMode="auto">
          <a:xfrm>
            <a:off x="2759075" y="2709863"/>
            <a:ext cx="439738" cy="358775"/>
          </a:xfrm>
          <a:custGeom>
            <a:avLst/>
            <a:gdLst>
              <a:gd name="T0" fmla="*/ 2147483647 w 347"/>
              <a:gd name="T1" fmla="*/ 0 h 283"/>
              <a:gd name="T2" fmla="*/ 2147483647 w 347"/>
              <a:gd name="T3" fmla="*/ 2147483647 h 283"/>
              <a:gd name="T4" fmla="*/ 2147483647 w 347"/>
              <a:gd name="T5" fmla="*/ 2147483647 h 283"/>
              <a:gd name="T6" fmla="*/ 0 w 347"/>
              <a:gd name="T7" fmla="*/ 2147483647 h 283"/>
              <a:gd name="T8" fmla="*/ 2147483647 w 347"/>
              <a:gd name="T9" fmla="*/ 0 h 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7"/>
              <a:gd name="T16" fmla="*/ 0 h 283"/>
              <a:gd name="T17" fmla="*/ 347 w 347"/>
              <a:gd name="T18" fmla="*/ 283 h 2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7" h="283">
                <a:moveTo>
                  <a:pt x="174" y="0"/>
                </a:moveTo>
                <a:lnTo>
                  <a:pt x="347" y="86"/>
                </a:lnTo>
                <a:lnTo>
                  <a:pt x="174" y="283"/>
                </a:lnTo>
                <a:lnTo>
                  <a:pt x="0" y="198"/>
                </a:lnTo>
                <a:lnTo>
                  <a:pt x="174" y="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>
              <a:latin typeface="Calibri" pitchFamily="34" charset="0"/>
            </a:endParaRPr>
          </a:p>
        </p:txBody>
      </p:sp>
      <p:pic>
        <p:nvPicPr>
          <p:cNvPr id="65576" name="Picture 6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828925" y="2886075"/>
            <a:ext cx="153988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77" name="Picture 6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28925" y="2886075"/>
            <a:ext cx="153988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78" name="Picture 6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952750" y="2743200"/>
            <a:ext cx="153988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79" name="Picture 70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952750" y="2743200"/>
            <a:ext cx="153988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80" name="Line 73"/>
          <p:cNvSpPr>
            <a:spLocks noChangeAspect="1" noChangeShapeType="1"/>
          </p:cNvSpPr>
          <p:nvPr/>
        </p:nvSpPr>
        <p:spPr bwMode="auto">
          <a:xfrm>
            <a:off x="2982913" y="203200"/>
            <a:ext cx="31178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5581" name="Line 75"/>
          <p:cNvSpPr>
            <a:spLocks noChangeAspect="1" noChangeShapeType="1"/>
          </p:cNvSpPr>
          <p:nvPr/>
        </p:nvSpPr>
        <p:spPr bwMode="auto">
          <a:xfrm flipH="1" flipV="1">
            <a:off x="2944813" y="212725"/>
            <a:ext cx="1587" cy="25082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5582" name="Line 76"/>
          <p:cNvSpPr>
            <a:spLocks noChangeAspect="1" noChangeShapeType="1"/>
          </p:cNvSpPr>
          <p:nvPr/>
        </p:nvSpPr>
        <p:spPr bwMode="auto">
          <a:xfrm>
            <a:off x="6815138" y="450850"/>
            <a:ext cx="1587" cy="2125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5583" name="Line 77"/>
          <p:cNvSpPr>
            <a:spLocks noChangeAspect="1" noChangeShapeType="1"/>
          </p:cNvSpPr>
          <p:nvPr/>
        </p:nvSpPr>
        <p:spPr bwMode="auto">
          <a:xfrm flipH="1">
            <a:off x="5195888" y="2576513"/>
            <a:ext cx="161925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5584" name="Text Box 114"/>
          <p:cNvSpPr txBox="1">
            <a:spLocks noChangeAspect="1" noChangeArrowheads="1"/>
          </p:cNvSpPr>
          <p:nvPr/>
        </p:nvSpPr>
        <p:spPr bwMode="auto">
          <a:xfrm>
            <a:off x="5065713" y="3162300"/>
            <a:ext cx="1682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Cantilever &amp; Tip</a:t>
            </a:r>
          </a:p>
        </p:txBody>
      </p:sp>
      <p:sp>
        <p:nvSpPr>
          <p:cNvPr id="65585" name="Text Box 115"/>
          <p:cNvSpPr txBox="1">
            <a:spLocks noChangeAspect="1" noChangeArrowheads="1"/>
          </p:cNvSpPr>
          <p:nvPr/>
        </p:nvSpPr>
        <p:spPr bwMode="auto">
          <a:xfrm>
            <a:off x="5461000" y="3670300"/>
            <a:ext cx="876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Sample</a:t>
            </a:r>
          </a:p>
        </p:txBody>
      </p:sp>
      <p:sp>
        <p:nvSpPr>
          <p:cNvPr id="65586" name="Text Box 116"/>
          <p:cNvSpPr txBox="1">
            <a:spLocks noChangeAspect="1" noChangeArrowheads="1"/>
          </p:cNvSpPr>
          <p:nvPr/>
        </p:nvSpPr>
        <p:spPr bwMode="auto">
          <a:xfrm>
            <a:off x="712788" y="2560638"/>
            <a:ext cx="12763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Photodiode</a:t>
            </a:r>
          </a:p>
          <a:p>
            <a:r>
              <a:rPr lang="en-US">
                <a:latin typeface="Calibri" pitchFamily="34" charset="0"/>
              </a:rPr>
              <a:t>Detector</a:t>
            </a:r>
          </a:p>
        </p:txBody>
      </p:sp>
      <p:sp>
        <p:nvSpPr>
          <p:cNvPr id="65587" name="Text Box 118"/>
          <p:cNvSpPr txBox="1">
            <a:spLocks noChangeAspect="1" noChangeArrowheads="1"/>
          </p:cNvSpPr>
          <p:nvPr/>
        </p:nvSpPr>
        <p:spPr bwMode="auto">
          <a:xfrm>
            <a:off x="7162800" y="381000"/>
            <a:ext cx="1703388" cy="6461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Feedback</a:t>
            </a:r>
          </a:p>
          <a:p>
            <a:r>
              <a:rPr lang="en-US">
                <a:latin typeface="Calibri" pitchFamily="34" charset="0"/>
              </a:rPr>
              <a:t>Electronics</a:t>
            </a:r>
          </a:p>
        </p:txBody>
      </p:sp>
      <p:sp>
        <p:nvSpPr>
          <p:cNvPr id="65588" name="Text Box 119"/>
          <p:cNvSpPr txBox="1">
            <a:spLocks noChangeAspect="1" noChangeArrowheads="1"/>
          </p:cNvSpPr>
          <p:nvPr/>
        </p:nvSpPr>
        <p:spPr bwMode="auto">
          <a:xfrm>
            <a:off x="5106988" y="1398588"/>
            <a:ext cx="13668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Piezoelectric</a:t>
            </a:r>
          </a:p>
          <a:p>
            <a:r>
              <a:rPr lang="en-US">
                <a:latin typeface="Calibri" pitchFamily="34" charset="0"/>
              </a:rPr>
              <a:t>Scanner</a:t>
            </a:r>
          </a:p>
        </p:txBody>
      </p:sp>
      <p:sp>
        <p:nvSpPr>
          <p:cNvPr id="65589" name="Text Box 120"/>
          <p:cNvSpPr txBox="1">
            <a:spLocks noChangeAspect="1" noChangeArrowheads="1"/>
          </p:cNvSpPr>
          <p:nvPr/>
        </p:nvSpPr>
        <p:spPr bwMode="auto">
          <a:xfrm>
            <a:off x="4418013" y="420688"/>
            <a:ext cx="677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 pitchFamily="34" charset="0"/>
              </a:rPr>
              <a:t>Laser</a:t>
            </a:r>
          </a:p>
        </p:txBody>
      </p:sp>
      <p:sp>
        <p:nvSpPr>
          <p:cNvPr id="65590" name="Line 121"/>
          <p:cNvSpPr>
            <a:spLocks noChangeAspect="1" noChangeShapeType="1"/>
          </p:cNvSpPr>
          <p:nvPr/>
        </p:nvSpPr>
        <p:spPr bwMode="auto">
          <a:xfrm>
            <a:off x="4286250" y="573088"/>
            <a:ext cx="0" cy="720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91" name="Line 122"/>
          <p:cNvSpPr>
            <a:spLocks noChangeAspect="1" noChangeShapeType="1"/>
          </p:cNvSpPr>
          <p:nvPr/>
        </p:nvSpPr>
        <p:spPr bwMode="auto">
          <a:xfrm>
            <a:off x="4286250" y="3151188"/>
            <a:ext cx="0" cy="40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92" name="Line 123"/>
          <p:cNvSpPr>
            <a:spLocks noChangeAspect="1" noChangeShapeType="1"/>
          </p:cNvSpPr>
          <p:nvPr/>
        </p:nvSpPr>
        <p:spPr bwMode="auto">
          <a:xfrm flipH="1" flipV="1">
            <a:off x="2916238" y="2878138"/>
            <a:ext cx="1360487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93" name="Text Box 125"/>
          <p:cNvSpPr txBox="1">
            <a:spLocks noChangeAspect="1" noChangeArrowheads="1"/>
          </p:cNvSpPr>
          <p:nvPr/>
        </p:nvSpPr>
        <p:spPr bwMode="auto">
          <a:xfrm>
            <a:off x="3978275" y="1679575"/>
            <a:ext cx="528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X, Y</a:t>
            </a:r>
          </a:p>
        </p:txBody>
      </p:sp>
      <p:sp>
        <p:nvSpPr>
          <p:cNvPr id="65594" name="Text Box 126"/>
          <p:cNvSpPr txBox="1">
            <a:spLocks noChangeAspect="1" noChangeArrowheads="1"/>
          </p:cNvSpPr>
          <p:nvPr/>
        </p:nvSpPr>
        <p:spPr bwMode="auto">
          <a:xfrm>
            <a:off x="3781425" y="2398713"/>
            <a:ext cx="292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Z</a:t>
            </a:r>
          </a:p>
        </p:txBody>
      </p:sp>
      <p:sp>
        <p:nvSpPr>
          <p:cNvPr id="65595" name="Line 127"/>
          <p:cNvSpPr>
            <a:spLocks noChangeAspect="1" noChangeShapeType="1"/>
          </p:cNvSpPr>
          <p:nvPr/>
        </p:nvSpPr>
        <p:spPr bwMode="auto">
          <a:xfrm rot="5400000">
            <a:off x="4291807" y="1373981"/>
            <a:ext cx="1588" cy="473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40758</TotalTime>
  <Words>629</Words>
  <Application>Microsoft Office PowerPoint</Application>
  <PresentationFormat>On-screen Show (4:3)</PresentationFormat>
  <Paragraphs>128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Simplified Arabic Fixed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MKAR</dc:creator>
  <cp:lastModifiedBy>HP</cp:lastModifiedBy>
  <cp:revision>389</cp:revision>
  <dcterms:created xsi:type="dcterms:W3CDTF">2011-08-17T16:32:08Z</dcterms:created>
  <dcterms:modified xsi:type="dcterms:W3CDTF">2022-11-17T03:54:07Z</dcterms:modified>
</cp:coreProperties>
</file>