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4"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7.wmf"/><Relationship Id="rId5" Type="http://schemas.openxmlformats.org/officeDocument/2006/relationships/image" Target="../media/image14.w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24E73-DB07-4763-9ACF-D31E572B4D24}" type="datetimeFigureOut">
              <a:rPr lang="en-IN" smtClean="0"/>
              <a:t>17-11-2022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515A07-79CB-4686-967E-C28014F11A28}" type="slidenum">
              <a:rPr lang="en-IN" smtClean="0"/>
              <a:t>‹#›</a:t>
            </a:fld>
            <a:endParaRPr lang="en-IN"/>
          </a:p>
        </p:txBody>
      </p:sp>
    </p:spTree>
    <p:extLst>
      <p:ext uri="{BB962C8B-B14F-4D97-AF65-F5344CB8AC3E}">
        <p14:creationId xmlns:p14="http://schemas.microsoft.com/office/powerpoint/2010/main" val="4203396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DC93B2-6E72-432F-AC09-AEA3AAEEC08E}" type="slidenum">
              <a:rPr lang="en-US" smtClean="0"/>
              <a:t>14</a:t>
            </a:fld>
            <a:endParaRPr lang="en-US"/>
          </a:p>
        </p:txBody>
      </p:sp>
    </p:spTree>
    <p:extLst>
      <p:ext uri="{BB962C8B-B14F-4D97-AF65-F5344CB8AC3E}">
        <p14:creationId xmlns:p14="http://schemas.microsoft.com/office/powerpoint/2010/main" val="279926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DC93B2-6E72-432F-AC09-AEA3AAEEC08E}" type="slidenum">
              <a:rPr lang="en-US" smtClean="0"/>
              <a:t>21</a:t>
            </a:fld>
            <a:endParaRPr lang="en-US"/>
          </a:p>
        </p:txBody>
      </p:sp>
    </p:spTree>
    <p:extLst>
      <p:ext uri="{BB962C8B-B14F-4D97-AF65-F5344CB8AC3E}">
        <p14:creationId xmlns:p14="http://schemas.microsoft.com/office/powerpoint/2010/main" val="1946562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4844630-C99A-4CAC-AD72-52958282C325}"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D4DDEC-73BA-417E-AE25-A06E7C26AE24}" type="slidenum">
              <a:rPr lang="en-IN" smtClean="0"/>
              <a:t>‹#›</a:t>
            </a:fld>
            <a:endParaRPr lang="en-IN"/>
          </a:p>
        </p:txBody>
      </p:sp>
    </p:spTree>
    <p:extLst>
      <p:ext uri="{BB962C8B-B14F-4D97-AF65-F5344CB8AC3E}">
        <p14:creationId xmlns:p14="http://schemas.microsoft.com/office/powerpoint/2010/main" val="2169263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844630-C99A-4CAC-AD72-52958282C325}"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D4DDEC-73BA-417E-AE25-A06E7C26AE24}" type="slidenum">
              <a:rPr lang="en-IN" smtClean="0"/>
              <a:t>‹#›</a:t>
            </a:fld>
            <a:endParaRPr lang="en-IN"/>
          </a:p>
        </p:txBody>
      </p:sp>
    </p:spTree>
    <p:extLst>
      <p:ext uri="{BB962C8B-B14F-4D97-AF65-F5344CB8AC3E}">
        <p14:creationId xmlns:p14="http://schemas.microsoft.com/office/powerpoint/2010/main" val="3102646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844630-C99A-4CAC-AD72-52958282C325}"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D4DDEC-73BA-417E-AE25-A06E7C26AE24}" type="slidenum">
              <a:rPr lang="en-IN" smtClean="0"/>
              <a:t>‹#›</a:t>
            </a:fld>
            <a:endParaRPr lang="en-IN"/>
          </a:p>
        </p:txBody>
      </p:sp>
    </p:spTree>
    <p:extLst>
      <p:ext uri="{BB962C8B-B14F-4D97-AF65-F5344CB8AC3E}">
        <p14:creationId xmlns:p14="http://schemas.microsoft.com/office/powerpoint/2010/main" val="435205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844630-C99A-4CAC-AD72-52958282C325}"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D4DDEC-73BA-417E-AE25-A06E7C26AE24}" type="slidenum">
              <a:rPr lang="en-IN" smtClean="0"/>
              <a:t>‹#›</a:t>
            </a:fld>
            <a:endParaRPr lang="en-IN"/>
          </a:p>
        </p:txBody>
      </p:sp>
    </p:spTree>
    <p:extLst>
      <p:ext uri="{BB962C8B-B14F-4D97-AF65-F5344CB8AC3E}">
        <p14:creationId xmlns:p14="http://schemas.microsoft.com/office/powerpoint/2010/main" val="4442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844630-C99A-4CAC-AD72-52958282C325}"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D4DDEC-73BA-417E-AE25-A06E7C26AE24}" type="slidenum">
              <a:rPr lang="en-IN" smtClean="0"/>
              <a:t>‹#›</a:t>
            </a:fld>
            <a:endParaRPr lang="en-IN"/>
          </a:p>
        </p:txBody>
      </p:sp>
    </p:spTree>
    <p:extLst>
      <p:ext uri="{BB962C8B-B14F-4D97-AF65-F5344CB8AC3E}">
        <p14:creationId xmlns:p14="http://schemas.microsoft.com/office/powerpoint/2010/main" val="153111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4844630-C99A-4CAC-AD72-52958282C325}"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D4DDEC-73BA-417E-AE25-A06E7C26AE24}" type="slidenum">
              <a:rPr lang="en-IN" smtClean="0"/>
              <a:t>‹#›</a:t>
            </a:fld>
            <a:endParaRPr lang="en-IN"/>
          </a:p>
        </p:txBody>
      </p:sp>
    </p:spTree>
    <p:extLst>
      <p:ext uri="{BB962C8B-B14F-4D97-AF65-F5344CB8AC3E}">
        <p14:creationId xmlns:p14="http://schemas.microsoft.com/office/powerpoint/2010/main" val="305499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4844630-C99A-4CAC-AD72-52958282C325}" type="datetimeFigureOut">
              <a:rPr lang="en-IN" smtClean="0"/>
              <a:t>17-11-2022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D4DDEC-73BA-417E-AE25-A06E7C26AE24}" type="slidenum">
              <a:rPr lang="en-IN" smtClean="0"/>
              <a:t>‹#›</a:t>
            </a:fld>
            <a:endParaRPr lang="en-IN"/>
          </a:p>
        </p:txBody>
      </p:sp>
    </p:spTree>
    <p:extLst>
      <p:ext uri="{BB962C8B-B14F-4D97-AF65-F5344CB8AC3E}">
        <p14:creationId xmlns:p14="http://schemas.microsoft.com/office/powerpoint/2010/main" val="4201483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4844630-C99A-4CAC-AD72-52958282C325}" type="datetimeFigureOut">
              <a:rPr lang="en-IN" smtClean="0"/>
              <a:t>17-11-2022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D4DDEC-73BA-417E-AE25-A06E7C26AE24}" type="slidenum">
              <a:rPr lang="en-IN" smtClean="0"/>
              <a:t>‹#›</a:t>
            </a:fld>
            <a:endParaRPr lang="en-IN"/>
          </a:p>
        </p:txBody>
      </p:sp>
    </p:spTree>
    <p:extLst>
      <p:ext uri="{BB962C8B-B14F-4D97-AF65-F5344CB8AC3E}">
        <p14:creationId xmlns:p14="http://schemas.microsoft.com/office/powerpoint/2010/main" val="184340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844630-C99A-4CAC-AD72-52958282C325}" type="datetimeFigureOut">
              <a:rPr lang="en-IN" smtClean="0"/>
              <a:t>17-11-2022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D4DDEC-73BA-417E-AE25-A06E7C26AE24}" type="slidenum">
              <a:rPr lang="en-IN" smtClean="0"/>
              <a:t>‹#›</a:t>
            </a:fld>
            <a:endParaRPr lang="en-IN"/>
          </a:p>
        </p:txBody>
      </p:sp>
    </p:spTree>
    <p:extLst>
      <p:ext uri="{BB962C8B-B14F-4D97-AF65-F5344CB8AC3E}">
        <p14:creationId xmlns:p14="http://schemas.microsoft.com/office/powerpoint/2010/main" val="305041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44630-C99A-4CAC-AD72-52958282C325}"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D4DDEC-73BA-417E-AE25-A06E7C26AE24}" type="slidenum">
              <a:rPr lang="en-IN" smtClean="0"/>
              <a:t>‹#›</a:t>
            </a:fld>
            <a:endParaRPr lang="en-IN"/>
          </a:p>
        </p:txBody>
      </p:sp>
    </p:spTree>
    <p:extLst>
      <p:ext uri="{BB962C8B-B14F-4D97-AF65-F5344CB8AC3E}">
        <p14:creationId xmlns:p14="http://schemas.microsoft.com/office/powerpoint/2010/main" val="133708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44630-C99A-4CAC-AD72-52958282C325}"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D4DDEC-73BA-417E-AE25-A06E7C26AE24}" type="slidenum">
              <a:rPr lang="en-IN" smtClean="0"/>
              <a:t>‹#›</a:t>
            </a:fld>
            <a:endParaRPr lang="en-IN"/>
          </a:p>
        </p:txBody>
      </p:sp>
    </p:spTree>
    <p:extLst>
      <p:ext uri="{BB962C8B-B14F-4D97-AF65-F5344CB8AC3E}">
        <p14:creationId xmlns:p14="http://schemas.microsoft.com/office/powerpoint/2010/main" val="1900112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844630-C99A-4CAC-AD72-52958282C325}" type="datetimeFigureOut">
              <a:rPr lang="en-IN" smtClean="0"/>
              <a:t>17-11-2022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4DDEC-73BA-417E-AE25-A06E7C26AE24}" type="slidenum">
              <a:rPr lang="en-IN" smtClean="0"/>
              <a:t>‹#›</a:t>
            </a:fld>
            <a:endParaRPr lang="en-IN"/>
          </a:p>
        </p:txBody>
      </p:sp>
    </p:spTree>
    <p:extLst>
      <p:ext uri="{BB962C8B-B14F-4D97-AF65-F5344CB8AC3E}">
        <p14:creationId xmlns:p14="http://schemas.microsoft.com/office/powerpoint/2010/main" val="694008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wmf"/><Relationship Id="rId5" Type="http://schemas.openxmlformats.org/officeDocument/2006/relationships/oleObject" Target="../embeddings/oleObject9.bin"/><Relationship Id="rId4" Type="http://schemas.openxmlformats.org/officeDocument/2006/relationships/image" Target="../media/image20.wmf"/></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www.fhwa.dot.gov/BRIDGE/frp/seis01.htm" TargetMode="External"/><Relationship Id="rId3" Type="http://schemas.openxmlformats.org/officeDocument/2006/relationships/image" Target="http://www.compositesworld.com/images/hpc/2006/September/1420-a.jpg?1158360033" TargetMode="External"/><Relationship Id="rId7" Type="http://schemas.openxmlformats.org/officeDocument/2006/relationships/image" Target="http://www.xcassociates.com/images/ship_med.jpg" TargetMode="External"/><Relationship Id="rId12" Type="http://schemas.openxmlformats.org/officeDocument/2006/relationships/image" Target="../media/image28.jpeg"/><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25.jpeg"/><Relationship Id="rId11" Type="http://schemas.openxmlformats.org/officeDocument/2006/relationships/image" Target="../media/image27.jpeg"/><Relationship Id="rId5" Type="http://schemas.openxmlformats.org/officeDocument/2006/relationships/image" Target="http://www.seriouswheels.com/pics-2008/2008-Sabino-Design-B3-Side-Angle-1024x768.jpg" TargetMode="External"/><Relationship Id="rId10" Type="http://schemas.openxmlformats.org/officeDocument/2006/relationships/image" Target="http://www.fhwa.dot.gov/BRIDGE/images/frp008.jpg" TargetMode="External"/><Relationship Id="rId4" Type="http://schemas.openxmlformats.org/officeDocument/2006/relationships/image" Target="../media/image24.jpeg"/><Relationship Id="rId9" Type="http://schemas.openxmlformats.org/officeDocument/2006/relationships/image" Target="../media/image26.jpeg"/></Relationships>
</file>

<file path=ppt/slides/_rels/slide1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1.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 Id="rId5" Type="http://schemas.openxmlformats.org/officeDocument/2006/relationships/image" Target="../media/image35.gif"/><Relationship Id="rId4" Type="http://schemas.openxmlformats.org/officeDocument/2006/relationships/image" Target="../media/image34.jpeg"/></Relationships>
</file>

<file path=ppt/slides/_rels/slide1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1.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 Id="rId5" Type="http://schemas.openxmlformats.org/officeDocument/2006/relationships/image" Target="../media/image35.gif"/><Relationship Id="rId4" Type="http://schemas.openxmlformats.org/officeDocument/2006/relationships/image" Target="../media/image34.jpeg"/></Relationships>
</file>

<file path=ppt/slides/_rels/slide2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1.bin"/><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3.wmf"/><Relationship Id="rId3" Type="http://schemas.openxmlformats.org/officeDocument/2006/relationships/oleObject" Target="../embeddings/oleObject3.bin"/><Relationship Id="rId7" Type="http://schemas.openxmlformats.org/officeDocument/2006/relationships/image" Target="../media/image15.png"/><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image" Target="../media/image12.wmf"/><Relationship Id="rId5" Type="http://schemas.openxmlformats.org/officeDocument/2006/relationships/oleObject" Target="../embeddings/oleObject4.bin"/><Relationship Id="rId15" Type="http://schemas.openxmlformats.org/officeDocument/2006/relationships/image" Target="../media/image14.wmf"/><Relationship Id="rId10" Type="http://schemas.openxmlformats.org/officeDocument/2006/relationships/oleObject" Target="../embeddings/oleObject5.bin"/><Relationship Id="rId4" Type="http://schemas.openxmlformats.org/officeDocument/2006/relationships/image" Target="../media/image7.wmf"/><Relationship Id="rId9" Type="http://schemas.openxmlformats.org/officeDocument/2006/relationships/image" Target="../media/image17.png"/><Relationship Id="rId1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685800" y="-304800"/>
            <a:ext cx="7772400" cy="1470025"/>
          </a:xfrm>
        </p:spPr>
        <p:txBody>
          <a:bodyPr/>
          <a:lstStyle/>
          <a:p>
            <a:pPr eaLnBrk="1" hangingPunct="1"/>
            <a:r>
              <a:rPr lang="en-US" altLang="zh-TW" dirty="0" err="1" smtClean="0">
                <a:solidFill>
                  <a:srgbClr val="FF0000"/>
                </a:solidFill>
              </a:rPr>
              <a:t>Nanocomposites</a:t>
            </a:r>
            <a:endParaRPr lang="en-US" altLang="zh-TW" dirty="0" smtClean="0">
              <a:solidFill>
                <a:srgbClr val="FF0000"/>
              </a:solidFill>
            </a:endParaRPr>
          </a:p>
        </p:txBody>
      </p:sp>
      <p:sp>
        <p:nvSpPr>
          <p:cNvPr id="8" name="Rectangle 3"/>
          <p:cNvSpPr txBox="1">
            <a:spLocks noChangeArrowheads="1"/>
          </p:cNvSpPr>
          <p:nvPr/>
        </p:nvSpPr>
        <p:spPr bwMode="auto">
          <a:xfrm>
            <a:off x="0" y="990600"/>
            <a:ext cx="9144000" cy="4719638"/>
          </a:xfrm>
          <a:prstGeom prst="rect">
            <a:avLst/>
          </a:prstGeom>
          <a:noFill/>
          <a:ln w="9525">
            <a:noFill/>
            <a:miter lim="800000"/>
            <a:headEnd/>
            <a:tailEnd/>
          </a:ln>
          <a:effectLst/>
        </p:spPr>
        <p:txBody>
          <a:bodyPr/>
          <a:lstStyle/>
          <a:p>
            <a:pPr indent="-285750" algn="just">
              <a:buFont typeface="Wingdings" pitchFamily="2" charset="2"/>
              <a:buChar char="ü"/>
            </a:pPr>
            <a:r>
              <a:rPr lang="en-US" sz="2400" b="1" dirty="0">
                <a:latin typeface="Times New Roman" pitchFamily="18" charset="0"/>
                <a:cs typeface="Times New Roman" pitchFamily="18" charset="0"/>
              </a:rPr>
              <a:t>Composite materials</a:t>
            </a:r>
            <a:r>
              <a:rPr lang="en-US" sz="2400" dirty="0">
                <a:latin typeface="Times New Roman" pitchFamily="18" charset="0"/>
                <a:cs typeface="Times New Roman" pitchFamily="18" charset="0"/>
              </a:rPr>
              <a:t> are made from two or more materials with significantly different physical</a:t>
            </a:r>
            <a:r>
              <a:rPr lang="tr-TR" sz="2400" dirty="0">
                <a:latin typeface="Times New Roman" pitchFamily="18" charset="0"/>
                <a:cs typeface="Times New Roman" pitchFamily="18" charset="0"/>
              </a:rPr>
              <a:t> </a:t>
            </a:r>
            <a:r>
              <a:rPr lang="en-US" sz="2400" dirty="0">
                <a:latin typeface="Times New Roman" pitchFamily="18" charset="0"/>
                <a:cs typeface="Times New Roman" pitchFamily="18" charset="0"/>
              </a:rPr>
              <a:t>or chemical properties, that when combined, produce a material with characteristics different from the individual components. </a:t>
            </a:r>
          </a:p>
          <a:p>
            <a:pPr indent="-285750" algn="just">
              <a:buFont typeface="Wingdings" pitchFamily="2" charset="2"/>
              <a:buChar char="ü"/>
            </a:pPr>
            <a:r>
              <a:rPr lang="en-US" sz="2400" dirty="0">
                <a:latin typeface="Times New Roman" pitchFamily="18" charset="0"/>
                <a:cs typeface="Times New Roman" pitchFamily="18" charset="0"/>
              </a:rPr>
              <a:t>The individual components remain separate and distinct within the finished structure.</a:t>
            </a:r>
            <a:endParaRPr lang="en-US" sz="2400" kern="0" dirty="0" smtClean="0"/>
          </a:p>
          <a:p>
            <a:pPr>
              <a:defRPr/>
            </a:pPr>
            <a:r>
              <a:rPr lang="en-US" sz="3200" kern="0" dirty="0" smtClean="0">
                <a:latin typeface="+mn-lt"/>
                <a:ea typeface="+mn-ea"/>
              </a:rPr>
              <a:t>  </a:t>
            </a:r>
            <a:r>
              <a:rPr lang="en-US" sz="3200" kern="0" dirty="0">
                <a:latin typeface="+mn-lt"/>
                <a:ea typeface="+mn-ea"/>
              </a:rPr>
              <a:t>There are four types:</a:t>
            </a:r>
          </a:p>
          <a:p>
            <a:pPr lvl="1">
              <a:defRPr/>
            </a:pPr>
            <a:r>
              <a:rPr lang="en-US" sz="2000" kern="0" dirty="0" smtClean="0">
                <a:latin typeface="+mn-lt"/>
                <a:ea typeface="+mn-ea"/>
              </a:rPr>
              <a:t>1. Fibrous </a:t>
            </a:r>
            <a:r>
              <a:rPr lang="en-US" sz="2000" kern="0" dirty="0">
                <a:latin typeface="+mn-lt"/>
                <a:ea typeface="+mn-ea"/>
              </a:rPr>
              <a:t>composites (fibers in a matrix)</a:t>
            </a:r>
          </a:p>
          <a:p>
            <a:pPr lvl="2">
              <a:buFont typeface="Wingdings" pitchFamily="2" charset="2"/>
              <a:buNone/>
              <a:defRPr/>
            </a:pPr>
            <a:r>
              <a:rPr lang="en-US" sz="2000" kern="0" dirty="0">
                <a:latin typeface="+mn-lt"/>
                <a:ea typeface="+mn-ea"/>
              </a:rPr>
              <a:t>Continuous fibers, woven fibers, chopped fibers </a:t>
            </a:r>
            <a:endParaRPr lang="en-US" sz="2000" kern="0" dirty="0" smtClean="0">
              <a:latin typeface="+mn-lt"/>
              <a:ea typeface="+mn-ea"/>
            </a:endParaRPr>
          </a:p>
          <a:p>
            <a:pPr lvl="2">
              <a:buFont typeface="Wingdings" pitchFamily="2" charset="2"/>
              <a:buNone/>
              <a:defRPr/>
            </a:pPr>
            <a:endParaRPr lang="en-US" sz="2000" kern="0" dirty="0">
              <a:latin typeface="+mn-lt"/>
              <a:ea typeface="+mn-ea"/>
            </a:endParaRPr>
          </a:p>
          <a:p>
            <a:pPr lvl="1">
              <a:defRPr/>
            </a:pPr>
            <a:r>
              <a:rPr lang="en-US" sz="2000" kern="0" dirty="0" smtClean="0">
                <a:latin typeface="+mn-lt"/>
                <a:ea typeface="+mn-ea"/>
              </a:rPr>
              <a:t>2. Laminated </a:t>
            </a:r>
            <a:r>
              <a:rPr lang="en-US" sz="2000" kern="0" dirty="0">
                <a:latin typeface="+mn-lt"/>
                <a:ea typeface="+mn-ea"/>
              </a:rPr>
              <a:t>composites (layers of various materials</a:t>
            </a:r>
            <a:r>
              <a:rPr lang="en-US" sz="2000" kern="0" dirty="0" smtClean="0">
                <a:latin typeface="+mn-lt"/>
                <a:ea typeface="+mn-ea"/>
              </a:rPr>
              <a:t>)</a:t>
            </a:r>
          </a:p>
          <a:p>
            <a:pPr lvl="1">
              <a:defRPr/>
            </a:pPr>
            <a:endParaRPr lang="en-US" sz="2000" kern="0" dirty="0">
              <a:latin typeface="+mn-lt"/>
              <a:ea typeface="+mn-ea"/>
            </a:endParaRPr>
          </a:p>
          <a:p>
            <a:pPr lvl="1">
              <a:defRPr/>
            </a:pPr>
            <a:r>
              <a:rPr lang="en-US" sz="2000" kern="0" dirty="0" smtClean="0">
                <a:latin typeface="+mn-lt"/>
                <a:ea typeface="+mn-ea"/>
              </a:rPr>
              <a:t>3. Particulate composites</a:t>
            </a:r>
          </a:p>
          <a:p>
            <a:pPr lvl="1">
              <a:defRPr/>
            </a:pPr>
            <a:endParaRPr lang="en-US" sz="2000" kern="0" dirty="0">
              <a:latin typeface="+mn-lt"/>
              <a:ea typeface="+mn-ea"/>
            </a:endParaRPr>
          </a:p>
          <a:p>
            <a:pPr lvl="1">
              <a:defRPr/>
            </a:pPr>
            <a:r>
              <a:rPr lang="en-US" sz="2000" kern="0" dirty="0" smtClean="0">
                <a:latin typeface="+mn-lt"/>
                <a:ea typeface="+mn-ea"/>
              </a:rPr>
              <a:t>4. Combinations </a:t>
            </a:r>
            <a:r>
              <a:rPr lang="en-US" sz="2000" kern="0" dirty="0">
                <a:latin typeface="+mn-lt"/>
                <a:ea typeface="+mn-ea"/>
              </a:rPr>
              <a:t>of some or all of the above</a:t>
            </a:r>
          </a:p>
        </p:txBody>
      </p:sp>
    </p:spTree>
    <p:extLst>
      <p:ext uri="{BB962C8B-B14F-4D97-AF65-F5344CB8AC3E}">
        <p14:creationId xmlns:p14="http://schemas.microsoft.com/office/powerpoint/2010/main" val="3008868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5"/>
          <p:cNvSpPr>
            <a:spLocks noGrp="1"/>
          </p:cNvSpPr>
          <p:nvPr>
            <p:ph type="sldNum" sz="quarter" idx="12"/>
          </p:nvPr>
        </p:nvSpPr>
        <p:spPr>
          <a:noFill/>
        </p:spPr>
        <p:txBody>
          <a:bodyPr/>
          <a:lstStyle/>
          <a:p>
            <a:fld id="{74143036-1EC3-4AA4-8357-47BE4AAF2A68}" type="slidenum">
              <a:rPr lang="en-US" smtClean="0">
                <a:latin typeface="Arial" pitchFamily="34" charset="0"/>
                <a:ea typeface="PMingLiU" pitchFamily="18" charset="-120"/>
              </a:rPr>
              <a:pPr/>
              <a:t>10</a:t>
            </a:fld>
            <a:endParaRPr lang="en-US" smtClean="0">
              <a:latin typeface="Arial" pitchFamily="34" charset="0"/>
              <a:ea typeface="PMingLiU" pitchFamily="18" charset="-120"/>
            </a:endParaRPr>
          </a:p>
        </p:txBody>
      </p:sp>
      <p:sp>
        <p:nvSpPr>
          <p:cNvPr id="9221" name="Rectangle 3"/>
          <p:cNvSpPr>
            <a:spLocks noGrp="1" noChangeArrowheads="1"/>
          </p:cNvSpPr>
          <p:nvPr>
            <p:ph type="body" idx="1"/>
          </p:nvPr>
        </p:nvSpPr>
        <p:spPr>
          <a:xfrm>
            <a:off x="228600" y="228600"/>
            <a:ext cx="8229600" cy="4525963"/>
          </a:xfrm>
        </p:spPr>
        <p:txBody>
          <a:bodyPr/>
          <a:lstStyle/>
          <a:p>
            <a:pPr eaLnBrk="1" hangingPunct="1"/>
            <a:r>
              <a:rPr lang="en-US" sz="2400" dirty="0" smtClean="0"/>
              <a:t>Strength prediction: </a:t>
            </a:r>
            <a:r>
              <a:rPr lang="en-US" sz="1800" dirty="0" smtClean="0"/>
              <a:t>In general, relations for predicting strength are complex.  However, for randomly oriented fibers, an approximate equation may be used to estimate the tensile strength, as follows (Gibson, 2007):</a:t>
            </a:r>
          </a:p>
          <a:p>
            <a:pPr eaLnBrk="1" hangingPunct="1">
              <a:buFont typeface="Wingdings" pitchFamily="2" charset="2"/>
              <a:buNone/>
            </a:pPr>
            <a:endParaRPr lang="en-US" sz="2400" dirty="0" smtClean="0"/>
          </a:p>
          <a:p>
            <a:pPr eaLnBrk="1" hangingPunct="1">
              <a:buFont typeface="Wingdings" pitchFamily="2" charset="2"/>
              <a:buNone/>
            </a:pPr>
            <a:endParaRPr lang="en-US" sz="2400" dirty="0" smtClean="0"/>
          </a:p>
          <a:p>
            <a:pPr eaLnBrk="1" hangingPunct="1">
              <a:buFont typeface="Wingdings" pitchFamily="2" charset="2"/>
              <a:buNone/>
            </a:pPr>
            <a:endParaRPr lang="en-US" sz="2400" dirty="0" smtClean="0"/>
          </a:p>
          <a:p>
            <a:pPr eaLnBrk="1" hangingPunct="1">
              <a:buFont typeface="Wingdings" pitchFamily="2" charset="2"/>
              <a:buNone/>
            </a:pPr>
            <a:endParaRPr lang="en-US" sz="2400" dirty="0" smtClean="0"/>
          </a:p>
          <a:p>
            <a:pPr eaLnBrk="1" hangingPunct="1">
              <a:buFont typeface="Wingdings" pitchFamily="2" charset="2"/>
              <a:buNone/>
            </a:pPr>
            <a:r>
              <a:rPr lang="en-US" sz="2400" dirty="0" smtClean="0"/>
              <a:t>	</a:t>
            </a:r>
          </a:p>
          <a:p>
            <a:pPr eaLnBrk="1" hangingPunct="1">
              <a:buFont typeface="Wingdings" pitchFamily="2" charset="2"/>
              <a:buNone/>
            </a:pPr>
            <a:endParaRPr lang="en-US" sz="2400" dirty="0" smtClean="0"/>
          </a:p>
          <a:p>
            <a:pPr eaLnBrk="1" hangingPunct="1"/>
            <a:endParaRPr lang="en-US" dirty="0" smtClean="0"/>
          </a:p>
        </p:txBody>
      </p:sp>
      <p:graphicFrame>
        <p:nvGraphicFramePr>
          <p:cNvPr id="9218" name="Object 4"/>
          <p:cNvGraphicFramePr>
            <a:graphicFrameLocks noChangeAspect="1"/>
          </p:cNvGraphicFramePr>
          <p:nvPr/>
        </p:nvGraphicFramePr>
        <p:xfrm>
          <a:off x="1447800" y="3048000"/>
          <a:ext cx="6088063" cy="1957388"/>
        </p:xfrm>
        <a:graphic>
          <a:graphicData uri="http://schemas.openxmlformats.org/presentationml/2006/ole">
            <mc:AlternateContent xmlns:mc="http://schemas.openxmlformats.org/markup-compatibility/2006">
              <mc:Choice xmlns:v="urn:schemas-microsoft-com:vml" Requires="v">
                <p:oleObj spid="_x0000_s3084" name="Equation" r:id="rId3" imgW="5905440" imgH="1879560" progId="Equation.3">
                  <p:embed/>
                </p:oleObj>
              </mc:Choice>
              <mc:Fallback>
                <p:oleObj name="Equation" r:id="rId3" imgW="5905440" imgH="1879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048000"/>
                        <a:ext cx="6088063" cy="195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5"/>
          <p:cNvGraphicFramePr>
            <a:graphicFrameLocks noChangeAspect="1"/>
          </p:cNvGraphicFramePr>
          <p:nvPr/>
        </p:nvGraphicFramePr>
        <p:xfrm>
          <a:off x="2286000" y="1524000"/>
          <a:ext cx="3376612" cy="860425"/>
        </p:xfrm>
        <a:graphic>
          <a:graphicData uri="http://schemas.openxmlformats.org/presentationml/2006/ole">
            <mc:AlternateContent xmlns:mc="http://schemas.openxmlformats.org/markup-compatibility/2006">
              <mc:Choice xmlns:v="urn:schemas-microsoft-com:vml" Requires="v">
                <p:oleObj spid="_x0000_s3085" name="Equation" r:id="rId5" imgW="3124080" imgH="787320" progId="Equation.3">
                  <p:embed/>
                </p:oleObj>
              </mc:Choice>
              <mc:Fallback>
                <p:oleObj name="Equation" r:id="rId5" imgW="3124080" imgH="7873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1524000"/>
                        <a:ext cx="3376612"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44781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EB8600-25BF-45F8-A798-58FE9BBA4758}" type="datetime1">
              <a:rPr lang="en-US" smtClean="0"/>
              <a:t>11/17/2022</a:t>
            </a:fld>
            <a:endParaRPr lang="en-US"/>
          </a:p>
        </p:txBody>
      </p:sp>
      <p:sp>
        <p:nvSpPr>
          <p:cNvPr id="5" name="Slide Number Placeholder 4"/>
          <p:cNvSpPr>
            <a:spLocks noGrp="1"/>
          </p:cNvSpPr>
          <p:nvPr>
            <p:ph type="sldNum" sz="quarter" idx="12"/>
          </p:nvPr>
        </p:nvSpPr>
        <p:spPr/>
        <p:txBody>
          <a:bodyPr/>
          <a:lstStyle/>
          <a:p>
            <a:fld id="{870C0F36-B0C9-418B-BEA5-ADD1B52D1188}" type="slidenum">
              <a:rPr lang="en-US" smtClean="0"/>
              <a:t>11</a:t>
            </a:fld>
            <a:endParaRPr lang="en-US"/>
          </a:p>
        </p:txBody>
      </p:sp>
      <p:sp>
        <p:nvSpPr>
          <p:cNvPr id="6" name="TextBox 5"/>
          <p:cNvSpPr txBox="1"/>
          <p:nvPr/>
        </p:nvSpPr>
        <p:spPr>
          <a:xfrm>
            <a:off x="152400" y="304800"/>
            <a:ext cx="9448800" cy="1200329"/>
          </a:xfrm>
          <a:prstGeom prst="rect">
            <a:avLst/>
          </a:prstGeom>
          <a:noFill/>
        </p:spPr>
        <p:txBody>
          <a:bodyPr wrap="square" rtlCol="0">
            <a:spAutoFit/>
          </a:bodyPr>
          <a:lstStyle/>
          <a:p>
            <a:r>
              <a:rPr lang="en-IN" sz="3600" dirty="0" smtClean="0">
                <a:solidFill>
                  <a:srgbClr val="FF0000"/>
                </a:solidFill>
              </a:rPr>
              <a:t>LET US NOTE DOWN DIFFERENCES BETWEEN COMPOSITE AND NANOCOMPOSITE</a:t>
            </a:r>
            <a:endParaRPr lang="en-IN" sz="3600" dirty="0">
              <a:solidFill>
                <a:srgbClr val="FF0000"/>
              </a:solidFill>
            </a:endParaRPr>
          </a:p>
        </p:txBody>
      </p:sp>
      <p:sp>
        <p:nvSpPr>
          <p:cNvPr id="7" name="TextBox 6"/>
          <p:cNvSpPr txBox="1"/>
          <p:nvPr/>
        </p:nvSpPr>
        <p:spPr>
          <a:xfrm>
            <a:off x="152400" y="1505129"/>
            <a:ext cx="9114971" cy="3416320"/>
          </a:xfrm>
          <a:prstGeom prst="rect">
            <a:avLst/>
          </a:prstGeom>
          <a:noFill/>
        </p:spPr>
        <p:txBody>
          <a:bodyPr wrap="square" rtlCol="0">
            <a:spAutoFit/>
          </a:bodyPr>
          <a:lstStyle/>
          <a:p>
            <a:r>
              <a:rPr lang="en-IN" sz="2400" b="1" dirty="0" err="1" smtClean="0">
                <a:solidFill>
                  <a:srgbClr val="002060"/>
                </a:solidFill>
              </a:rPr>
              <a:t>Nanocomposite</a:t>
            </a:r>
            <a:r>
              <a:rPr lang="en-IN" sz="2400" b="1" dirty="0" smtClean="0">
                <a:solidFill>
                  <a:srgbClr val="002060"/>
                </a:solidFill>
              </a:rPr>
              <a:t>:</a:t>
            </a:r>
          </a:p>
          <a:p>
            <a:endParaRPr lang="en-IN" sz="2400" dirty="0"/>
          </a:p>
          <a:p>
            <a:r>
              <a:rPr lang="en-IN" sz="2400" dirty="0" smtClean="0"/>
              <a:t> ~ 10% filler compare to the matrix (polymer, ceramic, metal etc.)</a:t>
            </a:r>
          </a:p>
          <a:p>
            <a:endParaRPr lang="en-IN" sz="2400" dirty="0"/>
          </a:p>
          <a:p>
            <a:r>
              <a:rPr lang="en-IN" sz="2400" dirty="0" smtClean="0"/>
              <a:t> Strength of Matrix definitely increase, similar to other properties.</a:t>
            </a:r>
          </a:p>
          <a:p>
            <a:endParaRPr lang="en-IN" sz="2400" dirty="0"/>
          </a:p>
          <a:p>
            <a:r>
              <a:rPr lang="en-IN" sz="2400" b="1" dirty="0" smtClean="0">
                <a:solidFill>
                  <a:srgbClr val="002060"/>
                </a:solidFill>
              </a:rPr>
              <a:t>Composite: </a:t>
            </a:r>
          </a:p>
          <a:p>
            <a:r>
              <a:rPr lang="en-IN" sz="2400" dirty="0" smtClean="0"/>
              <a:t> Any  combination</a:t>
            </a:r>
          </a:p>
          <a:p>
            <a:r>
              <a:rPr lang="en-IN" sz="2400" dirty="0" smtClean="0"/>
              <a:t> Strength of Matrix may or may not increase. Similar to other properties.</a:t>
            </a:r>
            <a:endParaRPr lang="en-IN" sz="24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5105400"/>
            <a:ext cx="412432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1653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E5961BF8-51FD-42B5-84FA-D63DCEF143F5}" type="slidenum">
              <a:rPr lang="en-US" smtClean="0">
                <a:latin typeface="Arial" pitchFamily="34" charset="0"/>
                <a:ea typeface="PMingLiU" pitchFamily="18" charset="-120"/>
              </a:rPr>
              <a:pPr/>
              <a:t>12</a:t>
            </a:fld>
            <a:endParaRPr lang="en-US" smtClean="0">
              <a:latin typeface="Arial" pitchFamily="34" charset="0"/>
              <a:ea typeface="PMingLiU" pitchFamily="18" charset="-120"/>
            </a:endParaRPr>
          </a:p>
        </p:txBody>
      </p:sp>
      <p:sp>
        <p:nvSpPr>
          <p:cNvPr id="18435" name="Rectangle 3"/>
          <p:cNvSpPr>
            <a:spLocks noGrp="1" noChangeArrowheads="1"/>
          </p:cNvSpPr>
          <p:nvPr>
            <p:ph type="body" idx="1"/>
          </p:nvPr>
        </p:nvSpPr>
        <p:spPr>
          <a:xfrm>
            <a:off x="457200" y="76200"/>
            <a:ext cx="8229600" cy="4525963"/>
          </a:xfrm>
        </p:spPr>
        <p:txBody>
          <a:bodyPr/>
          <a:lstStyle/>
          <a:p>
            <a:pPr eaLnBrk="1" hangingPunct="1">
              <a:lnSpc>
                <a:spcPct val="150000"/>
              </a:lnSpc>
              <a:buFontTx/>
              <a:buNone/>
            </a:pPr>
            <a:r>
              <a:rPr lang="en-US" sz="1800" b="1" dirty="0" smtClean="0">
                <a:solidFill>
                  <a:srgbClr val="FF0000"/>
                </a:solidFill>
              </a:rPr>
              <a:t>Engineering Applications:</a:t>
            </a:r>
            <a:r>
              <a:rPr lang="en-US" sz="1800" dirty="0" smtClean="0">
                <a:solidFill>
                  <a:srgbClr val="FF0000"/>
                </a:solidFill>
              </a:rPr>
              <a:t>  </a:t>
            </a:r>
          </a:p>
          <a:p>
            <a:pPr eaLnBrk="1" hangingPunct="1">
              <a:lnSpc>
                <a:spcPct val="150000"/>
              </a:lnSpc>
              <a:buFontTx/>
              <a:buNone/>
            </a:pPr>
            <a:r>
              <a:rPr lang="en-US" sz="1800" dirty="0" smtClean="0">
                <a:solidFill>
                  <a:srgbClr val="000000"/>
                </a:solidFill>
                <a:cs typeface="Times New Roman" pitchFamily="18" charset="0"/>
              </a:rPr>
              <a:t>1. Composite materials or </a:t>
            </a:r>
            <a:r>
              <a:rPr lang="en-US" sz="1800" dirty="0" err="1" smtClean="0">
                <a:solidFill>
                  <a:srgbClr val="000000"/>
                </a:solidFill>
                <a:cs typeface="Times New Roman" pitchFamily="18" charset="0"/>
              </a:rPr>
              <a:t>nanocomposite</a:t>
            </a:r>
            <a:r>
              <a:rPr lang="en-US" sz="1800" dirty="0" smtClean="0">
                <a:solidFill>
                  <a:srgbClr val="000000"/>
                </a:solidFill>
                <a:cs typeface="Times New Roman" pitchFamily="18" charset="0"/>
              </a:rPr>
              <a:t> have been used in aerospace, automobile, and marine applications  </a:t>
            </a:r>
          </a:p>
          <a:p>
            <a:pPr eaLnBrk="1" hangingPunct="1">
              <a:lnSpc>
                <a:spcPct val="150000"/>
              </a:lnSpc>
              <a:buFontTx/>
              <a:buNone/>
            </a:pPr>
            <a:r>
              <a:rPr lang="en-US" sz="1800" dirty="0" smtClean="0">
                <a:solidFill>
                  <a:srgbClr val="000000"/>
                </a:solidFill>
                <a:cs typeface="Times New Roman" pitchFamily="18" charset="0"/>
              </a:rPr>
              <a:t>2. Composite materials in civil engineering structures</a:t>
            </a:r>
          </a:p>
          <a:p>
            <a:pPr eaLnBrk="1" hangingPunct="1">
              <a:lnSpc>
                <a:spcPct val="150000"/>
              </a:lnSpc>
              <a:buFontTx/>
              <a:buNone/>
            </a:pPr>
            <a:r>
              <a:rPr lang="en-US" sz="1800" dirty="0" smtClean="0">
                <a:solidFill>
                  <a:srgbClr val="000000"/>
                </a:solidFill>
                <a:cs typeface="Times New Roman" pitchFamily="18" charset="0"/>
              </a:rPr>
              <a:t>3. seismic retrofit of bridge columns, replacements of deteriorated bridge decks, and new bridge structures.</a:t>
            </a:r>
            <a:r>
              <a:rPr lang="en-US" sz="1800" dirty="0" smtClean="0"/>
              <a:t> </a:t>
            </a:r>
          </a:p>
          <a:p>
            <a:pPr eaLnBrk="1" hangingPunct="1">
              <a:lnSpc>
                <a:spcPct val="150000"/>
              </a:lnSpc>
            </a:pPr>
            <a:endParaRPr lang="en-US" dirty="0" smtClean="0"/>
          </a:p>
        </p:txBody>
      </p:sp>
      <p:grpSp>
        <p:nvGrpSpPr>
          <p:cNvPr id="2" name="Group 4"/>
          <p:cNvGrpSpPr>
            <a:grpSpLocks/>
          </p:cNvGrpSpPr>
          <p:nvPr/>
        </p:nvGrpSpPr>
        <p:grpSpPr bwMode="auto">
          <a:xfrm>
            <a:off x="2020888" y="3271839"/>
            <a:ext cx="5549900" cy="2484438"/>
            <a:chOff x="1157" y="2133"/>
            <a:chExt cx="3496" cy="1565"/>
          </a:xfrm>
        </p:grpSpPr>
        <p:pic>
          <p:nvPicPr>
            <p:cNvPr id="18437" name="Picture 5" descr="http://www.compositesworld.com/images/hpc/2006/September/1420-a.jpg?1158360033"/>
            <p:cNvPicPr>
              <a:picLocks noChangeAspect="1" noChangeArrowheads="1"/>
            </p:cNvPicPr>
            <p:nvPr/>
          </p:nvPicPr>
          <p:blipFill>
            <a:blip r:embed="rId2" r:link="rId3"/>
            <a:srcRect t="5534" b="1033"/>
            <a:stretch>
              <a:fillRect/>
            </a:stretch>
          </p:blipFill>
          <p:spPr bwMode="auto">
            <a:xfrm>
              <a:off x="1157" y="2133"/>
              <a:ext cx="924" cy="648"/>
            </a:xfrm>
            <a:prstGeom prst="rect">
              <a:avLst/>
            </a:prstGeom>
            <a:noFill/>
            <a:ln w="9525">
              <a:noFill/>
              <a:miter lim="800000"/>
              <a:headEnd/>
              <a:tailEnd/>
            </a:ln>
          </p:spPr>
        </p:pic>
        <p:pic>
          <p:nvPicPr>
            <p:cNvPr id="18438" name="Picture 6" descr="http://www.seriouswheels.com/pics-2008/2008-Sabino-Design-B3-Side-Angle-1024x768.jpg"/>
            <p:cNvPicPr>
              <a:picLocks noChangeAspect="1" noChangeArrowheads="1"/>
            </p:cNvPicPr>
            <p:nvPr/>
          </p:nvPicPr>
          <p:blipFill>
            <a:blip r:embed="rId4" r:link="rId5">
              <a:lum bright="6000"/>
            </a:blip>
            <a:srcRect l="2756" t="4138" r="3786" b="20770"/>
            <a:stretch>
              <a:fillRect/>
            </a:stretch>
          </p:blipFill>
          <p:spPr bwMode="auto">
            <a:xfrm>
              <a:off x="2429" y="2151"/>
              <a:ext cx="1062" cy="642"/>
            </a:xfrm>
            <a:prstGeom prst="rect">
              <a:avLst/>
            </a:prstGeom>
            <a:noFill/>
            <a:ln w="9525">
              <a:noFill/>
              <a:miter lim="800000"/>
              <a:headEnd/>
              <a:tailEnd/>
            </a:ln>
          </p:spPr>
        </p:pic>
        <p:pic>
          <p:nvPicPr>
            <p:cNvPr id="18439" name="Picture 7" descr="Ship"/>
            <p:cNvPicPr>
              <a:picLocks noChangeAspect="1" noChangeArrowheads="1"/>
            </p:cNvPicPr>
            <p:nvPr/>
          </p:nvPicPr>
          <p:blipFill>
            <a:blip r:embed="rId6" r:link="rId7"/>
            <a:srcRect t="11209"/>
            <a:stretch>
              <a:fillRect/>
            </a:stretch>
          </p:blipFill>
          <p:spPr bwMode="auto">
            <a:xfrm>
              <a:off x="3861" y="2147"/>
              <a:ext cx="792" cy="648"/>
            </a:xfrm>
            <a:prstGeom prst="rect">
              <a:avLst/>
            </a:prstGeom>
            <a:noFill/>
            <a:ln w="9525">
              <a:noFill/>
              <a:miter lim="800000"/>
              <a:headEnd/>
              <a:tailEnd/>
            </a:ln>
          </p:spPr>
        </p:pic>
        <p:pic>
          <p:nvPicPr>
            <p:cNvPr id="18440" name="Picture 8" descr="Filament Winding with CFRP-Click for larger version">
              <a:hlinkClick r:id="rId8"/>
            </p:cNvPr>
            <p:cNvPicPr>
              <a:picLocks noChangeAspect="1" noChangeArrowheads="1"/>
            </p:cNvPicPr>
            <p:nvPr/>
          </p:nvPicPr>
          <p:blipFill>
            <a:blip r:embed="rId9" r:link="rId10"/>
            <a:srcRect t="24527"/>
            <a:stretch>
              <a:fillRect/>
            </a:stretch>
          </p:blipFill>
          <p:spPr bwMode="auto">
            <a:xfrm>
              <a:off x="1157" y="2996"/>
              <a:ext cx="732" cy="702"/>
            </a:xfrm>
            <a:prstGeom prst="rect">
              <a:avLst/>
            </a:prstGeom>
            <a:noFill/>
            <a:ln w="9525">
              <a:noFill/>
              <a:miter lim="800000"/>
              <a:headEnd/>
              <a:tailEnd/>
            </a:ln>
          </p:spPr>
        </p:pic>
        <p:pic>
          <p:nvPicPr>
            <p:cNvPr id="18441" name="Picture 9" descr="chester2"/>
            <p:cNvPicPr>
              <a:picLocks noChangeAspect="1" noChangeArrowheads="1"/>
            </p:cNvPicPr>
            <p:nvPr/>
          </p:nvPicPr>
          <p:blipFill>
            <a:blip r:embed="rId11"/>
            <a:srcRect/>
            <a:stretch>
              <a:fillRect/>
            </a:stretch>
          </p:blipFill>
          <p:spPr bwMode="auto">
            <a:xfrm>
              <a:off x="2165" y="2990"/>
              <a:ext cx="1056" cy="696"/>
            </a:xfrm>
            <a:prstGeom prst="rect">
              <a:avLst/>
            </a:prstGeom>
            <a:noFill/>
            <a:ln w="9525">
              <a:noFill/>
              <a:miter lim="800000"/>
              <a:headEnd/>
              <a:tailEnd/>
            </a:ln>
          </p:spPr>
        </p:pic>
        <p:pic>
          <p:nvPicPr>
            <p:cNvPr id="18442" name="Picture 10" descr="gilman1bridgea"/>
            <p:cNvPicPr>
              <a:picLocks noChangeAspect="1" noChangeArrowheads="1"/>
            </p:cNvPicPr>
            <p:nvPr/>
          </p:nvPicPr>
          <p:blipFill>
            <a:blip r:embed="rId12"/>
            <a:srcRect/>
            <a:stretch>
              <a:fillRect/>
            </a:stretch>
          </p:blipFill>
          <p:spPr bwMode="auto">
            <a:xfrm>
              <a:off x="3522" y="2989"/>
              <a:ext cx="1128" cy="708"/>
            </a:xfrm>
            <a:prstGeom prst="rect">
              <a:avLst/>
            </a:prstGeom>
            <a:noFill/>
            <a:ln w="9525">
              <a:noFill/>
              <a:miter lim="800000"/>
              <a:headEnd/>
              <a:tailEnd/>
            </a:ln>
          </p:spPr>
        </p:pic>
      </p:grpSp>
    </p:spTree>
    <p:extLst>
      <p:ext uri="{BB962C8B-B14F-4D97-AF65-F5344CB8AC3E}">
        <p14:creationId xmlns:p14="http://schemas.microsoft.com/office/powerpoint/2010/main" val="1775962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061E7795-531C-4EAA-B9BD-D6B25FD56FC0}" type="slidenum">
              <a:rPr lang="en-US" smtClean="0">
                <a:latin typeface="Arial" pitchFamily="34" charset="0"/>
                <a:ea typeface="PMingLiU" pitchFamily="18" charset="-120"/>
              </a:rPr>
              <a:pPr/>
              <a:t>13</a:t>
            </a:fld>
            <a:endParaRPr lang="en-US" smtClean="0">
              <a:latin typeface="Arial" pitchFamily="34" charset="0"/>
              <a:ea typeface="PMingLiU" pitchFamily="18" charset="-120"/>
            </a:endParaRPr>
          </a:p>
        </p:txBody>
      </p:sp>
      <p:sp>
        <p:nvSpPr>
          <p:cNvPr id="19459" name="Rectangle 3"/>
          <p:cNvSpPr>
            <a:spLocks noGrp="1" noChangeArrowheads="1"/>
          </p:cNvSpPr>
          <p:nvPr>
            <p:ph type="body" idx="1"/>
          </p:nvPr>
        </p:nvSpPr>
        <p:spPr>
          <a:xfrm>
            <a:off x="457200" y="152400"/>
            <a:ext cx="8991600" cy="4525963"/>
          </a:xfrm>
        </p:spPr>
        <p:txBody>
          <a:bodyPr/>
          <a:lstStyle/>
          <a:p>
            <a:pPr eaLnBrk="1" hangingPunct="1">
              <a:lnSpc>
                <a:spcPct val="150000"/>
              </a:lnSpc>
              <a:buNone/>
            </a:pPr>
            <a:r>
              <a:rPr lang="en-US" sz="1800" b="1" dirty="0" smtClean="0">
                <a:solidFill>
                  <a:srgbClr val="FF0000"/>
                </a:solidFill>
              </a:rPr>
              <a:t>Medical Applications</a:t>
            </a:r>
            <a:r>
              <a:rPr lang="en-US" sz="1800" dirty="0" smtClean="0">
                <a:solidFill>
                  <a:srgbClr val="FF0000"/>
                </a:solidFill>
              </a:rPr>
              <a:t>:  </a:t>
            </a:r>
          </a:p>
          <a:p>
            <a:pPr eaLnBrk="1" hangingPunct="1">
              <a:lnSpc>
                <a:spcPct val="150000"/>
              </a:lnSpc>
              <a:buNone/>
            </a:pPr>
            <a:r>
              <a:rPr lang="en-US" sz="2000" dirty="0" smtClean="0">
                <a:solidFill>
                  <a:srgbClr val="00B050"/>
                </a:solidFill>
              </a:rPr>
              <a:t>Stents are made with steel or with polymers with shape memory effects</a:t>
            </a:r>
          </a:p>
          <a:p>
            <a:pPr eaLnBrk="1" hangingPunct="1">
              <a:lnSpc>
                <a:spcPct val="150000"/>
              </a:lnSpc>
              <a:buNone/>
            </a:pPr>
            <a:r>
              <a:rPr lang="en-US" sz="1800" dirty="0" smtClean="0"/>
              <a:t> (</a:t>
            </a:r>
            <a:r>
              <a:rPr lang="en-US" sz="1600" dirty="0" smtClean="0">
                <a:solidFill>
                  <a:srgbClr val="FF0000"/>
                </a:solidFill>
              </a:rPr>
              <a:t>The material is deformed within a temperature range of glass transition temperature (</a:t>
            </a:r>
            <a:r>
              <a:rPr lang="en-US" sz="1600" i="1" dirty="0" err="1" smtClean="0">
                <a:solidFill>
                  <a:srgbClr val="FF0000"/>
                </a:solidFill>
              </a:rPr>
              <a:t>Tg</a:t>
            </a:r>
            <a:r>
              <a:rPr lang="en-US" sz="1600" dirty="0" smtClean="0">
                <a:solidFill>
                  <a:srgbClr val="FF0000"/>
                </a:solidFill>
              </a:rPr>
              <a:t>) of amorphous phase and melting temperature (</a:t>
            </a:r>
            <a:r>
              <a:rPr lang="en-US" sz="1600" i="1" dirty="0" smtClean="0">
                <a:solidFill>
                  <a:srgbClr val="FF0000"/>
                </a:solidFill>
              </a:rPr>
              <a:t>Tm</a:t>
            </a:r>
            <a:r>
              <a:rPr lang="en-US" sz="1600" dirty="0" smtClean="0">
                <a:solidFill>
                  <a:srgbClr val="FF0000"/>
                </a:solidFill>
              </a:rPr>
              <a:t>) of crystalline phase, then was cooled below </a:t>
            </a:r>
            <a:r>
              <a:rPr lang="en-US" sz="1600" i="1" dirty="0" err="1" smtClean="0">
                <a:solidFill>
                  <a:srgbClr val="FF0000"/>
                </a:solidFill>
              </a:rPr>
              <a:t>Tg</a:t>
            </a:r>
            <a:r>
              <a:rPr lang="en-US" sz="1600" dirty="0" smtClean="0">
                <a:solidFill>
                  <a:srgbClr val="FF0000"/>
                </a:solidFill>
              </a:rPr>
              <a:t>. After the material was reheated between </a:t>
            </a:r>
            <a:r>
              <a:rPr lang="en-US" sz="1600" i="1" dirty="0" err="1" smtClean="0">
                <a:solidFill>
                  <a:srgbClr val="FF0000"/>
                </a:solidFill>
              </a:rPr>
              <a:t>Tg</a:t>
            </a:r>
            <a:r>
              <a:rPr lang="en-US" sz="1600" i="1" dirty="0" smtClean="0">
                <a:solidFill>
                  <a:srgbClr val="FF0000"/>
                </a:solidFill>
              </a:rPr>
              <a:t> </a:t>
            </a:r>
            <a:r>
              <a:rPr lang="en-US" sz="1600" dirty="0" smtClean="0">
                <a:solidFill>
                  <a:srgbClr val="FF0000"/>
                </a:solidFill>
              </a:rPr>
              <a:t>and </a:t>
            </a:r>
            <a:r>
              <a:rPr lang="en-US" sz="1600" i="1" dirty="0" smtClean="0">
                <a:solidFill>
                  <a:srgbClr val="FF0000"/>
                </a:solidFill>
              </a:rPr>
              <a:t>Tm</a:t>
            </a:r>
            <a:r>
              <a:rPr lang="en-US" sz="1600" dirty="0" smtClean="0">
                <a:solidFill>
                  <a:srgbClr val="FF0000"/>
                </a:solidFill>
              </a:rPr>
              <a:t>, the original structural shape was recovered</a:t>
            </a:r>
            <a:r>
              <a:rPr lang="en-US" sz="1800" dirty="0" smtClean="0"/>
              <a:t>)</a:t>
            </a:r>
          </a:p>
        </p:txBody>
      </p:sp>
      <p:pic>
        <p:nvPicPr>
          <p:cNvPr id="19460" name="Picture 4" descr="030Stent"/>
          <p:cNvPicPr>
            <a:picLocks noChangeAspect="1" noChangeArrowheads="1"/>
          </p:cNvPicPr>
          <p:nvPr/>
        </p:nvPicPr>
        <p:blipFill>
          <a:blip r:embed="rId2">
            <a:lum bright="-6000" contrast="12000"/>
          </a:blip>
          <a:srcRect/>
          <a:stretch>
            <a:fillRect/>
          </a:stretch>
        </p:blipFill>
        <p:spPr bwMode="auto">
          <a:xfrm>
            <a:off x="2997200" y="3513138"/>
            <a:ext cx="2970213" cy="2344737"/>
          </a:xfrm>
          <a:prstGeom prst="rect">
            <a:avLst/>
          </a:prstGeom>
          <a:noFill/>
          <a:ln w="9525">
            <a:noFill/>
            <a:miter lim="800000"/>
            <a:headEnd/>
            <a:tailEnd/>
          </a:ln>
        </p:spPr>
      </p:pic>
    </p:spTree>
    <p:extLst>
      <p:ext uri="{BB962C8B-B14F-4D97-AF65-F5344CB8AC3E}">
        <p14:creationId xmlns:p14="http://schemas.microsoft.com/office/powerpoint/2010/main" val="3554174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762000"/>
            <a:ext cx="8534400"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Flexibility.</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Easy processing.</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Low weight.</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Relatively high electrical breakdown strength(≈ 100MV/cm) as compare to ceramic (10-100kV/cm).</a:t>
            </a:r>
          </a:p>
        </p:txBody>
      </p:sp>
      <p:sp>
        <p:nvSpPr>
          <p:cNvPr id="57" name="TextBox 56"/>
          <p:cNvSpPr txBox="1"/>
          <p:nvPr/>
        </p:nvSpPr>
        <p:spPr>
          <a:xfrm>
            <a:off x="4117711" y="3130034"/>
            <a:ext cx="308098" cy="369332"/>
          </a:xfrm>
          <a:prstGeom prst="rect">
            <a:avLst/>
          </a:prstGeom>
          <a:noFill/>
        </p:spPr>
        <p:txBody>
          <a:bodyPr wrap="none" rtlCol="0">
            <a:spAutoFit/>
          </a:bodyPr>
          <a:lstStyle/>
          <a:p>
            <a:r>
              <a:rPr lang="en-US" b="1" dirty="0" smtClean="0"/>
              <a:t>C</a:t>
            </a:r>
            <a:endParaRPr lang="en-US" b="1" dirty="0"/>
          </a:p>
        </p:txBody>
      </p:sp>
      <p:grpSp>
        <p:nvGrpSpPr>
          <p:cNvPr id="2" name="Group 1"/>
          <p:cNvGrpSpPr/>
          <p:nvPr/>
        </p:nvGrpSpPr>
        <p:grpSpPr>
          <a:xfrm>
            <a:off x="3097614" y="2438400"/>
            <a:ext cx="2312586" cy="1740932"/>
            <a:chOff x="3039138" y="2438400"/>
            <a:chExt cx="2312586" cy="1740932"/>
          </a:xfrm>
        </p:grpSpPr>
        <p:sp>
          <p:nvSpPr>
            <p:cNvPr id="44" name="TextBox 43"/>
            <p:cNvSpPr txBox="1"/>
            <p:nvPr/>
          </p:nvSpPr>
          <p:spPr>
            <a:xfrm>
              <a:off x="5029200" y="3714690"/>
              <a:ext cx="322524" cy="400110"/>
            </a:xfrm>
            <a:prstGeom prst="rect">
              <a:avLst/>
            </a:prstGeom>
            <a:noFill/>
          </p:spPr>
          <p:txBody>
            <a:bodyPr wrap="none" rtlCol="0">
              <a:spAutoFit/>
            </a:bodyPr>
            <a:lstStyle/>
            <a:p>
              <a:r>
                <a:rPr lang="en-US" sz="2000" b="1" dirty="0" smtClean="0"/>
                <a:t>n</a:t>
              </a:r>
              <a:endParaRPr lang="en-US" sz="2000" b="1" dirty="0"/>
            </a:p>
          </p:txBody>
        </p:sp>
        <p:grpSp>
          <p:nvGrpSpPr>
            <p:cNvPr id="65" name="Group 64"/>
            <p:cNvGrpSpPr/>
            <p:nvPr/>
          </p:nvGrpSpPr>
          <p:grpSpPr>
            <a:xfrm>
              <a:off x="3039138" y="2438400"/>
              <a:ext cx="2218662" cy="1740932"/>
              <a:chOff x="2971800" y="2438400"/>
              <a:chExt cx="2218662" cy="1740932"/>
            </a:xfrm>
          </p:grpSpPr>
          <p:grpSp>
            <p:nvGrpSpPr>
              <p:cNvPr id="42" name="Group 41"/>
              <p:cNvGrpSpPr/>
              <p:nvPr/>
            </p:nvGrpSpPr>
            <p:grpSpPr>
              <a:xfrm>
                <a:off x="3124200" y="2438400"/>
                <a:ext cx="2066262" cy="1740932"/>
                <a:chOff x="3810000" y="2438400"/>
                <a:chExt cx="2066262" cy="1740932"/>
              </a:xfrm>
            </p:grpSpPr>
            <p:grpSp>
              <p:nvGrpSpPr>
                <p:cNvPr id="40" name="Group 39"/>
                <p:cNvGrpSpPr/>
                <p:nvPr/>
              </p:nvGrpSpPr>
              <p:grpSpPr>
                <a:xfrm>
                  <a:off x="3810000" y="2590800"/>
                  <a:ext cx="457200" cy="1447800"/>
                  <a:chOff x="3505200" y="2590800"/>
                  <a:chExt cx="457200" cy="1447800"/>
                </a:xfrm>
              </p:grpSpPr>
              <p:cxnSp>
                <p:nvCxnSpPr>
                  <p:cNvPr id="25" name="Straight Connector 24"/>
                  <p:cNvCxnSpPr/>
                  <p:nvPr/>
                </p:nvCxnSpPr>
                <p:spPr>
                  <a:xfrm flipH="1">
                    <a:off x="3505200" y="2590800"/>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3505200" y="2590800"/>
                    <a:ext cx="457200" cy="1447800"/>
                    <a:chOff x="3505200" y="2590800"/>
                    <a:chExt cx="457200" cy="1447800"/>
                  </a:xfrm>
                </p:grpSpPr>
                <p:cxnSp>
                  <p:nvCxnSpPr>
                    <p:cNvPr id="27" name="Straight Connector 26"/>
                    <p:cNvCxnSpPr/>
                    <p:nvPr/>
                  </p:nvCxnSpPr>
                  <p:spPr>
                    <a:xfrm>
                      <a:off x="3505200" y="2590800"/>
                      <a:ext cx="0" cy="1447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05200" y="4038600"/>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1" name="Group 40"/>
                <p:cNvGrpSpPr/>
                <p:nvPr/>
              </p:nvGrpSpPr>
              <p:grpSpPr>
                <a:xfrm>
                  <a:off x="3964885" y="2438400"/>
                  <a:ext cx="1911377" cy="1740932"/>
                  <a:chOff x="4005098" y="2438400"/>
                  <a:chExt cx="1911377" cy="1740932"/>
                </a:xfrm>
              </p:grpSpPr>
              <p:sp>
                <p:nvSpPr>
                  <p:cNvPr id="6" name="TextBox 5"/>
                  <p:cNvSpPr txBox="1"/>
                  <p:nvPr/>
                </p:nvSpPr>
                <p:spPr>
                  <a:xfrm>
                    <a:off x="4005098" y="3124200"/>
                    <a:ext cx="530915" cy="369332"/>
                  </a:xfrm>
                  <a:prstGeom prst="rect">
                    <a:avLst/>
                  </a:prstGeom>
                  <a:noFill/>
                  <a:ln>
                    <a:noFill/>
                  </a:ln>
                </p:spPr>
                <p:txBody>
                  <a:bodyPr wrap="none" rtlCol="0">
                    <a:spAutoFit/>
                  </a:bodyPr>
                  <a:lstStyle/>
                  <a:p>
                    <a:r>
                      <a:rPr lang="en-US" b="1" dirty="0" smtClean="0"/>
                      <a:t>CH</a:t>
                    </a:r>
                    <a:r>
                      <a:rPr lang="en-US" b="1" baseline="-25000" dirty="0" smtClean="0"/>
                      <a:t>2</a:t>
                    </a:r>
                    <a:endParaRPr lang="en-US" b="1" baseline="-25000" dirty="0"/>
                  </a:p>
                </p:txBody>
              </p:sp>
              <p:cxnSp>
                <p:nvCxnSpPr>
                  <p:cNvPr id="8" name="Straight Connector 7"/>
                  <p:cNvCxnSpPr/>
                  <p:nvPr/>
                </p:nvCxnSpPr>
                <p:spPr>
                  <a:xfrm>
                    <a:off x="4457328" y="3308866"/>
                    <a:ext cx="3834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993213" y="2743200"/>
                    <a:ext cx="0" cy="419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40813" y="2438400"/>
                    <a:ext cx="328936" cy="369332"/>
                  </a:xfrm>
                  <a:prstGeom prst="rect">
                    <a:avLst/>
                  </a:prstGeom>
                  <a:noFill/>
                  <a:ln>
                    <a:noFill/>
                  </a:ln>
                </p:spPr>
                <p:txBody>
                  <a:bodyPr wrap="none" rtlCol="0">
                    <a:spAutoFit/>
                  </a:bodyPr>
                  <a:lstStyle/>
                  <a:p>
                    <a:r>
                      <a:rPr lang="en-US" b="1" dirty="0" smtClean="0"/>
                      <a:t>H</a:t>
                    </a:r>
                    <a:endParaRPr lang="en-US" b="1" dirty="0"/>
                  </a:p>
                </p:txBody>
              </p:sp>
              <p:cxnSp>
                <p:nvCxnSpPr>
                  <p:cNvPr id="18" name="Straight Connector 17"/>
                  <p:cNvCxnSpPr>
                    <a:stCxn id="57" idx="2"/>
                  </p:cNvCxnSpPr>
                  <p:nvPr/>
                </p:nvCxnSpPr>
                <p:spPr>
                  <a:xfrm>
                    <a:off x="4997773" y="3499366"/>
                    <a:ext cx="11504" cy="3868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764613" y="3810000"/>
                    <a:ext cx="486030" cy="369332"/>
                  </a:xfrm>
                  <a:prstGeom prst="rect">
                    <a:avLst/>
                  </a:prstGeom>
                  <a:noFill/>
                  <a:ln>
                    <a:noFill/>
                  </a:ln>
                </p:spPr>
                <p:txBody>
                  <a:bodyPr wrap="none" rtlCol="0">
                    <a:spAutoFit/>
                  </a:bodyPr>
                  <a:lstStyle/>
                  <a:p>
                    <a:r>
                      <a:rPr lang="en-US" b="1" dirty="0" smtClean="0"/>
                      <a:t>OH</a:t>
                    </a:r>
                    <a:endParaRPr lang="en-US" b="1" dirty="0"/>
                  </a:p>
                </p:txBody>
              </p:sp>
              <p:cxnSp>
                <p:nvCxnSpPr>
                  <p:cNvPr id="22" name="Straight Connector 21"/>
                  <p:cNvCxnSpPr/>
                  <p:nvPr/>
                </p:nvCxnSpPr>
                <p:spPr>
                  <a:xfrm>
                    <a:off x="5181600" y="3308866"/>
                    <a:ext cx="73487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5221813" y="2590800"/>
                    <a:ext cx="457200" cy="1447800"/>
                    <a:chOff x="5526613" y="2590800"/>
                    <a:chExt cx="457200" cy="1447800"/>
                  </a:xfrm>
                </p:grpSpPr>
                <p:cxnSp>
                  <p:nvCxnSpPr>
                    <p:cNvPr id="32" name="Straight Connector 31"/>
                    <p:cNvCxnSpPr/>
                    <p:nvPr/>
                  </p:nvCxnSpPr>
                  <p:spPr>
                    <a:xfrm>
                      <a:off x="5526613" y="2590800"/>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983813" y="2590800"/>
                      <a:ext cx="0" cy="1447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526613" y="4038600"/>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cxnSp>
            <p:nvCxnSpPr>
              <p:cNvPr id="63" name="Straight Connector 62"/>
              <p:cNvCxnSpPr/>
              <p:nvPr/>
            </p:nvCxnSpPr>
            <p:spPr>
              <a:xfrm flipH="1">
                <a:off x="2971800" y="3308866"/>
                <a:ext cx="381001" cy="58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6146" name="Picture 2" descr="Image result for PMMA"/>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58000"/>
                    </a14:imgEffect>
                  </a14:imgLayer>
                </a14:imgProps>
              </a:ext>
              <a:ext uri="{28A0092B-C50C-407E-A947-70E740481C1C}">
                <a14:useLocalDpi xmlns:a14="http://schemas.microsoft.com/office/drawing/2010/main" val="0"/>
              </a:ext>
            </a:extLst>
          </a:blip>
          <a:srcRect/>
          <a:stretch>
            <a:fillRect/>
          </a:stretch>
        </p:blipFill>
        <p:spPr bwMode="auto">
          <a:xfrm>
            <a:off x="6502782" y="2370098"/>
            <a:ext cx="1999915" cy="18288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PVDF polym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353452"/>
            <a:ext cx="1866900" cy="1754887"/>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p:cNvSpPr txBox="1"/>
          <p:nvPr/>
        </p:nvSpPr>
        <p:spPr>
          <a:xfrm>
            <a:off x="132652" y="4191000"/>
            <a:ext cx="2472152" cy="584775"/>
          </a:xfrm>
          <a:prstGeom prst="rect">
            <a:avLst/>
          </a:prstGeom>
          <a:noFill/>
        </p:spPr>
        <p:txBody>
          <a:bodyPr wrap="none" rtlCol="0">
            <a:spAutoFit/>
          </a:bodyPr>
          <a:lstStyle/>
          <a:p>
            <a:r>
              <a:rPr lang="en-US" sz="1600" b="1" dirty="0" smtClean="0"/>
              <a:t>Polyvinylidene Fluoride</a:t>
            </a:r>
          </a:p>
          <a:p>
            <a:r>
              <a:rPr lang="en-US" sz="1600" b="1" dirty="0"/>
              <a:t> </a:t>
            </a:r>
            <a:r>
              <a:rPr lang="en-US" sz="1600" b="1" dirty="0" smtClean="0"/>
              <a:t>           [PVDF]</a:t>
            </a:r>
            <a:endParaRPr lang="en-US" sz="1600" b="1" dirty="0"/>
          </a:p>
        </p:txBody>
      </p:sp>
      <p:sp>
        <p:nvSpPr>
          <p:cNvPr id="70" name="TextBox 69"/>
          <p:cNvSpPr txBox="1"/>
          <p:nvPr/>
        </p:nvSpPr>
        <p:spPr>
          <a:xfrm>
            <a:off x="3332697" y="4248786"/>
            <a:ext cx="1883849" cy="584775"/>
          </a:xfrm>
          <a:prstGeom prst="rect">
            <a:avLst/>
          </a:prstGeom>
          <a:noFill/>
        </p:spPr>
        <p:txBody>
          <a:bodyPr wrap="none" rtlCol="0">
            <a:spAutoFit/>
          </a:bodyPr>
          <a:lstStyle/>
          <a:p>
            <a:pPr algn="ctr"/>
            <a:r>
              <a:rPr lang="en-US" sz="1600" b="1" dirty="0" smtClean="0"/>
              <a:t>Polyvinyl Alcohol</a:t>
            </a:r>
          </a:p>
          <a:p>
            <a:pPr algn="ctr"/>
            <a:r>
              <a:rPr lang="en-US" sz="1600" b="1" dirty="0"/>
              <a:t> </a:t>
            </a:r>
            <a:r>
              <a:rPr lang="en-US" sz="1600" b="1" dirty="0" smtClean="0"/>
              <a:t>    </a:t>
            </a:r>
            <a:r>
              <a:rPr lang="en-US" sz="1600" b="1" dirty="0"/>
              <a:t>[</a:t>
            </a:r>
            <a:r>
              <a:rPr lang="en-US" sz="1600" b="1" dirty="0" smtClean="0"/>
              <a:t>PVA]</a:t>
            </a:r>
            <a:endParaRPr lang="en-US" sz="1600" b="1" dirty="0"/>
          </a:p>
        </p:txBody>
      </p:sp>
      <p:sp>
        <p:nvSpPr>
          <p:cNvPr id="71" name="TextBox 70"/>
          <p:cNvSpPr txBox="1"/>
          <p:nvPr/>
        </p:nvSpPr>
        <p:spPr>
          <a:xfrm>
            <a:off x="6028233" y="4292025"/>
            <a:ext cx="2829621" cy="584775"/>
          </a:xfrm>
          <a:prstGeom prst="rect">
            <a:avLst/>
          </a:prstGeom>
          <a:noFill/>
        </p:spPr>
        <p:txBody>
          <a:bodyPr wrap="none" rtlCol="0">
            <a:spAutoFit/>
          </a:bodyPr>
          <a:lstStyle/>
          <a:p>
            <a:r>
              <a:rPr lang="en-US" sz="1600" b="1" dirty="0" smtClean="0"/>
              <a:t>Poly(methyl methacrylate)</a:t>
            </a:r>
          </a:p>
          <a:p>
            <a:r>
              <a:rPr lang="en-US" sz="1600" b="1" dirty="0"/>
              <a:t> </a:t>
            </a:r>
            <a:r>
              <a:rPr lang="en-US" sz="1600" b="1" dirty="0" smtClean="0"/>
              <a:t>                [PMMA]</a:t>
            </a:r>
            <a:endParaRPr lang="en-US" sz="1600" b="1" dirty="0"/>
          </a:p>
        </p:txBody>
      </p:sp>
      <p:sp>
        <p:nvSpPr>
          <p:cNvPr id="75" name="TextBox 74"/>
          <p:cNvSpPr txBox="1"/>
          <p:nvPr/>
        </p:nvSpPr>
        <p:spPr>
          <a:xfrm>
            <a:off x="6028233" y="4876800"/>
            <a:ext cx="2461764" cy="646331"/>
          </a:xfrm>
          <a:prstGeom prst="rect">
            <a:avLst/>
          </a:prstGeom>
          <a:noFill/>
        </p:spPr>
        <p:txBody>
          <a:bodyPr wrap="none" rtlCol="0">
            <a:spAutoFit/>
          </a:bodyPr>
          <a:lstStyle/>
          <a:p>
            <a:pPr marL="285750" indent="-285750">
              <a:buFont typeface="Wingdings" panose="05000000000000000000" pitchFamily="2" charset="2"/>
              <a:buChar char="§"/>
            </a:pPr>
            <a:r>
              <a:rPr lang="en-US" dirty="0" smtClean="0"/>
              <a:t>Melting Point: 160</a:t>
            </a:r>
            <a:r>
              <a:rPr lang="en-US" baseline="30000" dirty="0" smtClean="0"/>
              <a:t>o</a:t>
            </a:r>
            <a:r>
              <a:rPr lang="en-US" dirty="0" smtClean="0"/>
              <a:t>C</a:t>
            </a:r>
          </a:p>
          <a:p>
            <a:pPr marL="285750" indent="-285750">
              <a:buFont typeface="Wingdings" panose="05000000000000000000" pitchFamily="2" charset="2"/>
              <a:buChar char="§"/>
            </a:pPr>
            <a:r>
              <a:rPr lang="en-US" dirty="0" smtClean="0"/>
              <a:t>Density : 1.18 g/cm</a:t>
            </a:r>
            <a:r>
              <a:rPr lang="en-US" baseline="30000" dirty="0" smtClean="0"/>
              <a:t>3</a:t>
            </a:r>
            <a:r>
              <a:rPr lang="en-US" dirty="0" smtClean="0"/>
              <a:t> </a:t>
            </a:r>
            <a:endParaRPr lang="en-US" dirty="0"/>
          </a:p>
        </p:txBody>
      </p:sp>
      <p:sp>
        <p:nvSpPr>
          <p:cNvPr id="76" name="TextBox 75"/>
          <p:cNvSpPr txBox="1"/>
          <p:nvPr/>
        </p:nvSpPr>
        <p:spPr>
          <a:xfrm>
            <a:off x="2971800" y="4838363"/>
            <a:ext cx="2461764" cy="646331"/>
          </a:xfrm>
          <a:prstGeom prst="rect">
            <a:avLst/>
          </a:prstGeom>
          <a:noFill/>
        </p:spPr>
        <p:txBody>
          <a:bodyPr wrap="none" rtlCol="0">
            <a:spAutoFit/>
          </a:bodyPr>
          <a:lstStyle/>
          <a:p>
            <a:pPr marL="285750" indent="-285750">
              <a:buFont typeface="Wingdings" panose="05000000000000000000" pitchFamily="2" charset="2"/>
              <a:buChar char="§"/>
            </a:pPr>
            <a:r>
              <a:rPr lang="en-US" dirty="0" smtClean="0"/>
              <a:t>Melting Point: 200</a:t>
            </a:r>
            <a:r>
              <a:rPr lang="en-US" baseline="30000" dirty="0" smtClean="0"/>
              <a:t>o</a:t>
            </a:r>
            <a:r>
              <a:rPr lang="en-US" dirty="0" smtClean="0"/>
              <a:t>C</a:t>
            </a:r>
          </a:p>
          <a:p>
            <a:pPr marL="285750" indent="-285750">
              <a:buFont typeface="Wingdings" panose="05000000000000000000" pitchFamily="2" charset="2"/>
              <a:buChar char="§"/>
            </a:pPr>
            <a:r>
              <a:rPr lang="en-US" dirty="0" smtClean="0"/>
              <a:t>Density : 1.19 g/cm</a:t>
            </a:r>
            <a:r>
              <a:rPr lang="en-US" baseline="30000" dirty="0" smtClean="0"/>
              <a:t>3</a:t>
            </a:r>
            <a:r>
              <a:rPr lang="en-US" dirty="0" smtClean="0"/>
              <a:t> </a:t>
            </a:r>
            <a:endParaRPr lang="en-US" dirty="0"/>
          </a:p>
        </p:txBody>
      </p:sp>
      <p:sp>
        <p:nvSpPr>
          <p:cNvPr id="77" name="TextBox 76"/>
          <p:cNvSpPr txBox="1"/>
          <p:nvPr/>
        </p:nvSpPr>
        <p:spPr>
          <a:xfrm>
            <a:off x="166943" y="4856391"/>
            <a:ext cx="2461764" cy="646331"/>
          </a:xfrm>
          <a:prstGeom prst="rect">
            <a:avLst/>
          </a:prstGeom>
          <a:noFill/>
        </p:spPr>
        <p:txBody>
          <a:bodyPr wrap="none" rtlCol="0">
            <a:spAutoFit/>
          </a:bodyPr>
          <a:lstStyle/>
          <a:p>
            <a:pPr marL="285750" indent="-285750">
              <a:buFont typeface="Wingdings" panose="05000000000000000000" pitchFamily="2" charset="2"/>
              <a:buChar char="§"/>
            </a:pPr>
            <a:r>
              <a:rPr lang="en-US" dirty="0" smtClean="0"/>
              <a:t>Melting Point: 178</a:t>
            </a:r>
            <a:r>
              <a:rPr lang="en-US" baseline="30000" dirty="0" smtClean="0"/>
              <a:t>o</a:t>
            </a:r>
            <a:r>
              <a:rPr lang="en-US" dirty="0" smtClean="0"/>
              <a:t>C</a:t>
            </a:r>
          </a:p>
          <a:p>
            <a:pPr marL="285750" indent="-285750">
              <a:buFont typeface="Wingdings" panose="05000000000000000000" pitchFamily="2" charset="2"/>
              <a:buChar char="§"/>
            </a:pPr>
            <a:r>
              <a:rPr lang="en-US" dirty="0" smtClean="0"/>
              <a:t>Density : 1.78 g/cm</a:t>
            </a:r>
            <a:r>
              <a:rPr lang="en-US" baseline="30000" dirty="0" smtClean="0"/>
              <a:t>3</a:t>
            </a:r>
            <a:r>
              <a:rPr lang="en-US" dirty="0" smtClean="0"/>
              <a:t> </a:t>
            </a:r>
            <a:endParaRPr lang="en-US" dirty="0"/>
          </a:p>
        </p:txBody>
      </p:sp>
      <p:sp>
        <p:nvSpPr>
          <p:cNvPr id="4" name="TextBox 3"/>
          <p:cNvSpPr txBox="1"/>
          <p:nvPr/>
        </p:nvSpPr>
        <p:spPr>
          <a:xfrm>
            <a:off x="882717" y="5834660"/>
            <a:ext cx="7293792"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Chemical structure of the different polymers a) PVDF b) PVA and c) PMMA</a:t>
            </a:r>
            <a:endParaRPr lang="en-US"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a:p>
        </p:txBody>
      </p:sp>
      <p:sp>
        <p:nvSpPr>
          <p:cNvPr id="9" name="Date Placeholder 8"/>
          <p:cNvSpPr>
            <a:spLocks noGrp="1"/>
          </p:cNvSpPr>
          <p:nvPr>
            <p:ph type="dt" sz="half" idx="10"/>
          </p:nvPr>
        </p:nvSpPr>
        <p:spPr/>
        <p:txBody>
          <a:bodyPr/>
          <a:lstStyle/>
          <a:p>
            <a:fld id="{4A7E26F5-2407-4DC6-B75D-801EE9F06282}" type="datetime3">
              <a:rPr lang="en-US" smtClean="0"/>
              <a:t>17 November 2022</a:t>
            </a:fld>
            <a:endParaRPr lang="en-US"/>
          </a:p>
        </p:txBody>
      </p:sp>
      <p:sp>
        <p:nvSpPr>
          <p:cNvPr id="43" name="Rectangle 42"/>
          <p:cNvSpPr/>
          <p:nvPr/>
        </p:nvSpPr>
        <p:spPr>
          <a:xfrm>
            <a:off x="339247" y="316468"/>
            <a:ext cx="1584216" cy="369332"/>
          </a:xfrm>
          <a:prstGeom prst="rect">
            <a:avLst/>
          </a:prstGeom>
        </p:spPr>
        <p:txBody>
          <a:bodyPr wrap="none">
            <a:spAutoFit/>
          </a:bodyPr>
          <a:lstStyle/>
          <a:p>
            <a:r>
              <a:rPr lang="en-US" b="1" dirty="0"/>
              <a:t>Why Polymer</a:t>
            </a:r>
            <a:r>
              <a:rPr 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07187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B6E4-3BC5-465E-B128-66020F614BDB}" type="datetime1">
              <a:rPr lang="en-US" smtClean="0"/>
              <a:t>11/17/2022</a:t>
            </a:fld>
            <a:endParaRPr lang="en-US"/>
          </a:p>
        </p:txBody>
      </p:sp>
      <p:sp>
        <p:nvSpPr>
          <p:cNvPr id="3" name="Slide Number Placeholder 2"/>
          <p:cNvSpPr>
            <a:spLocks noGrp="1"/>
          </p:cNvSpPr>
          <p:nvPr>
            <p:ph type="sldNum" sz="quarter" idx="12"/>
          </p:nvPr>
        </p:nvSpPr>
        <p:spPr/>
        <p:txBody>
          <a:bodyPr/>
          <a:lstStyle/>
          <a:p>
            <a:fld id="{870C0F36-B0C9-418B-BEA5-ADD1B52D1188}" type="slidenum">
              <a:rPr lang="en-US" smtClean="0"/>
              <a:t>15</a:t>
            </a:fld>
            <a:endParaRPr lang="en-US"/>
          </a:p>
        </p:txBody>
      </p:sp>
      <p:sp>
        <p:nvSpPr>
          <p:cNvPr id="4" name="TextBox 3"/>
          <p:cNvSpPr txBox="1"/>
          <p:nvPr/>
        </p:nvSpPr>
        <p:spPr>
          <a:xfrm>
            <a:off x="2325457" y="477206"/>
            <a:ext cx="4580485" cy="400110"/>
          </a:xfrm>
          <a:prstGeom prst="rect">
            <a:avLst/>
          </a:prstGeom>
          <a:noFill/>
        </p:spPr>
        <p:txBody>
          <a:bodyPr wrap="none" rtlCol="0">
            <a:spAutoFit/>
          </a:bodyPr>
          <a:lstStyle/>
          <a:p>
            <a:r>
              <a:rPr lang="en-US" sz="2000" b="1" u="sng" dirty="0" smtClean="0">
                <a:latin typeface="Times New Roman" pitchFamily="18" charset="0"/>
                <a:cs typeface="Times New Roman" pitchFamily="18" charset="0"/>
              </a:rPr>
              <a:t>Introduction to Polymer </a:t>
            </a:r>
            <a:r>
              <a:rPr lang="en-US" sz="2000" b="1" u="sng" dirty="0">
                <a:latin typeface="Times New Roman" pitchFamily="18" charset="0"/>
                <a:cs typeface="Times New Roman" pitchFamily="18" charset="0"/>
              </a:rPr>
              <a:t>N</a:t>
            </a:r>
            <a:r>
              <a:rPr lang="en-US" sz="2000" b="1" u="sng" dirty="0" smtClean="0">
                <a:latin typeface="Times New Roman" pitchFamily="18" charset="0"/>
                <a:cs typeface="Times New Roman" pitchFamily="18" charset="0"/>
              </a:rPr>
              <a:t>anocomposite</a:t>
            </a:r>
            <a:endParaRPr lang="en-IN" sz="2000" b="1" u="sng" dirty="0">
              <a:latin typeface="Times New Roman" pitchFamily="18" charset="0"/>
              <a:cs typeface="Times New Roman" pitchFamily="18" charset="0"/>
            </a:endParaRPr>
          </a:p>
        </p:txBody>
      </p:sp>
      <p:sp>
        <p:nvSpPr>
          <p:cNvPr id="5" name="TextBox 4"/>
          <p:cNvSpPr txBox="1"/>
          <p:nvPr/>
        </p:nvSpPr>
        <p:spPr>
          <a:xfrm>
            <a:off x="602976" y="1066800"/>
            <a:ext cx="7924800" cy="646331"/>
          </a:xfrm>
          <a:prstGeom prst="rect">
            <a:avLst/>
          </a:prstGeom>
          <a:noFill/>
        </p:spPr>
        <p:txBody>
          <a:bodyPr wrap="square" rtlCol="0">
            <a:spAutoFit/>
          </a:bodyPr>
          <a:lstStyle/>
          <a:p>
            <a:pPr marL="285750" indent="-285750" algn="just">
              <a:buFont typeface="Wingdings" pitchFamily="2" charset="2"/>
              <a:buChar char="ü"/>
            </a:pPr>
            <a:r>
              <a:rPr lang="en-IN" dirty="0" smtClean="0">
                <a:latin typeface="Times New Roman" pitchFamily="18" charset="0"/>
                <a:cs typeface="Times New Roman" pitchFamily="18" charset="0"/>
              </a:rPr>
              <a:t>Combination of </a:t>
            </a:r>
            <a:r>
              <a:rPr lang="en-IN" dirty="0">
                <a:latin typeface="Times New Roman" pitchFamily="18" charset="0"/>
                <a:cs typeface="Times New Roman" pitchFamily="18" charset="0"/>
              </a:rPr>
              <a:t>a polymer matrix and </a:t>
            </a:r>
            <a:r>
              <a:rPr lang="en-IN" dirty="0" smtClean="0">
                <a:latin typeface="Times New Roman" pitchFamily="18" charset="0"/>
                <a:cs typeface="Times New Roman" pitchFamily="18" charset="0"/>
              </a:rPr>
              <a:t>inclusions (filler) that </a:t>
            </a:r>
            <a:r>
              <a:rPr lang="en-IN" dirty="0">
                <a:latin typeface="Times New Roman" pitchFamily="18" charset="0"/>
                <a:cs typeface="Times New Roman" pitchFamily="18" charset="0"/>
              </a:rPr>
              <a:t>have at least one dimension (i.e. length, </a:t>
            </a:r>
            <a:r>
              <a:rPr lang="en-IN" dirty="0" smtClean="0">
                <a:latin typeface="Times New Roman" pitchFamily="18" charset="0"/>
                <a:cs typeface="Times New Roman" pitchFamily="18" charset="0"/>
              </a:rPr>
              <a:t>width or </a:t>
            </a:r>
            <a:r>
              <a:rPr lang="en-IN" dirty="0">
                <a:latin typeface="Times New Roman" pitchFamily="18" charset="0"/>
                <a:cs typeface="Times New Roman" pitchFamily="18" charset="0"/>
              </a:rPr>
              <a:t>thickness) in </a:t>
            </a:r>
            <a:r>
              <a:rPr lang="en-IN" dirty="0" smtClean="0">
                <a:latin typeface="Times New Roman" pitchFamily="18" charset="0"/>
                <a:cs typeface="Times New Roman" pitchFamily="18" charset="0"/>
              </a:rPr>
              <a:t>the nanometre size </a:t>
            </a:r>
            <a:r>
              <a:rPr lang="en-IN" dirty="0">
                <a:latin typeface="Times New Roman" pitchFamily="18" charset="0"/>
                <a:cs typeface="Times New Roman" pitchFamily="18" charset="0"/>
              </a:rPr>
              <a:t>range</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6" name="TextBox 5"/>
          <p:cNvSpPr txBox="1"/>
          <p:nvPr/>
        </p:nvSpPr>
        <p:spPr>
          <a:xfrm>
            <a:off x="1650274" y="2313690"/>
            <a:ext cx="184731" cy="646331"/>
          </a:xfrm>
          <a:prstGeom prst="rect">
            <a:avLst/>
          </a:prstGeom>
          <a:noFill/>
        </p:spPr>
        <p:txBody>
          <a:bodyPr wrap="none" rtlCol="0">
            <a:spAutoFit/>
          </a:bodyPr>
          <a:lstStyle/>
          <a:p>
            <a:endParaRPr lang="en-US" dirty="0" smtClean="0"/>
          </a:p>
          <a:p>
            <a:endParaRPr lang="en-US" dirty="0" smtClean="0"/>
          </a:p>
        </p:txBody>
      </p:sp>
      <p:grpSp>
        <p:nvGrpSpPr>
          <p:cNvPr id="11" name="Group 10"/>
          <p:cNvGrpSpPr/>
          <p:nvPr/>
        </p:nvGrpSpPr>
        <p:grpSpPr>
          <a:xfrm>
            <a:off x="1409355" y="1905000"/>
            <a:ext cx="6355745" cy="2983185"/>
            <a:chOff x="1143000" y="2283243"/>
            <a:chExt cx="6355745" cy="2983185"/>
          </a:xfrm>
        </p:grpSpPr>
        <p:pic>
          <p:nvPicPr>
            <p:cNvPr id="3074" name="Picture 2" descr="Image result for nanoparticl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9021" y="2283243"/>
              <a:ext cx="1159384" cy="832205"/>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pic>
          <p:nvPicPr>
            <p:cNvPr id="3076" name="Picture 4" descr="Image result for nanoshe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9021" y="3426466"/>
              <a:ext cx="1229313" cy="747803"/>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pic>
          <p:nvPicPr>
            <p:cNvPr id="3078" name="Picture 6" descr="Image result for Nanowi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9021" y="4472634"/>
              <a:ext cx="1255725" cy="793794"/>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5528334" y="2441305"/>
              <a:ext cx="1970411" cy="369332"/>
            </a:xfrm>
            <a:prstGeom prst="rect">
              <a:avLst/>
            </a:prstGeom>
          </p:spPr>
          <p:txBody>
            <a:bodyPr wrap="none">
              <a:spAutoFit/>
            </a:bodyPr>
            <a:lstStyle/>
            <a:p>
              <a:r>
                <a:rPr lang="en-US" b="1" dirty="0" smtClean="0"/>
                <a:t>Nanoparticles </a:t>
              </a:r>
              <a:r>
                <a:rPr lang="en-US" dirty="0" smtClean="0"/>
                <a:t>(</a:t>
              </a:r>
              <a:r>
                <a:rPr lang="en-US" b="1" dirty="0" smtClean="0">
                  <a:solidFill>
                    <a:srgbClr val="FF0000"/>
                  </a:solidFill>
                </a:rPr>
                <a:t>3D</a:t>
              </a:r>
              <a:r>
                <a:rPr lang="en-US" b="1" dirty="0" smtClean="0"/>
                <a:t>)</a:t>
              </a:r>
              <a:endParaRPr lang="en-US" b="1" dirty="0"/>
            </a:p>
          </p:txBody>
        </p:sp>
        <p:sp>
          <p:nvSpPr>
            <p:cNvPr id="8" name="Rectangle 7"/>
            <p:cNvSpPr/>
            <p:nvPr/>
          </p:nvSpPr>
          <p:spPr>
            <a:xfrm>
              <a:off x="5665808" y="3635070"/>
              <a:ext cx="1822935" cy="369332"/>
            </a:xfrm>
            <a:prstGeom prst="rect">
              <a:avLst/>
            </a:prstGeom>
          </p:spPr>
          <p:txBody>
            <a:bodyPr wrap="none">
              <a:spAutoFit/>
            </a:bodyPr>
            <a:lstStyle/>
            <a:p>
              <a:r>
                <a:rPr lang="en-US" b="1" dirty="0" err="1"/>
                <a:t>Nanosheets</a:t>
              </a:r>
              <a:r>
                <a:rPr lang="en-US" dirty="0"/>
                <a:t> </a:t>
              </a:r>
              <a:r>
                <a:rPr lang="en-US" dirty="0" smtClean="0"/>
                <a:t> (</a:t>
              </a:r>
              <a:r>
                <a:rPr lang="en-US" b="1" i="1" dirty="0" smtClean="0">
                  <a:solidFill>
                    <a:srgbClr val="FF0000"/>
                  </a:solidFill>
                </a:rPr>
                <a:t>2D</a:t>
              </a:r>
              <a:r>
                <a:rPr lang="en-US" dirty="0" smtClean="0"/>
                <a:t>)</a:t>
              </a:r>
              <a:endParaRPr lang="en-US" dirty="0"/>
            </a:p>
          </p:txBody>
        </p:sp>
        <p:sp>
          <p:nvSpPr>
            <p:cNvPr id="9" name="Rectangle 8"/>
            <p:cNvSpPr/>
            <p:nvPr/>
          </p:nvSpPr>
          <p:spPr>
            <a:xfrm>
              <a:off x="5791200" y="4684865"/>
              <a:ext cx="1573059" cy="369332"/>
            </a:xfrm>
            <a:prstGeom prst="rect">
              <a:avLst/>
            </a:prstGeom>
          </p:spPr>
          <p:txBody>
            <a:bodyPr wrap="none">
              <a:spAutoFit/>
            </a:bodyPr>
            <a:lstStyle/>
            <a:p>
              <a:r>
                <a:rPr lang="en-US" b="1" dirty="0" smtClean="0"/>
                <a:t>Nanowire</a:t>
              </a:r>
              <a:r>
                <a:rPr lang="en-US" dirty="0" smtClean="0"/>
                <a:t> (</a:t>
              </a:r>
              <a:r>
                <a:rPr lang="en-US" b="1" i="1" dirty="0" smtClean="0">
                  <a:solidFill>
                    <a:srgbClr val="FF0000"/>
                  </a:solidFill>
                </a:rPr>
                <a:t>1D</a:t>
              </a:r>
              <a:r>
                <a:rPr lang="en-US" dirty="0" smtClean="0"/>
                <a:t>)</a:t>
              </a:r>
              <a:endParaRPr lang="en-IN" dirty="0"/>
            </a:p>
          </p:txBody>
        </p:sp>
        <p:pic>
          <p:nvPicPr>
            <p:cNvPr id="3080" name="Picture 8" descr="Image result for polymer networ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854035"/>
              <a:ext cx="1719608" cy="1357263"/>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10" name="Plus 9"/>
            <p:cNvSpPr/>
            <p:nvPr/>
          </p:nvSpPr>
          <p:spPr>
            <a:xfrm>
              <a:off x="3323651" y="3191053"/>
              <a:ext cx="297120" cy="44401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TextBox 11"/>
          <p:cNvSpPr txBox="1"/>
          <p:nvPr/>
        </p:nvSpPr>
        <p:spPr>
          <a:xfrm>
            <a:off x="1267831" y="4121956"/>
            <a:ext cx="1862176" cy="369332"/>
          </a:xfrm>
          <a:prstGeom prst="rect">
            <a:avLst/>
          </a:prstGeom>
          <a:noFill/>
        </p:spPr>
        <p:txBody>
          <a:bodyPr wrap="none" rtlCol="0">
            <a:spAutoFit/>
          </a:bodyPr>
          <a:lstStyle/>
          <a:p>
            <a:r>
              <a:rPr lang="en-US" b="1" dirty="0" smtClean="0"/>
              <a:t>Polymer Network</a:t>
            </a:r>
            <a:endParaRPr lang="en-IN" b="1" dirty="0"/>
          </a:p>
        </p:txBody>
      </p:sp>
      <p:sp>
        <p:nvSpPr>
          <p:cNvPr id="13" name="TextBox 12"/>
          <p:cNvSpPr txBox="1"/>
          <p:nvPr/>
        </p:nvSpPr>
        <p:spPr>
          <a:xfrm>
            <a:off x="1853071" y="5758934"/>
            <a:ext cx="5012783" cy="369332"/>
          </a:xfrm>
          <a:prstGeom prst="rect">
            <a:avLst/>
          </a:prstGeom>
          <a:noFill/>
        </p:spPr>
        <p:txBody>
          <a:bodyPr wrap="none" rtlCol="0">
            <a:spAutoFit/>
          </a:bodyPr>
          <a:lstStyle/>
          <a:p>
            <a:pPr marL="285750" indent="-285750">
              <a:buFont typeface="Wingdings" pitchFamily="2" charset="2"/>
              <a:buChar char="§"/>
            </a:pPr>
            <a:r>
              <a:rPr lang="en-IN" dirty="0">
                <a:solidFill>
                  <a:srgbClr val="FF0000"/>
                </a:solidFill>
              </a:rPr>
              <a:t>Progress in Materials Science 57 (2012) </a:t>
            </a:r>
            <a:r>
              <a:rPr lang="en-IN" dirty="0" smtClean="0">
                <a:solidFill>
                  <a:srgbClr val="FF0000"/>
                </a:solidFill>
              </a:rPr>
              <a:t>724–803</a:t>
            </a:r>
            <a:endParaRPr lang="en-IN" dirty="0">
              <a:solidFill>
                <a:srgbClr val="FF0000"/>
              </a:solidFill>
            </a:endParaRPr>
          </a:p>
        </p:txBody>
      </p:sp>
    </p:spTree>
    <p:extLst>
      <p:ext uri="{BB962C8B-B14F-4D97-AF65-F5344CB8AC3E}">
        <p14:creationId xmlns:p14="http://schemas.microsoft.com/office/powerpoint/2010/main" val="6604399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32" name="TextBox 31"/>
          <p:cNvSpPr txBox="1"/>
          <p:nvPr/>
        </p:nvSpPr>
        <p:spPr>
          <a:xfrm>
            <a:off x="609600" y="2819400"/>
            <a:ext cx="7239000" cy="3877985"/>
          </a:xfrm>
          <a:prstGeom prst="rect">
            <a:avLst/>
          </a:prstGeom>
          <a:noFill/>
        </p:spPr>
        <p:txBody>
          <a:bodyPr wrap="square" rtlCol="0">
            <a:spAutoFit/>
          </a:bodyPr>
          <a:lstStyle/>
          <a:p>
            <a:r>
              <a:rPr lang="en-US" sz="3200" b="1" dirty="0" smtClean="0">
                <a:latin typeface="Calibri" panose="020F0502020204030204" pitchFamily="34" charset="0"/>
                <a:cs typeface="Calibri" panose="020F0502020204030204" pitchFamily="34" charset="0"/>
              </a:rPr>
              <a:t>Several issues need to be address</a:t>
            </a:r>
          </a:p>
          <a:p>
            <a:endParaRPr lang="en-US" sz="3200" b="1" dirty="0" smtClean="0">
              <a:latin typeface="Calibri" panose="020F0502020204030204" pitchFamily="34" charset="0"/>
              <a:cs typeface="Calibri" panose="020F0502020204030204" pitchFamily="34" charset="0"/>
            </a:endParaRPr>
          </a:p>
          <a:p>
            <a:pPr lvl="1"/>
            <a:r>
              <a:rPr lang="en-US" dirty="0" smtClean="0">
                <a:latin typeface="Calibri" panose="020F0502020204030204" pitchFamily="34" charset="0"/>
                <a:cs typeface="Calibri" panose="020F0502020204030204" pitchFamily="34" charset="0"/>
              </a:rPr>
              <a:t>Physical dispersion</a:t>
            </a:r>
          </a:p>
          <a:p>
            <a:pPr lvl="1"/>
            <a:r>
              <a:rPr lang="en-US" sz="2400" b="1" dirty="0" smtClean="0">
                <a:solidFill>
                  <a:srgbClr val="FF0000"/>
                </a:solidFill>
                <a:latin typeface="Calibri" panose="020F0502020204030204" pitchFamily="34" charset="0"/>
                <a:cs typeface="Calibri" panose="020F0502020204030204" pitchFamily="34" charset="0"/>
              </a:rPr>
              <a:t>Optimization of nanofiller to matrix ratio under percolation threshold limit.</a:t>
            </a:r>
          </a:p>
          <a:p>
            <a:pPr lvl="1"/>
            <a:r>
              <a:rPr lang="en-US" sz="2000" b="1" dirty="0" smtClean="0">
                <a:solidFill>
                  <a:srgbClr val="FF0000"/>
                </a:solidFill>
                <a:latin typeface="Calibri" panose="020F0502020204030204" pitchFamily="34" charset="0"/>
                <a:cs typeface="Calibri" panose="020F0502020204030204" pitchFamily="34" charset="0"/>
              </a:rPr>
              <a:t>Shape and size of </a:t>
            </a:r>
            <a:r>
              <a:rPr lang="en-US" sz="2000" b="1" dirty="0" err="1" smtClean="0">
                <a:solidFill>
                  <a:srgbClr val="FF0000"/>
                </a:solidFill>
                <a:latin typeface="Calibri" panose="020F0502020204030204" pitchFamily="34" charset="0"/>
                <a:cs typeface="Calibri" panose="020F0502020204030204" pitchFamily="34" charset="0"/>
              </a:rPr>
              <a:t>nanofillers</a:t>
            </a:r>
            <a:endParaRPr lang="en-US" sz="2000" b="1" dirty="0" smtClean="0">
              <a:solidFill>
                <a:srgbClr val="FF0000"/>
              </a:solidFill>
              <a:latin typeface="Calibri" panose="020F0502020204030204" pitchFamily="34" charset="0"/>
              <a:cs typeface="Calibri" panose="020F0502020204030204" pitchFamily="34" charset="0"/>
            </a:endParaRPr>
          </a:p>
          <a:p>
            <a:pPr lvl="1"/>
            <a:r>
              <a:rPr lang="en-US" dirty="0" smtClean="0">
                <a:latin typeface="Calibri" panose="020F0502020204030204" pitchFamily="34" charset="0"/>
                <a:cs typeface="Calibri" panose="020F0502020204030204" pitchFamily="34" charset="0"/>
              </a:rPr>
              <a:t>Fabrication processes.</a:t>
            </a:r>
          </a:p>
          <a:p>
            <a:pPr lvl="1"/>
            <a:r>
              <a:rPr lang="en-US" sz="2000" b="1" dirty="0" smtClean="0">
                <a:solidFill>
                  <a:srgbClr val="FF0000"/>
                </a:solidFill>
                <a:latin typeface="Calibri" panose="020F0502020204030204" pitchFamily="34" charset="0"/>
                <a:cs typeface="Calibri" panose="020F0502020204030204" pitchFamily="34" charset="0"/>
              </a:rPr>
              <a:t>Type matrix (polymer) and filler (nanoparticle)</a:t>
            </a:r>
          </a:p>
          <a:p>
            <a:pPr marL="742950" lvl="1" indent="-285750">
              <a:buFont typeface="Wingdings" panose="05000000000000000000" pitchFamily="2" charset="2"/>
              <a:buChar char="§"/>
            </a:pPr>
            <a:endParaRPr lang="en-US" dirty="0" smtClean="0"/>
          </a:p>
          <a:p>
            <a:pPr marL="742950" lvl="1" indent="-285750">
              <a:buFont typeface="Wingdings" panose="05000000000000000000" pitchFamily="2" charset="2"/>
              <a:buChar char="§"/>
            </a:pPr>
            <a:endParaRPr lang="en-US" dirty="0" smtClean="0"/>
          </a:p>
          <a:p>
            <a:endParaRPr lang="en-US" dirty="0"/>
          </a:p>
        </p:txBody>
      </p:sp>
      <p:sp>
        <p:nvSpPr>
          <p:cNvPr id="6" name="TextBox 5"/>
          <p:cNvSpPr txBox="1"/>
          <p:nvPr/>
        </p:nvSpPr>
        <p:spPr>
          <a:xfrm>
            <a:off x="609600" y="838200"/>
            <a:ext cx="6781800" cy="1846659"/>
          </a:xfrm>
          <a:prstGeom prst="rect">
            <a:avLst/>
          </a:prstGeom>
          <a:noFill/>
        </p:spPr>
        <p:txBody>
          <a:bodyPr wrap="square" rtlCol="0">
            <a:spAutoFit/>
          </a:bodyPr>
          <a:lstStyle/>
          <a:p>
            <a:r>
              <a:rPr lang="en-US" sz="2400" b="1" dirty="0" smtClean="0">
                <a:latin typeface="Calibri" panose="020F0502020204030204" pitchFamily="34" charset="0"/>
                <a:cs typeface="Calibri" panose="020F0502020204030204" pitchFamily="34" charset="0"/>
              </a:rPr>
              <a:t>Advantages</a:t>
            </a:r>
          </a:p>
          <a:p>
            <a:pPr marL="285750" indent="-285750">
              <a:buFont typeface="Wingdings" panose="05000000000000000000" pitchFamily="2" charset="2"/>
              <a:buChar char="Ø"/>
            </a:pPr>
            <a:endParaRPr lang="en-US" b="1" dirty="0" smtClean="0">
              <a:latin typeface="Calibri" panose="020F0502020204030204" pitchFamily="34" charset="0"/>
              <a:cs typeface="Calibri" panose="020F0502020204030204" pitchFamily="34" charset="0"/>
            </a:endParaRPr>
          </a:p>
          <a:p>
            <a:pPr lvl="1"/>
            <a:r>
              <a:rPr lang="en-US" dirty="0" smtClean="0">
                <a:latin typeface="Calibri" panose="020F0502020204030204" pitchFamily="34" charset="0"/>
                <a:cs typeface="Calibri" panose="020F0502020204030204" pitchFamily="34" charset="0"/>
              </a:rPr>
              <a:t>Low filler loading.</a:t>
            </a:r>
          </a:p>
          <a:p>
            <a:pPr lvl="1"/>
            <a:r>
              <a:rPr lang="en-US" dirty="0" smtClean="0">
                <a:latin typeface="Calibri" panose="020F0502020204030204" pitchFamily="34" charset="0"/>
                <a:cs typeface="Calibri" panose="020F0502020204030204" pitchFamily="34" charset="0"/>
              </a:rPr>
              <a:t>Large surface area.</a:t>
            </a:r>
          </a:p>
          <a:p>
            <a:pPr lvl="1"/>
            <a:r>
              <a:rPr lang="en-US" dirty="0" smtClean="0">
                <a:latin typeface="Calibri" panose="020F0502020204030204" pitchFamily="34" charset="0"/>
                <a:cs typeface="Calibri" panose="020F0502020204030204" pitchFamily="34" charset="0"/>
              </a:rPr>
              <a:t>Without sacrificing the density, flexibility .</a:t>
            </a:r>
          </a:p>
          <a:p>
            <a:pPr lvl="1"/>
            <a:r>
              <a:rPr lang="en-US" dirty="0" smtClean="0">
                <a:latin typeface="Calibri" panose="020F0502020204030204" pitchFamily="34" charset="0"/>
                <a:cs typeface="Calibri" panose="020F0502020204030204" pitchFamily="34" charset="0"/>
              </a:rPr>
              <a:t>Enhance the physical and chemical properties.</a:t>
            </a:r>
          </a:p>
        </p:txBody>
      </p:sp>
      <p:sp>
        <p:nvSpPr>
          <p:cNvPr id="9" name="TextBox 8"/>
          <p:cNvSpPr txBox="1"/>
          <p:nvPr/>
        </p:nvSpPr>
        <p:spPr>
          <a:xfrm>
            <a:off x="1547802" y="6004887"/>
            <a:ext cx="5836341" cy="276999"/>
          </a:xfrm>
          <a:prstGeom prst="rect">
            <a:avLst/>
          </a:prstGeom>
          <a:noFill/>
        </p:spPr>
        <p:txBody>
          <a:bodyPr wrap="none" rtlCol="0">
            <a:spAutoFit/>
          </a:bodyPr>
          <a:lstStyle/>
          <a:p>
            <a:r>
              <a:rPr lang="en-US" sz="1200" b="1" i="1" dirty="0">
                <a:solidFill>
                  <a:srgbClr val="FF0000"/>
                </a:solidFill>
              </a:rPr>
              <a:t>Scientific Reports</a:t>
            </a:r>
            <a:r>
              <a:rPr lang="en-US" sz="1200" b="1" dirty="0">
                <a:solidFill>
                  <a:srgbClr val="FF0000"/>
                </a:solidFill>
              </a:rPr>
              <a:t> </a:t>
            </a:r>
            <a:r>
              <a:rPr lang="en-US" sz="1200" b="1" dirty="0" smtClean="0">
                <a:solidFill>
                  <a:srgbClr val="FF0000"/>
                </a:solidFill>
              </a:rPr>
              <a:t>6,</a:t>
            </a:r>
            <a:r>
              <a:rPr lang="en-US" sz="1200" b="1" dirty="0">
                <a:solidFill>
                  <a:srgbClr val="FF0000"/>
                </a:solidFill>
              </a:rPr>
              <a:t> (2016), </a:t>
            </a:r>
            <a:r>
              <a:rPr lang="en-US" sz="1200" b="1" dirty="0" smtClean="0">
                <a:solidFill>
                  <a:srgbClr val="FF0000"/>
                </a:solidFill>
              </a:rPr>
              <a:t>26198, Journal </a:t>
            </a:r>
            <a:r>
              <a:rPr lang="en-US" sz="1200" b="1" dirty="0">
                <a:solidFill>
                  <a:srgbClr val="FF0000"/>
                </a:solidFill>
              </a:rPr>
              <a:t>of Alloys and </a:t>
            </a:r>
            <a:r>
              <a:rPr lang="en-US" sz="1200" b="1" dirty="0" smtClean="0">
                <a:solidFill>
                  <a:srgbClr val="FF0000"/>
                </a:solidFill>
              </a:rPr>
              <a:t>Compounds 551 (2013) 200-207 </a:t>
            </a:r>
            <a:endParaRPr lang="en-US" sz="1200" b="1" dirty="0">
              <a:solidFill>
                <a:srgbClr val="FF0000"/>
              </a:solidFill>
            </a:endParaRPr>
          </a:p>
        </p:txBody>
      </p:sp>
      <p:sp>
        <p:nvSpPr>
          <p:cNvPr id="11" name="Date Placeholder 10"/>
          <p:cNvSpPr>
            <a:spLocks noGrp="1"/>
          </p:cNvSpPr>
          <p:nvPr>
            <p:ph type="dt" sz="half" idx="10"/>
          </p:nvPr>
        </p:nvSpPr>
        <p:spPr/>
        <p:txBody>
          <a:bodyPr/>
          <a:lstStyle/>
          <a:p>
            <a:fld id="{F4200515-EB7A-4030-815A-535B80053CAD}" type="datetime3">
              <a:rPr lang="en-US" smtClean="0"/>
              <a:t>17 November 2022</a:t>
            </a:fld>
            <a:endParaRPr lang="en-US"/>
          </a:p>
        </p:txBody>
      </p:sp>
      <p:sp>
        <p:nvSpPr>
          <p:cNvPr id="2" name="TextBox 1"/>
          <p:cNvSpPr txBox="1"/>
          <p:nvPr/>
        </p:nvSpPr>
        <p:spPr>
          <a:xfrm>
            <a:off x="228600" y="191869"/>
            <a:ext cx="6546216" cy="830997"/>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Advantage of  Ceramic-Polymer </a:t>
            </a:r>
            <a:r>
              <a:rPr lang="en-US" sz="2400" b="1" dirty="0" err="1" smtClean="0">
                <a:latin typeface="Times New Roman" panose="02020603050405020304" pitchFamily="18" charset="0"/>
                <a:cs typeface="Times New Roman" panose="02020603050405020304" pitchFamily="18" charset="0"/>
              </a:rPr>
              <a:t>nanocomposite</a:t>
            </a:r>
            <a:endParaRPr lang="en-US" sz="2400" b="1" dirty="0">
              <a:latin typeface="Times New Roman" panose="02020603050405020304" pitchFamily="18" charset="0"/>
              <a:cs typeface="Times New Roman" panose="02020603050405020304" pitchFamily="18" charset="0"/>
            </a:endParaRPr>
          </a:p>
          <a:p>
            <a:endParaRPr lang="en-US" sz="2400" dirty="0"/>
          </a:p>
        </p:txBody>
      </p:sp>
      <p:pic>
        <p:nvPicPr>
          <p:cNvPr id="22" name="Picture 12" descr="D:\Files\Desktop file\Dr. M kar\PPT for invited talk\Nanoscheme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9399" y="653437"/>
            <a:ext cx="2052755" cy="1647477"/>
          </a:xfrm>
          <a:prstGeom prst="rect">
            <a:avLst/>
          </a:prstGeom>
          <a:noFill/>
          <a:ln w="19050">
            <a:solidFill>
              <a:srgbClr val="FF0000"/>
            </a:solidFill>
          </a:ln>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616243" y="2411446"/>
            <a:ext cx="2464714" cy="369332"/>
          </a:xfrm>
          <a:prstGeom prst="rect">
            <a:avLst/>
          </a:prstGeom>
          <a:noFill/>
        </p:spPr>
        <p:txBody>
          <a:bodyPr wrap="none" rtlCol="0">
            <a:spAutoFit/>
          </a:bodyPr>
          <a:lstStyle/>
          <a:p>
            <a:r>
              <a:rPr lang="en-US" dirty="0" smtClean="0"/>
              <a:t>Polymer nanocomposite</a:t>
            </a:r>
            <a:endParaRPr lang="en-US" dirty="0"/>
          </a:p>
        </p:txBody>
      </p:sp>
    </p:spTree>
    <p:extLst>
      <p:ext uri="{BB962C8B-B14F-4D97-AF65-F5344CB8AC3E}">
        <p14:creationId xmlns:p14="http://schemas.microsoft.com/office/powerpoint/2010/main" val="38429192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E5C918-88B3-4BF5-A227-B0291411F79D}" type="datetime1">
              <a:rPr lang="en-US" smtClean="0"/>
              <a:t>11/17/2022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grpSp>
        <p:nvGrpSpPr>
          <p:cNvPr id="54" name="Group 53"/>
          <p:cNvGrpSpPr/>
          <p:nvPr/>
        </p:nvGrpSpPr>
        <p:grpSpPr>
          <a:xfrm>
            <a:off x="2264249" y="3089988"/>
            <a:ext cx="3930997" cy="3216131"/>
            <a:chOff x="4431222" y="931877"/>
            <a:chExt cx="4383493" cy="3520255"/>
          </a:xfrm>
        </p:grpSpPr>
        <p:grpSp>
          <p:nvGrpSpPr>
            <p:cNvPr id="8" name="Group 7"/>
            <p:cNvGrpSpPr/>
            <p:nvPr/>
          </p:nvGrpSpPr>
          <p:grpSpPr>
            <a:xfrm>
              <a:off x="4764595" y="931877"/>
              <a:ext cx="4050120" cy="2930972"/>
              <a:chOff x="4478056" y="1556263"/>
              <a:chExt cx="4296003" cy="3132252"/>
            </a:xfrm>
          </p:grpSpPr>
          <p:grpSp>
            <p:nvGrpSpPr>
              <p:cNvPr id="9" name="Group 8"/>
              <p:cNvGrpSpPr>
                <a:grpSpLocks noChangeAspect="1"/>
              </p:cNvGrpSpPr>
              <p:nvPr/>
            </p:nvGrpSpPr>
            <p:grpSpPr>
              <a:xfrm>
                <a:off x="4478056" y="1556263"/>
                <a:ext cx="4011574" cy="2547031"/>
                <a:chOff x="2975540" y="1714497"/>
                <a:chExt cx="4800600" cy="3048000"/>
              </a:xfrm>
            </p:grpSpPr>
            <p:sp>
              <p:nvSpPr>
                <p:cNvPr id="16" name="Flowchart: Connector 15"/>
                <p:cNvSpPr/>
                <p:nvPr/>
              </p:nvSpPr>
              <p:spPr>
                <a:xfrm>
                  <a:off x="3406154" y="2133600"/>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219700" y="2171698"/>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3558554" y="2286000"/>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3710954" y="2438400"/>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p:cNvSpPr/>
                <p:nvPr/>
              </p:nvSpPr>
              <p:spPr>
                <a:xfrm>
                  <a:off x="3863354" y="2590800"/>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p:cNvSpPr/>
                <p:nvPr/>
              </p:nvSpPr>
              <p:spPr>
                <a:xfrm>
                  <a:off x="4015754" y="2743200"/>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a:off x="4168154" y="2895600"/>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p:cNvSpPr/>
                <p:nvPr/>
              </p:nvSpPr>
              <p:spPr>
                <a:xfrm>
                  <a:off x="4320554" y="3048000"/>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p:cNvSpPr/>
                <p:nvPr/>
              </p:nvSpPr>
              <p:spPr>
                <a:xfrm>
                  <a:off x="4472954" y="3200400"/>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p:cNvSpPr/>
                <p:nvPr/>
              </p:nvSpPr>
              <p:spPr>
                <a:xfrm>
                  <a:off x="4625354" y="3352800"/>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p:cNvSpPr/>
                <p:nvPr/>
              </p:nvSpPr>
              <p:spPr>
                <a:xfrm>
                  <a:off x="4777754" y="3505200"/>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975540" y="1714497"/>
                  <a:ext cx="4800600" cy="3048000"/>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3791350" y="3719939"/>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p:cNvSpPr/>
                <p:nvPr/>
              </p:nvSpPr>
              <p:spPr>
                <a:xfrm>
                  <a:off x="3879324" y="3813457"/>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p:cNvSpPr/>
                <p:nvPr/>
              </p:nvSpPr>
              <p:spPr>
                <a:xfrm>
                  <a:off x="3014797" y="1925780"/>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Connector 30"/>
                <p:cNvSpPr/>
                <p:nvPr/>
              </p:nvSpPr>
              <p:spPr>
                <a:xfrm>
                  <a:off x="3124200" y="2019298"/>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1"/>
                <p:cNvSpPr/>
                <p:nvPr/>
              </p:nvSpPr>
              <p:spPr>
                <a:xfrm>
                  <a:off x="4169571" y="2687780"/>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p:cNvSpPr/>
                <p:nvPr/>
              </p:nvSpPr>
              <p:spPr>
                <a:xfrm>
                  <a:off x="4257545" y="2781298"/>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Connector 33"/>
                <p:cNvSpPr/>
                <p:nvPr/>
              </p:nvSpPr>
              <p:spPr>
                <a:xfrm>
                  <a:off x="4764616" y="3706087"/>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4"/>
                <p:cNvSpPr/>
                <p:nvPr/>
              </p:nvSpPr>
              <p:spPr>
                <a:xfrm>
                  <a:off x="4852590" y="3799605"/>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p:nvPr/>
              </p:nvSpPr>
              <p:spPr>
                <a:xfrm>
                  <a:off x="3123114" y="4003963"/>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6"/>
                <p:cNvSpPr/>
                <p:nvPr/>
              </p:nvSpPr>
              <p:spPr>
                <a:xfrm>
                  <a:off x="3211087" y="4097481"/>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Connector 37"/>
                <p:cNvSpPr/>
                <p:nvPr/>
              </p:nvSpPr>
              <p:spPr>
                <a:xfrm>
                  <a:off x="4081597" y="1963881"/>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p:cNvSpPr/>
                <p:nvPr/>
              </p:nvSpPr>
              <p:spPr>
                <a:xfrm>
                  <a:off x="4169571" y="2057399"/>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p:cNvSpPr/>
                <p:nvPr/>
              </p:nvSpPr>
              <p:spPr>
                <a:xfrm>
                  <a:off x="3392756" y="2902525"/>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p:cNvSpPr/>
                <p:nvPr/>
              </p:nvSpPr>
              <p:spPr>
                <a:xfrm>
                  <a:off x="3480730" y="2996042"/>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p:cNvSpPr/>
                <p:nvPr/>
              </p:nvSpPr>
              <p:spPr>
                <a:xfrm>
                  <a:off x="5229426" y="2951016"/>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p:cNvSpPr/>
                <p:nvPr/>
              </p:nvSpPr>
              <p:spPr>
                <a:xfrm>
                  <a:off x="5317400" y="3044534"/>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p:cNvSpPr/>
                <p:nvPr/>
              </p:nvSpPr>
              <p:spPr>
                <a:xfrm>
                  <a:off x="5436526" y="1981201"/>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Connector 44"/>
                <p:cNvSpPr/>
                <p:nvPr/>
              </p:nvSpPr>
              <p:spPr>
                <a:xfrm>
                  <a:off x="5524500" y="2074719"/>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Connector 45"/>
                <p:cNvSpPr/>
                <p:nvPr/>
              </p:nvSpPr>
              <p:spPr>
                <a:xfrm>
                  <a:off x="6143125" y="4021279"/>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Connector 46"/>
                <p:cNvSpPr/>
                <p:nvPr/>
              </p:nvSpPr>
              <p:spPr>
                <a:xfrm>
                  <a:off x="6231099" y="4114797"/>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p:cNvSpPr/>
                <p:nvPr/>
              </p:nvSpPr>
              <p:spPr>
                <a:xfrm>
                  <a:off x="6860779" y="3359725"/>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p:cNvSpPr/>
                <p:nvPr/>
              </p:nvSpPr>
              <p:spPr>
                <a:xfrm>
                  <a:off x="6948753" y="3453243"/>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p:cNvSpPr/>
                <p:nvPr/>
              </p:nvSpPr>
              <p:spPr>
                <a:xfrm>
                  <a:off x="6441681" y="2781299"/>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p:cNvSpPr/>
                <p:nvPr/>
              </p:nvSpPr>
              <p:spPr>
                <a:xfrm>
                  <a:off x="6529655" y="2874817"/>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p:cNvSpPr/>
                <p:nvPr/>
              </p:nvSpPr>
              <p:spPr>
                <a:xfrm>
                  <a:off x="6846226" y="1887682"/>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p:cNvSpPr/>
                <p:nvPr/>
              </p:nvSpPr>
              <p:spPr>
                <a:xfrm>
                  <a:off x="6934200" y="1981200"/>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Arrow Connector 9"/>
              <p:cNvCxnSpPr/>
              <p:nvPr/>
            </p:nvCxnSpPr>
            <p:spPr>
              <a:xfrm flipH="1" flipV="1">
                <a:off x="6227785" y="3581400"/>
                <a:ext cx="207224"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68500" y="4267199"/>
                <a:ext cx="1259354" cy="396017"/>
              </a:xfrm>
              <a:prstGeom prst="rect">
                <a:avLst/>
              </a:prstGeom>
              <a:noFill/>
            </p:spPr>
            <p:txBody>
              <a:bodyPr wrap="none" rtlCol="0">
                <a:spAutoFit/>
              </a:bodyPr>
              <a:lstStyle/>
              <a:p>
                <a:r>
                  <a:rPr lang="en-US" sz="1600" b="1" i="1" dirty="0" smtClean="0">
                    <a:latin typeface="Times New Roman" panose="02020603050405020304" pitchFamily="18" charset="0"/>
                    <a:cs typeface="Times New Roman" panose="02020603050405020304" pitchFamily="18" charset="0"/>
                  </a:rPr>
                  <a:t>Nanofiller</a:t>
                </a:r>
                <a:endParaRPr lang="en-US" sz="1600" b="1" i="1" dirty="0">
                  <a:latin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flipH="1" flipV="1">
                <a:off x="5181601" y="3835066"/>
                <a:ext cx="127350" cy="4321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65465" y="4292498"/>
                <a:ext cx="908585" cy="396017"/>
              </a:xfrm>
              <a:prstGeom prst="rect">
                <a:avLst/>
              </a:prstGeom>
              <a:noFill/>
            </p:spPr>
            <p:txBody>
              <a:bodyPr wrap="none" rtlCol="0">
                <a:spAutoFit/>
              </a:bodyPr>
              <a:lstStyle/>
              <a:p>
                <a:r>
                  <a:rPr lang="en-US" sz="1600" b="1" i="1" dirty="0" smtClean="0">
                    <a:latin typeface="Times New Roman" panose="02020603050405020304" pitchFamily="18" charset="0"/>
                    <a:cs typeface="Times New Roman" panose="02020603050405020304" pitchFamily="18" charset="0"/>
                  </a:rPr>
                  <a:t>Matrix</a:t>
                </a:r>
                <a:endParaRPr lang="en-US" sz="1600" b="1" i="1" dirty="0">
                  <a:latin typeface="Times New Roman" panose="02020603050405020304" pitchFamily="18" charset="0"/>
                  <a:cs typeface="Times New Roman" panose="02020603050405020304" pitchFamily="18" charset="0"/>
                </a:endParaRPr>
              </a:p>
            </p:txBody>
          </p:sp>
          <p:cxnSp>
            <p:nvCxnSpPr>
              <p:cNvPr id="14" name="Straight Arrow Connector 13"/>
              <p:cNvCxnSpPr/>
              <p:nvPr/>
            </p:nvCxnSpPr>
            <p:spPr>
              <a:xfrm flipH="1" flipV="1">
                <a:off x="7593898" y="3733800"/>
                <a:ext cx="192174"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474888" y="4267199"/>
                <a:ext cx="1299171" cy="396017"/>
              </a:xfrm>
              <a:prstGeom prst="rect">
                <a:avLst/>
              </a:prstGeom>
              <a:noFill/>
            </p:spPr>
            <p:txBody>
              <a:bodyPr wrap="none" rtlCol="0">
                <a:spAutoFit/>
              </a:bodyPr>
              <a:lstStyle/>
              <a:p>
                <a:r>
                  <a:rPr lang="en-US" sz="1600" b="1" i="1" dirty="0" smtClean="0">
                    <a:latin typeface="Times New Roman" panose="02020603050405020304" pitchFamily="18" charset="0"/>
                    <a:cs typeface="Times New Roman" panose="02020603050405020304" pitchFamily="18" charset="0"/>
                  </a:rPr>
                  <a:t>Interphase</a:t>
                </a:r>
                <a:endParaRPr lang="en-US" sz="1600" b="1" i="1" dirty="0">
                  <a:latin typeface="Times New Roman" panose="02020603050405020304" pitchFamily="18" charset="0"/>
                  <a:cs typeface="Times New Roman" panose="02020603050405020304" pitchFamily="18" charset="0"/>
                </a:endParaRPr>
              </a:p>
            </p:txBody>
          </p:sp>
        </p:grpSp>
        <p:sp>
          <p:nvSpPr>
            <p:cNvPr id="5" name="TextBox 4"/>
            <p:cNvSpPr txBox="1"/>
            <p:nvPr/>
          </p:nvSpPr>
          <p:spPr>
            <a:xfrm>
              <a:off x="4431222" y="4047875"/>
              <a:ext cx="4143767" cy="404257"/>
            </a:xfrm>
            <a:prstGeom prst="rect">
              <a:avLst/>
            </a:prstGeom>
            <a:noFill/>
          </p:spPr>
          <p:txBody>
            <a:bodyPr wrap="none" rtlCol="0">
              <a:spAutoFit/>
            </a:bodyPr>
            <a:lstStyle/>
            <a:p>
              <a:r>
                <a:rPr lang="en-US" dirty="0" smtClean="0">
                  <a:latin typeface="Calibri" panose="020F0502020204030204" pitchFamily="34" charset="0"/>
                  <a:cs typeface="Calibri" panose="020F0502020204030204" pitchFamily="34" charset="0"/>
                </a:rPr>
                <a:t>Schematic diagram of </a:t>
              </a:r>
              <a:r>
                <a:rPr lang="en-US" dirty="0" err="1" smtClean="0">
                  <a:latin typeface="Calibri" panose="020F0502020204030204" pitchFamily="34" charset="0"/>
                  <a:cs typeface="Calibri" panose="020F0502020204030204" pitchFamily="34" charset="0"/>
                </a:rPr>
                <a:t>nanocomposite</a:t>
              </a:r>
              <a:endParaRPr lang="en-US" dirty="0" smtClean="0">
                <a:latin typeface="Calibri" panose="020F0502020204030204" pitchFamily="34" charset="0"/>
                <a:cs typeface="Calibri" panose="020F0502020204030204" pitchFamily="34" charset="0"/>
              </a:endParaRPr>
            </a:p>
          </p:txBody>
        </p:sp>
      </p:grpSp>
      <p:sp>
        <p:nvSpPr>
          <p:cNvPr id="55" name="TextBox 54"/>
          <p:cNvSpPr txBox="1"/>
          <p:nvPr/>
        </p:nvSpPr>
        <p:spPr>
          <a:xfrm>
            <a:off x="228601" y="990600"/>
            <a:ext cx="8536318" cy="2031325"/>
          </a:xfrm>
          <a:prstGeom prst="rect">
            <a:avLst/>
          </a:prstGeom>
          <a:noFill/>
        </p:spPr>
        <p:txBody>
          <a:bodyPr wrap="square" rtlCol="0">
            <a:spAutoFit/>
          </a:bodyPr>
          <a:lstStyle/>
          <a:p>
            <a:r>
              <a:rPr lang="en-US" b="1" dirty="0" smtClean="0">
                <a:latin typeface="Times New Roman" pitchFamily="18" charset="0"/>
                <a:cs typeface="Times New Roman" pitchFamily="18" charset="0"/>
              </a:rPr>
              <a:t>Enhance the interface area in </a:t>
            </a:r>
            <a:r>
              <a:rPr lang="en-US" b="1" dirty="0" err="1" smtClean="0">
                <a:latin typeface="Times New Roman" pitchFamily="18" charset="0"/>
                <a:cs typeface="Times New Roman" pitchFamily="18" charset="0"/>
              </a:rPr>
              <a:t>nanocomposite</a:t>
            </a:r>
            <a:r>
              <a:rPr lang="en-US" b="1" dirty="0" smtClean="0">
                <a:latin typeface="Times New Roman" pitchFamily="18" charset="0"/>
                <a:cs typeface="Times New Roman" pitchFamily="18" charset="0"/>
              </a:rPr>
              <a:t> due to  </a:t>
            </a:r>
            <a:r>
              <a:rPr lang="en-US" b="1" dirty="0" err="1" smtClean="0">
                <a:latin typeface="Times New Roman" pitchFamily="18" charset="0"/>
                <a:cs typeface="Times New Roman" pitchFamily="18" charset="0"/>
              </a:rPr>
              <a:t>nanosize</a:t>
            </a:r>
            <a:r>
              <a:rPr lang="en-US" b="1" dirty="0" smtClean="0">
                <a:latin typeface="Times New Roman" pitchFamily="18" charset="0"/>
                <a:cs typeface="Times New Roman" pitchFamily="18" charset="0"/>
              </a:rPr>
              <a:t> filler, which leads to </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Improve polarization and polarizability at the interface</a:t>
            </a:r>
          </a:p>
          <a:p>
            <a:pPr algn="just"/>
            <a:r>
              <a:rPr lang="en-US" dirty="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			PLASMONIC EFFECT OF NANOMATERIAL</a:t>
            </a:r>
          </a:p>
          <a:p>
            <a:pPr algn="just"/>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Alter the electrochemical and electromechanical  properties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2" name="Rectangle 1"/>
          <p:cNvSpPr/>
          <p:nvPr/>
        </p:nvSpPr>
        <p:spPr>
          <a:xfrm>
            <a:off x="540993" y="337066"/>
            <a:ext cx="8519213" cy="400110"/>
          </a:xfrm>
          <a:prstGeom prst="rect">
            <a:avLst/>
          </a:prstGeom>
        </p:spPr>
        <p:txBody>
          <a:bodyPr wrap="square">
            <a:spAutoFit/>
          </a:bodyPr>
          <a:lstStyle/>
          <a:p>
            <a:r>
              <a:rPr lang="en-US" sz="2000" b="1" dirty="0">
                <a:latin typeface="Times New Roman" pitchFamily="18" charset="0"/>
                <a:cs typeface="Times New Roman" pitchFamily="18" charset="0"/>
              </a:rPr>
              <a:t>Role of  </a:t>
            </a:r>
            <a:r>
              <a:rPr lang="en-US" sz="2000" b="1" dirty="0" smtClean="0">
                <a:latin typeface="Times New Roman" pitchFamily="18" charset="0"/>
                <a:cs typeface="Times New Roman" pitchFamily="18" charset="0"/>
              </a:rPr>
              <a:t>nanomaterial- polymer </a:t>
            </a:r>
            <a:r>
              <a:rPr lang="en-US" sz="2000" b="1" dirty="0">
                <a:latin typeface="Times New Roman" pitchFamily="18" charset="0"/>
                <a:cs typeface="Times New Roman" pitchFamily="18" charset="0"/>
              </a:rPr>
              <a:t>interface in nanocomposites </a:t>
            </a:r>
          </a:p>
        </p:txBody>
      </p:sp>
    </p:spTree>
    <p:extLst>
      <p:ext uri="{BB962C8B-B14F-4D97-AF65-F5344CB8AC3E}">
        <p14:creationId xmlns:p14="http://schemas.microsoft.com/office/powerpoint/2010/main" val="2596847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B6E4-3BC5-465E-B128-66020F614BDB}" type="datetime1">
              <a:rPr lang="en-US" smtClean="0"/>
              <a:t>11/17/2022</a:t>
            </a:fld>
            <a:endParaRPr lang="en-US"/>
          </a:p>
        </p:txBody>
      </p:sp>
      <p:sp>
        <p:nvSpPr>
          <p:cNvPr id="3" name="Slide Number Placeholder 2"/>
          <p:cNvSpPr>
            <a:spLocks noGrp="1"/>
          </p:cNvSpPr>
          <p:nvPr>
            <p:ph type="sldNum" sz="quarter" idx="12"/>
          </p:nvPr>
        </p:nvSpPr>
        <p:spPr/>
        <p:txBody>
          <a:bodyPr/>
          <a:lstStyle/>
          <a:p>
            <a:fld id="{870C0F36-B0C9-418B-BEA5-ADD1B52D1188}" type="slidenum">
              <a:rPr lang="en-US" smtClean="0"/>
              <a:t>18</a:t>
            </a:fld>
            <a:endParaRPr lang="en-US"/>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024" t="23182" r="14542" b="30000"/>
          <a:stretch/>
        </p:blipFill>
        <p:spPr bwMode="auto">
          <a:xfrm>
            <a:off x="131064" y="1149926"/>
            <a:ext cx="9034272" cy="3879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7073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B6E4-3BC5-465E-B128-66020F614BDB}" type="datetime1">
              <a:rPr lang="en-US" smtClean="0"/>
              <a:t>11/17/2022</a:t>
            </a:fld>
            <a:endParaRPr lang="en-US"/>
          </a:p>
        </p:txBody>
      </p:sp>
      <p:sp>
        <p:nvSpPr>
          <p:cNvPr id="3" name="Slide Number Placeholder 2"/>
          <p:cNvSpPr>
            <a:spLocks noGrp="1"/>
          </p:cNvSpPr>
          <p:nvPr>
            <p:ph type="sldNum" sz="quarter" idx="12"/>
          </p:nvPr>
        </p:nvSpPr>
        <p:spPr/>
        <p:txBody>
          <a:bodyPr/>
          <a:lstStyle/>
          <a:p>
            <a:fld id="{870C0F36-B0C9-418B-BEA5-ADD1B52D1188}" type="slidenum">
              <a:rPr lang="en-US" smtClean="0"/>
              <a:t>19</a:t>
            </a:fld>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23717" y="650511"/>
            <a:ext cx="2360455" cy="201649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513455" y="723311"/>
            <a:ext cx="2125345" cy="1943689"/>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6248400" y="723311"/>
            <a:ext cx="2000794" cy="1943689"/>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723716" y="3359422"/>
            <a:ext cx="2248083" cy="194759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p:nvPr/>
        </p:nvPicPr>
        <p:blipFill>
          <a:blip r:embed="rId6">
            <a:extLst>
              <a:ext uri="{28A0092B-C50C-407E-A947-70E740481C1C}">
                <a14:useLocalDpi xmlns:a14="http://schemas.microsoft.com/office/drawing/2010/main" val="0"/>
              </a:ext>
            </a:extLst>
          </a:blip>
          <a:srcRect/>
          <a:stretch>
            <a:fillRect/>
          </a:stretch>
        </p:blipFill>
        <p:spPr bwMode="auto">
          <a:xfrm>
            <a:off x="3513454" y="3301047"/>
            <a:ext cx="2028099" cy="200596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p:nvPr/>
        </p:nvPicPr>
        <p:blipFill>
          <a:blip r:embed="rId7">
            <a:extLst>
              <a:ext uri="{28A0092B-C50C-407E-A947-70E740481C1C}">
                <a14:useLocalDpi xmlns:a14="http://schemas.microsoft.com/office/drawing/2010/main" val="0"/>
              </a:ext>
            </a:extLst>
          </a:blip>
          <a:srcRect/>
          <a:stretch>
            <a:fillRect/>
          </a:stretch>
        </p:blipFill>
        <p:spPr bwMode="auto">
          <a:xfrm>
            <a:off x="6477000" y="3359422"/>
            <a:ext cx="1981200" cy="2006328"/>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200"/>
          <p:cNvSpPr txBox="1">
            <a:spLocks noChangeArrowheads="1"/>
          </p:cNvSpPr>
          <p:nvPr/>
        </p:nvSpPr>
        <p:spPr bwMode="auto">
          <a:xfrm>
            <a:off x="1509619" y="2961322"/>
            <a:ext cx="676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a:t>
            </a:r>
            <a:endParaRPr kumimoji="0" lang="en-GB"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Text Box 8"/>
          <p:cNvSpPr txBox="1">
            <a:spLocks noChangeArrowheads="1"/>
          </p:cNvSpPr>
          <p:nvPr/>
        </p:nvSpPr>
        <p:spPr bwMode="auto">
          <a:xfrm>
            <a:off x="4101058" y="2940958"/>
            <a:ext cx="676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Text Box 9"/>
          <p:cNvSpPr txBox="1">
            <a:spLocks noChangeArrowheads="1"/>
          </p:cNvSpPr>
          <p:nvPr/>
        </p:nvSpPr>
        <p:spPr bwMode="auto">
          <a:xfrm>
            <a:off x="3927112" y="5369150"/>
            <a:ext cx="676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Text Box 10"/>
          <p:cNvSpPr txBox="1">
            <a:spLocks noChangeArrowheads="1"/>
          </p:cNvSpPr>
          <p:nvPr/>
        </p:nvSpPr>
        <p:spPr bwMode="auto">
          <a:xfrm>
            <a:off x="7015162" y="2961322"/>
            <a:ext cx="676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Text Box 11"/>
          <p:cNvSpPr txBox="1">
            <a:spLocks noChangeArrowheads="1"/>
          </p:cNvSpPr>
          <p:nvPr/>
        </p:nvSpPr>
        <p:spPr bwMode="auto">
          <a:xfrm>
            <a:off x="1509618" y="5365750"/>
            <a:ext cx="676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Text Box 12"/>
          <p:cNvSpPr txBox="1">
            <a:spLocks noChangeArrowheads="1"/>
          </p:cNvSpPr>
          <p:nvPr/>
        </p:nvSpPr>
        <p:spPr bwMode="auto">
          <a:xfrm>
            <a:off x="7162800" y="5539373"/>
            <a:ext cx="676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20"/>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4" name="Rectangle 33"/>
          <p:cNvSpPr/>
          <p:nvPr/>
        </p:nvSpPr>
        <p:spPr>
          <a:xfrm>
            <a:off x="629195" y="5876465"/>
            <a:ext cx="7619999" cy="646331"/>
          </a:xfrm>
          <a:prstGeom prst="rect">
            <a:avLst/>
          </a:prstGeom>
        </p:spPr>
        <p:txBody>
          <a:bodyPr wrap="square">
            <a:spAutoFit/>
          </a:bodyPr>
          <a:lstStyle/>
          <a:p>
            <a:pPr algn="ctr"/>
            <a:r>
              <a:rPr lang="en-US" dirty="0"/>
              <a:t>Expected structure and BLCs model of (1-x) PVDF(x)-BHF</a:t>
            </a:r>
            <a:r>
              <a:rPr lang="en-US" b="1" dirty="0"/>
              <a:t> </a:t>
            </a:r>
            <a:r>
              <a:rPr lang="en-US" dirty="0"/>
              <a:t>for x</a:t>
            </a:r>
            <a:r>
              <a:rPr lang="en-US" b="1" dirty="0"/>
              <a:t>=</a:t>
            </a:r>
            <a:r>
              <a:rPr lang="en-US" dirty="0"/>
              <a:t> (a) 0.00, (b) 0.025, (c) 0.05, (d) 0.15, (e) 0.30 and (f) 0.50.</a:t>
            </a:r>
          </a:p>
        </p:txBody>
      </p:sp>
    </p:spTree>
    <p:extLst>
      <p:ext uri="{BB962C8B-B14F-4D97-AF65-F5344CB8AC3E}">
        <p14:creationId xmlns:p14="http://schemas.microsoft.com/office/powerpoint/2010/main" val="2362362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1200329"/>
          </a:xfrm>
          <a:prstGeom prst="rect">
            <a:avLst/>
          </a:prstGeom>
          <a:noFill/>
          <a:ln w="9525">
            <a:noFill/>
            <a:miter lim="800000"/>
            <a:headEnd/>
            <a:tailEnd/>
          </a:ln>
        </p:spPr>
        <p:txBody>
          <a:bodyPr wrap="square">
            <a:spAutoFit/>
          </a:bodyPr>
          <a:lstStyle/>
          <a:p>
            <a:r>
              <a:rPr lang="en-US" sz="2400" dirty="0">
                <a:latin typeface="Times New Roman" pitchFamily="18" charset="0"/>
                <a:cs typeface="Times New Roman" pitchFamily="18" charset="0"/>
              </a:rPr>
              <a:t>Color online Schematic illustration of three composites with the three common connectivity schemes: </a:t>
            </a: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0–3 particulate composite, </a:t>
            </a:r>
            <a:r>
              <a:rPr lang="en-US" sz="2400" dirty="0" smtClean="0">
                <a:latin typeface="Times New Roman" pitchFamily="18" charset="0"/>
                <a:cs typeface="Times New Roman" pitchFamily="18" charset="0"/>
              </a:rPr>
              <a:t>(b) </a:t>
            </a:r>
            <a:r>
              <a:rPr lang="en-US" sz="2400" dirty="0">
                <a:latin typeface="Times New Roman" pitchFamily="18" charset="0"/>
                <a:cs typeface="Times New Roman" pitchFamily="18" charset="0"/>
              </a:rPr>
              <a:t>2–2 laminate composite, and </a:t>
            </a:r>
            <a:r>
              <a:rPr lang="en-US" sz="2400" dirty="0" smtClean="0">
                <a:latin typeface="Times New Roman" pitchFamily="18" charset="0"/>
                <a:cs typeface="Times New Roman" pitchFamily="18" charset="0"/>
              </a:rPr>
              <a:t> (c) </a:t>
            </a:r>
            <a:r>
              <a:rPr lang="en-US" sz="2400" dirty="0">
                <a:latin typeface="Times New Roman" pitchFamily="18" charset="0"/>
                <a:cs typeface="Times New Roman" pitchFamily="18" charset="0"/>
              </a:rPr>
              <a:t>1–3 fiber/rod composite.</a:t>
            </a:r>
          </a:p>
        </p:txBody>
      </p:sp>
      <p:pic>
        <p:nvPicPr>
          <p:cNvPr id="5" name="Picture 2"/>
          <p:cNvPicPr>
            <a:picLocks noChangeAspect="1" noChangeArrowheads="1"/>
          </p:cNvPicPr>
          <p:nvPr/>
        </p:nvPicPr>
        <p:blipFill>
          <a:blip r:embed="rId2"/>
          <a:srcRect/>
          <a:stretch>
            <a:fillRect/>
          </a:stretch>
        </p:blipFill>
        <p:spPr bwMode="auto">
          <a:xfrm>
            <a:off x="2286000" y="1447799"/>
            <a:ext cx="2438400" cy="5456149"/>
          </a:xfrm>
          <a:prstGeom prst="rect">
            <a:avLst/>
          </a:prstGeom>
          <a:noFill/>
          <a:ln w="9525">
            <a:noFill/>
            <a:miter lim="800000"/>
            <a:headEnd/>
            <a:tailEnd/>
          </a:ln>
        </p:spPr>
      </p:pic>
    </p:spTree>
    <p:extLst>
      <p:ext uri="{BB962C8B-B14F-4D97-AF65-F5344CB8AC3E}">
        <p14:creationId xmlns:p14="http://schemas.microsoft.com/office/powerpoint/2010/main" val="3755816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1075459" y="1257300"/>
            <a:ext cx="6400800" cy="3619500"/>
            <a:chOff x="1752600" y="1562100"/>
            <a:chExt cx="6400800" cy="3619500"/>
          </a:xfrm>
        </p:grpSpPr>
        <p:sp>
          <p:nvSpPr>
            <p:cNvPr id="5" name="Hexagon 4"/>
            <p:cNvSpPr/>
            <p:nvPr/>
          </p:nvSpPr>
          <p:spPr>
            <a:xfrm>
              <a:off x="3886200" y="2895600"/>
              <a:ext cx="1905000" cy="10668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mj-lt"/>
                </a:rPr>
                <a:t>Polymer nano-</a:t>
              </a:r>
            </a:p>
            <a:p>
              <a:pPr algn="ctr"/>
              <a:r>
                <a:rPr lang="en-US" sz="1400" b="1" dirty="0" smtClean="0">
                  <a:solidFill>
                    <a:schemeClr val="tx1"/>
                  </a:solidFill>
                  <a:latin typeface="+mj-lt"/>
                </a:rPr>
                <a:t>Composites</a:t>
              </a:r>
              <a:endParaRPr lang="en-US" sz="1400" b="1" dirty="0">
                <a:solidFill>
                  <a:schemeClr val="tx1"/>
                </a:solidFill>
                <a:latin typeface="+mj-lt"/>
              </a:endParaRPr>
            </a:p>
          </p:txBody>
        </p:sp>
        <p:cxnSp>
          <p:nvCxnSpPr>
            <p:cNvPr id="7" name="Straight Arrow Connector 6"/>
            <p:cNvCxnSpPr/>
            <p:nvPr/>
          </p:nvCxnSpPr>
          <p:spPr>
            <a:xfrm flipV="1">
              <a:off x="4838700" y="2057400"/>
              <a:ext cx="0" cy="838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5"/>
            </p:cNvCxnSpPr>
            <p:nvPr/>
          </p:nvCxnSpPr>
          <p:spPr>
            <a:xfrm flipV="1">
              <a:off x="5524500" y="2286000"/>
              <a:ext cx="4953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0"/>
            </p:cNvCxnSpPr>
            <p:nvPr/>
          </p:nvCxnSpPr>
          <p:spPr>
            <a:xfrm>
              <a:off x="5791200" y="34290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1"/>
            </p:cNvCxnSpPr>
            <p:nvPr/>
          </p:nvCxnSpPr>
          <p:spPr>
            <a:xfrm>
              <a:off x="5524500" y="3962400"/>
              <a:ext cx="4953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838700" y="3962400"/>
              <a:ext cx="0"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2"/>
            </p:cNvCxnSpPr>
            <p:nvPr/>
          </p:nvCxnSpPr>
          <p:spPr>
            <a:xfrm flipH="1">
              <a:off x="3733800" y="3962400"/>
              <a:ext cx="4191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p:cNvCxnSpPr>
            <p:nvPr/>
          </p:nvCxnSpPr>
          <p:spPr>
            <a:xfrm flipH="1">
              <a:off x="3200400" y="3429000"/>
              <a:ext cx="685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4"/>
            </p:cNvCxnSpPr>
            <p:nvPr/>
          </p:nvCxnSpPr>
          <p:spPr>
            <a:xfrm flipH="1" flipV="1">
              <a:off x="3733800" y="2286000"/>
              <a:ext cx="4191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934941" y="1562100"/>
              <a:ext cx="2209800" cy="990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latin typeface="Arial Black" panose="020B0A04020102020204" pitchFamily="34" charset="0"/>
                </a:rPr>
                <a:t>Energy harvesting &amp; storage</a:t>
              </a:r>
              <a:endParaRPr lang="en-US" sz="1200" b="1" dirty="0">
                <a:solidFill>
                  <a:schemeClr val="bg1"/>
                </a:solidFill>
                <a:latin typeface="Arial Black" panose="020B0A04020102020204" pitchFamily="34" charset="0"/>
              </a:endParaRPr>
            </a:p>
          </p:txBody>
        </p:sp>
        <p:sp>
          <p:nvSpPr>
            <p:cNvPr id="29" name="Oval 28"/>
            <p:cNvSpPr/>
            <p:nvPr/>
          </p:nvSpPr>
          <p:spPr>
            <a:xfrm>
              <a:off x="6629400" y="3200400"/>
              <a:ext cx="1524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EM Radiation</a:t>
              </a:r>
            </a:p>
            <a:p>
              <a:pPr algn="ctr"/>
              <a:r>
                <a:rPr lang="en-US" sz="1100" b="1" dirty="0" smtClean="0"/>
                <a:t>absorption</a:t>
              </a:r>
              <a:endParaRPr lang="en-US" sz="1100" b="1" dirty="0"/>
            </a:p>
          </p:txBody>
        </p:sp>
        <p:sp>
          <p:nvSpPr>
            <p:cNvPr id="30" name="Oval 29"/>
            <p:cNvSpPr/>
            <p:nvPr/>
          </p:nvSpPr>
          <p:spPr>
            <a:xfrm>
              <a:off x="6019800" y="4267200"/>
              <a:ext cx="1447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Sensing &amp;  Actuation</a:t>
              </a:r>
              <a:endParaRPr lang="en-US" sz="1200" b="1" dirty="0"/>
            </a:p>
          </p:txBody>
        </p:sp>
        <p:sp>
          <p:nvSpPr>
            <p:cNvPr id="31" name="Oval 30"/>
            <p:cNvSpPr/>
            <p:nvPr/>
          </p:nvSpPr>
          <p:spPr>
            <a:xfrm>
              <a:off x="4114800" y="4724400"/>
              <a:ext cx="165735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Transportation &amp; safety</a:t>
              </a:r>
              <a:endParaRPr lang="en-US" sz="1100" b="1" dirty="0"/>
            </a:p>
          </p:txBody>
        </p:sp>
        <p:sp>
          <p:nvSpPr>
            <p:cNvPr id="32" name="Oval 31"/>
            <p:cNvSpPr/>
            <p:nvPr/>
          </p:nvSpPr>
          <p:spPr>
            <a:xfrm>
              <a:off x="2362200" y="4419600"/>
              <a:ext cx="1447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Defense sector</a:t>
              </a:r>
              <a:endParaRPr lang="en-US" sz="1200" b="1" dirty="0"/>
            </a:p>
          </p:txBody>
        </p:sp>
        <p:sp>
          <p:nvSpPr>
            <p:cNvPr id="33" name="Oval 32"/>
            <p:cNvSpPr/>
            <p:nvPr/>
          </p:nvSpPr>
          <p:spPr>
            <a:xfrm>
              <a:off x="1752600" y="3200400"/>
              <a:ext cx="1447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Information Industry</a:t>
              </a:r>
              <a:endParaRPr lang="en-US" sz="1100" b="1" dirty="0"/>
            </a:p>
          </p:txBody>
        </p:sp>
        <p:sp>
          <p:nvSpPr>
            <p:cNvPr id="34" name="Oval 33"/>
            <p:cNvSpPr/>
            <p:nvPr/>
          </p:nvSpPr>
          <p:spPr>
            <a:xfrm>
              <a:off x="2362200" y="1981200"/>
              <a:ext cx="1447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Novel Catalysts</a:t>
              </a:r>
              <a:endParaRPr lang="en-US" sz="1200" b="1" dirty="0"/>
            </a:p>
          </p:txBody>
        </p:sp>
        <p:sp>
          <p:nvSpPr>
            <p:cNvPr id="35" name="Oval 34"/>
            <p:cNvSpPr/>
            <p:nvPr/>
          </p:nvSpPr>
          <p:spPr>
            <a:xfrm>
              <a:off x="4019550" y="1593273"/>
              <a:ext cx="169545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Environmental  remediation</a:t>
              </a:r>
              <a:endParaRPr lang="en-US" sz="1100" b="1" dirty="0"/>
            </a:p>
          </p:txBody>
        </p:sp>
      </p:grpSp>
      <p:sp>
        <p:nvSpPr>
          <p:cNvPr id="37" name="TextBox 36"/>
          <p:cNvSpPr txBox="1"/>
          <p:nvPr/>
        </p:nvSpPr>
        <p:spPr>
          <a:xfrm>
            <a:off x="1685059" y="5274209"/>
            <a:ext cx="5368970"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Different applications of  Polymer </a:t>
            </a:r>
            <a:r>
              <a:rPr lang="en-US" sz="2000" dirty="0" err="1" smtClean="0">
                <a:latin typeface="Times New Roman" panose="02020603050405020304" pitchFamily="18" charset="0"/>
                <a:cs typeface="Times New Roman" panose="02020603050405020304" pitchFamily="18" charset="0"/>
              </a:rPr>
              <a:t>nanocomposite</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799359" y="371708"/>
            <a:ext cx="4626779" cy="400110"/>
          </a:xfrm>
          <a:prstGeom prst="rect">
            <a:avLst/>
          </a:prstGeom>
          <a:noFill/>
        </p:spPr>
        <p:txBody>
          <a:bodyPr wrap="none" rtlCol="0">
            <a:spAutoFit/>
          </a:bodyPr>
          <a:lstStyle/>
          <a:p>
            <a:r>
              <a:rPr lang="en-US" sz="2000" b="1" u="sng" dirty="0" smtClean="0">
                <a:latin typeface="Times New Roman" pitchFamily="18" charset="0"/>
                <a:cs typeface="Times New Roman" pitchFamily="18" charset="0"/>
              </a:rPr>
              <a:t>Applications of Polymer nanocomposites</a:t>
            </a:r>
            <a:endParaRPr lang="en-US" sz="20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38459945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762000"/>
            <a:ext cx="8534400"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Flexibility.</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Easy processing.</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Low weight.</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Relatively high electrical breakdown strength(≈ 100MV/cm) as compare to ceramic (10-100kV/cm).</a:t>
            </a:r>
          </a:p>
        </p:txBody>
      </p:sp>
      <p:sp>
        <p:nvSpPr>
          <p:cNvPr id="57" name="TextBox 56"/>
          <p:cNvSpPr txBox="1"/>
          <p:nvPr/>
        </p:nvSpPr>
        <p:spPr>
          <a:xfrm>
            <a:off x="4117711" y="3130034"/>
            <a:ext cx="308098" cy="369332"/>
          </a:xfrm>
          <a:prstGeom prst="rect">
            <a:avLst/>
          </a:prstGeom>
          <a:noFill/>
        </p:spPr>
        <p:txBody>
          <a:bodyPr wrap="none" rtlCol="0">
            <a:spAutoFit/>
          </a:bodyPr>
          <a:lstStyle/>
          <a:p>
            <a:r>
              <a:rPr lang="en-US" b="1" dirty="0" smtClean="0"/>
              <a:t>C</a:t>
            </a:r>
            <a:endParaRPr lang="en-US" b="1" dirty="0"/>
          </a:p>
        </p:txBody>
      </p:sp>
      <p:grpSp>
        <p:nvGrpSpPr>
          <p:cNvPr id="2" name="Group 1"/>
          <p:cNvGrpSpPr/>
          <p:nvPr/>
        </p:nvGrpSpPr>
        <p:grpSpPr>
          <a:xfrm>
            <a:off x="3097614" y="2438400"/>
            <a:ext cx="2312586" cy="1740932"/>
            <a:chOff x="3039138" y="2438400"/>
            <a:chExt cx="2312586" cy="1740932"/>
          </a:xfrm>
        </p:grpSpPr>
        <p:sp>
          <p:nvSpPr>
            <p:cNvPr id="44" name="TextBox 43"/>
            <p:cNvSpPr txBox="1"/>
            <p:nvPr/>
          </p:nvSpPr>
          <p:spPr>
            <a:xfrm>
              <a:off x="5029200" y="3714690"/>
              <a:ext cx="322524" cy="400110"/>
            </a:xfrm>
            <a:prstGeom prst="rect">
              <a:avLst/>
            </a:prstGeom>
            <a:noFill/>
          </p:spPr>
          <p:txBody>
            <a:bodyPr wrap="none" rtlCol="0">
              <a:spAutoFit/>
            </a:bodyPr>
            <a:lstStyle/>
            <a:p>
              <a:r>
                <a:rPr lang="en-US" sz="2000" b="1" dirty="0" smtClean="0"/>
                <a:t>n</a:t>
              </a:r>
              <a:endParaRPr lang="en-US" sz="2000" b="1" dirty="0"/>
            </a:p>
          </p:txBody>
        </p:sp>
        <p:grpSp>
          <p:nvGrpSpPr>
            <p:cNvPr id="65" name="Group 64"/>
            <p:cNvGrpSpPr/>
            <p:nvPr/>
          </p:nvGrpSpPr>
          <p:grpSpPr>
            <a:xfrm>
              <a:off x="3039138" y="2438400"/>
              <a:ext cx="2218662" cy="1740932"/>
              <a:chOff x="2971800" y="2438400"/>
              <a:chExt cx="2218662" cy="1740932"/>
            </a:xfrm>
          </p:grpSpPr>
          <p:grpSp>
            <p:nvGrpSpPr>
              <p:cNvPr id="42" name="Group 41"/>
              <p:cNvGrpSpPr/>
              <p:nvPr/>
            </p:nvGrpSpPr>
            <p:grpSpPr>
              <a:xfrm>
                <a:off x="3124200" y="2438400"/>
                <a:ext cx="2066262" cy="1740932"/>
                <a:chOff x="3810000" y="2438400"/>
                <a:chExt cx="2066262" cy="1740932"/>
              </a:xfrm>
            </p:grpSpPr>
            <p:grpSp>
              <p:nvGrpSpPr>
                <p:cNvPr id="40" name="Group 39"/>
                <p:cNvGrpSpPr/>
                <p:nvPr/>
              </p:nvGrpSpPr>
              <p:grpSpPr>
                <a:xfrm>
                  <a:off x="3810000" y="2590800"/>
                  <a:ext cx="457200" cy="1447800"/>
                  <a:chOff x="3505200" y="2590800"/>
                  <a:chExt cx="457200" cy="1447800"/>
                </a:xfrm>
              </p:grpSpPr>
              <p:cxnSp>
                <p:nvCxnSpPr>
                  <p:cNvPr id="25" name="Straight Connector 24"/>
                  <p:cNvCxnSpPr/>
                  <p:nvPr/>
                </p:nvCxnSpPr>
                <p:spPr>
                  <a:xfrm flipH="1">
                    <a:off x="3505200" y="2590800"/>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3505200" y="2590800"/>
                    <a:ext cx="457200" cy="1447800"/>
                    <a:chOff x="3505200" y="2590800"/>
                    <a:chExt cx="457200" cy="1447800"/>
                  </a:xfrm>
                </p:grpSpPr>
                <p:cxnSp>
                  <p:nvCxnSpPr>
                    <p:cNvPr id="27" name="Straight Connector 26"/>
                    <p:cNvCxnSpPr/>
                    <p:nvPr/>
                  </p:nvCxnSpPr>
                  <p:spPr>
                    <a:xfrm>
                      <a:off x="3505200" y="2590800"/>
                      <a:ext cx="0" cy="1447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05200" y="4038600"/>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1" name="Group 40"/>
                <p:cNvGrpSpPr/>
                <p:nvPr/>
              </p:nvGrpSpPr>
              <p:grpSpPr>
                <a:xfrm>
                  <a:off x="3964885" y="2438400"/>
                  <a:ext cx="1911377" cy="1740932"/>
                  <a:chOff x="4005098" y="2438400"/>
                  <a:chExt cx="1911377" cy="1740932"/>
                </a:xfrm>
              </p:grpSpPr>
              <p:sp>
                <p:nvSpPr>
                  <p:cNvPr id="6" name="TextBox 5"/>
                  <p:cNvSpPr txBox="1"/>
                  <p:nvPr/>
                </p:nvSpPr>
                <p:spPr>
                  <a:xfrm>
                    <a:off x="4005098" y="3124200"/>
                    <a:ext cx="530915" cy="369332"/>
                  </a:xfrm>
                  <a:prstGeom prst="rect">
                    <a:avLst/>
                  </a:prstGeom>
                  <a:noFill/>
                  <a:ln>
                    <a:noFill/>
                  </a:ln>
                </p:spPr>
                <p:txBody>
                  <a:bodyPr wrap="none" rtlCol="0">
                    <a:spAutoFit/>
                  </a:bodyPr>
                  <a:lstStyle/>
                  <a:p>
                    <a:r>
                      <a:rPr lang="en-US" b="1" dirty="0" smtClean="0"/>
                      <a:t>CH</a:t>
                    </a:r>
                    <a:r>
                      <a:rPr lang="en-US" b="1" baseline="-25000" dirty="0" smtClean="0"/>
                      <a:t>2</a:t>
                    </a:r>
                    <a:endParaRPr lang="en-US" b="1" baseline="-25000" dirty="0"/>
                  </a:p>
                </p:txBody>
              </p:sp>
              <p:cxnSp>
                <p:nvCxnSpPr>
                  <p:cNvPr id="8" name="Straight Connector 7"/>
                  <p:cNvCxnSpPr/>
                  <p:nvPr/>
                </p:nvCxnSpPr>
                <p:spPr>
                  <a:xfrm>
                    <a:off x="4457328" y="3308866"/>
                    <a:ext cx="3834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993213" y="2743200"/>
                    <a:ext cx="0" cy="419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40813" y="2438400"/>
                    <a:ext cx="328936" cy="369332"/>
                  </a:xfrm>
                  <a:prstGeom prst="rect">
                    <a:avLst/>
                  </a:prstGeom>
                  <a:noFill/>
                  <a:ln>
                    <a:noFill/>
                  </a:ln>
                </p:spPr>
                <p:txBody>
                  <a:bodyPr wrap="none" rtlCol="0">
                    <a:spAutoFit/>
                  </a:bodyPr>
                  <a:lstStyle/>
                  <a:p>
                    <a:r>
                      <a:rPr lang="en-US" b="1" dirty="0" smtClean="0"/>
                      <a:t>H</a:t>
                    </a:r>
                    <a:endParaRPr lang="en-US" b="1" dirty="0"/>
                  </a:p>
                </p:txBody>
              </p:sp>
              <p:cxnSp>
                <p:nvCxnSpPr>
                  <p:cNvPr id="18" name="Straight Connector 17"/>
                  <p:cNvCxnSpPr>
                    <a:stCxn id="57" idx="2"/>
                  </p:cNvCxnSpPr>
                  <p:nvPr/>
                </p:nvCxnSpPr>
                <p:spPr>
                  <a:xfrm>
                    <a:off x="4997773" y="3499366"/>
                    <a:ext cx="11504" cy="3868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764613" y="3810000"/>
                    <a:ext cx="486030" cy="369332"/>
                  </a:xfrm>
                  <a:prstGeom prst="rect">
                    <a:avLst/>
                  </a:prstGeom>
                  <a:noFill/>
                  <a:ln>
                    <a:noFill/>
                  </a:ln>
                </p:spPr>
                <p:txBody>
                  <a:bodyPr wrap="none" rtlCol="0">
                    <a:spAutoFit/>
                  </a:bodyPr>
                  <a:lstStyle/>
                  <a:p>
                    <a:r>
                      <a:rPr lang="en-US" b="1" dirty="0" smtClean="0"/>
                      <a:t>OH</a:t>
                    </a:r>
                    <a:endParaRPr lang="en-US" b="1" dirty="0"/>
                  </a:p>
                </p:txBody>
              </p:sp>
              <p:cxnSp>
                <p:nvCxnSpPr>
                  <p:cNvPr id="22" name="Straight Connector 21"/>
                  <p:cNvCxnSpPr/>
                  <p:nvPr/>
                </p:nvCxnSpPr>
                <p:spPr>
                  <a:xfrm>
                    <a:off x="5181600" y="3308866"/>
                    <a:ext cx="73487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5221813" y="2590800"/>
                    <a:ext cx="457200" cy="1447800"/>
                    <a:chOff x="5526613" y="2590800"/>
                    <a:chExt cx="457200" cy="1447800"/>
                  </a:xfrm>
                </p:grpSpPr>
                <p:cxnSp>
                  <p:nvCxnSpPr>
                    <p:cNvPr id="32" name="Straight Connector 31"/>
                    <p:cNvCxnSpPr/>
                    <p:nvPr/>
                  </p:nvCxnSpPr>
                  <p:spPr>
                    <a:xfrm>
                      <a:off x="5526613" y="2590800"/>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983813" y="2590800"/>
                      <a:ext cx="0" cy="1447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526613" y="4038600"/>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cxnSp>
            <p:nvCxnSpPr>
              <p:cNvPr id="63" name="Straight Connector 62"/>
              <p:cNvCxnSpPr/>
              <p:nvPr/>
            </p:nvCxnSpPr>
            <p:spPr>
              <a:xfrm flipH="1">
                <a:off x="2971800" y="3308866"/>
                <a:ext cx="381001" cy="58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6146" name="Picture 2" descr="Image result for PMMA"/>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58000"/>
                    </a14:imgEffect>
                  </a14:imgLayer>
                </a14:imgProps>
              </a:ext>
              <a:ext uri="{28A0092B-C50C-407E-A947-70E740481C1C}">
                <a14:useLocalDpi xmlns:a14="http://schemas.microsoft.com/office/drawing/2010/main" val="0"/>
              </a:ext>
            </a:extLst>
          </a:blip>
          <a:srcRect/>
          <a:stretch>
            <a:fillRect/>
          </a:stretch>
        </p:blipFill>
        <p:spPr bwMode="auto">
          <a:xfrm>
            <a:off x="6502782" y="2370098"/>
            <a:ext cx="1999915" cy="18288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PVDF polym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353452"/>
            <a:ext cx="1866900" cy="1754887"/>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p:cNvSpPr txBox="1"/>
          <p:nvPr/>
        </p:nvSpPr>
        <p:spPr>
          <a:xfrm>
            <a:off x="132652" y="4191000"/>
            <a:ext cx="2472152" cy="584775"/>
          </a:xfrm>
          <a:prstGeom prst="rect">
            <a:avLst/>
          </a:prstGeom>
          <a:noFill/>
        </p:spPr>
        <p:txBody>
          <a:bodyPr wrap="none" rtlCol="0">
            <a:spAutoFit/>
          </a:bodyPr>
          <a:lstStyle/>
          <a:p>
            <a:r>
              <a:rPr lang="en-US" sz="1600" b="1" dirty="0" smtClean="0"/>
              <a:t>Polyvinylidene Fluoride</a:t>
            </a:r>
          </a:p>
          <a:p>
            <a:r>
              <a:rPr lang="en-US" sz="1600" b="1" dirty="0"/>
              <a:t> </a:t>
            </a:r>
            <a:r>
              <a:rPr lang="en-US" sz="1600" b="1" dirty="0" smtClean="0"/>
              <a:t>           [PVDF]</a:t>
            </a:r>
            <a:endParaRPr lang="en-US" sz="1600" b="1" dirty="0"/>
          </a:p>
        </p:txBody>
      </p:sp>
      <p:sp>
        <p:nvSpPr>
          <p:cNvPr id="70" name="TextBox 69"/>
          <p:cNvSpPr txBox="1"/>
          <p:nvPr/>
        </p:nvSpPr>
        <p:spPr>
          <a:xfrm>
            <a:off x="3332697" y="4248786"/>
            <a:ext cx="1883849" cy="584775"/>
          </a:xfrm>
          <a:prstGeom prst="rect">
            <a:avLst/>
          </a:prstGeom>
          <a:noFill/>
        </p:spPr>
        <p:txBody>
          <a:bodyPr wrap="none" rtlCol="0">
            <a:spAutoFit/>
          </a:bodyPr>
          <a:lstStyle/>
          <a:p>
            <a:pPr algn="ctr"/>
            <a:r>
              <a:rPr lang="en-US" sz="1600" b="1" dirty="0" smtClean="0"/>
              <a:t>Polyvinyl Alcohol</a:t>
            </a:r>
          </a:p>
          <a:p>
            <a:pPr algn="ctr"/>
            <a:r>
              <a:rPr lang="en-US" sz="1600" b="1" dirty="0"/>
              <a:t> </a:t>
            </a:r>
            <a:r>
              <a:rPr lang="en-US" sz="1600" b="1" dirty="0" smtClean="0"/>
              <a:t>    </a:t>
            </a:r>
            <a:r>
              <a:rPr lang="en-US" sz="1600" b="1" dirty="0"/>
              <a:t>[</a:t>
            </a:r>
            <a:r>
              <a:rPr lang="en-US" sz="1600" b="1" dirty="0" smtClean="0"/>
              <a:t>PVA]</a:t>
            </a:r>
            <a:endParaRPr lang="en-US" sz="1600" b="1" dirty="0"/>
          </a:p>
        </p:txBody>
      </p:sp>
      <p:sp>
        <p:nvSpPr>
          <p:cNvPr id="71" name="TextBox 70"/>
          <p:cNvSpPr txBox="1"/>
          <p:nvPr/>
        </p:nvSpPr>
        <p:spPr>
          <a:xfrm>
            <a:off x="6028233" y="4292025"/>
            <a:ext cx="2829621" cy="584775"/>
          </a:xfrm>
          <a:prstGeom prst="rect">
            <a:avLst/>
          </a:prstGeom>
          <a:noFill/>
        </p:spPr>
        <p:txBody>
          <a:bodyPr wrap="none" rtlCol="0">
            <a:spAutoFit/>
          </a:bodyPr>
          <a:lstStyle/>
          <a:p>
            <a:r>
              <a:rPr lang="en-US" sz="1600" b="1" dirty="0" smtClean="0"/>
              <a:t>Poly(methyl methacrylate)</a:t>
            </a:r>
          </a:p>
          <a:p>
            <a:r>
              <a:rPr lang="en-US" sz="1600" b="1" dirty="0"/>
              <a:t> </a:t>
            </a:r>
            <a:r>
              <a:rPr lang="en-US" sz="1600" b="1" dirty="0" smtClean="0"/>
              <a:t>                [PMMA]</a:t>
            </a:r>
            <a:endParaRPr lang="en-US" sz="1600" b="1" dirty="0"/>
          </a:p>
        </p:txBody>
      </p:sp>
      <p:sp>
        <p:nvSpPr>
          <p:cNvPr id="75" name="TextBox 74"/>
          <p:cNvSpPr txBox="1"/>
          <p:nvPr/>
        </p:nvSpPr>
        <p:spPr>
          <a:xfrm>
            <a:off x="6028233" y="4876800"/>
            <a:ext cx="2461764" cy="646331"/>
          </a:xfrm>
          <a:prstGeom prst="rect">
            <a:avLst/>
          </a:prstGeom>
          <a:noFill/>
        </p:spPr>
        <p:txBody>
          <a:bodyPr wrap="none" rtlCol="0">
            <a:spAutoFit/>
          </a:bodyPr>
          <a:lstStyle/>
          <a:p>
            <a:pPr marL="285750" indent="-285750">
              <a:buFont typeface="Wingdings" panose="05000000000000000000" pitchFamily="2" charset="2"/>
              <a:buChar char="§"/>
            </a:pPr>
            <a:r>
              <a:rPr lang="en-US" dirty="0" smtClean="0"/>
              <a:t>Melting Point: 160</a:t>
            </a:r>
            <a:r>
              <a:rPr lang="en-US" baseline="30000" dirty="0" smtClean="0"/>
              <a:t>o</a:t>
            </a:r>
            <a:r>
              <a:rPr lang="en-US" dirty="0" smtClean="0"/>
              <a:t>C</a:t>
            </a:r>
          </a:p>
          <a:p>
            <a:pPr marL="285750" indent="-285750">
              <a:buFont typeface="Wingdings" panose="05000000000000000000" pitchFamily="2" charset="2"/>
              <a:buChar char="§"/>
            </a:pPr>
            <a:r>
              <a:rPr lang="en-US" dirty="0" smtClean="0"/>
              <a:t>Density : 1.18 g/cm</a:t>
            </a:r>
            <a:r>
              <a:rPr lang="en-US" baseline="30000" dirty="0" smtClean="0"/>
              <a:t>3</a:t>
            </a:r>
            <a:r>
              <a:rPr lang="en-US" dirty="0" smtClean="0"/>
              <a:t> </a:t>
            </a:r>
            <a:endParaRPr lang="en-US" dirty="0"/>
          </a:p>
        </p:txBody>
      </p:sp>
      <p:sp>
        <p:nvSpPr>
          <p:cNvPr id="76" name="TextBox 75"/>
          <p:cNvSpPr txBox="1"/>
          <p:nvPr/>
        </p:nvSpPr>
        <p:spPr>
          <a:xfrm>
            <a:off x="2971800" y="4838363"/>
            <a:ext cx="2461764" cy="646331"/>
          </a:xfrm>
          <a:prstGeom prst="rect">
            <a:avLst/>
          </a:prstGeom>
          <a:noFill/>
        </p:spPr>
        <p:txBody>
          <a:bodyPr wrap="none" rtlCol="0">
            <a:spAutoFit/>
          </a:bodyPr>
          <a:lstStyle/>
          <a:p>
            <a:pPr marL="285750" indent="-285750">
              <a:buFont typeface="Wingdings" panose="05000000000000000000" pitchFamily="2" charset="2"/>
              <a:buChar char="§"/>
            </a:pPr>
            <a:r>
              <a:rPr lang="en-US" dirty="0" smtClean="0"/>
              <a:t>Melting Point: 200</a:t>
            </a:r>
            <a:r>
              <a:rPr lang="en-US" baseline="30000" dirty="0" smtClean="0"/>
              <a:t>o</a:t>
            </a:r>
            <a:r>
              <a:rPr lang="en-US" dirty="0" smtClean="0"/>
              <a:t>C</a:t>
            </a:r>
          </a:p>
          <a:p>
            <a:pPr marL="285750" indent="-285750">
              <a:buFont typeface="Wingdings" panose="05000000000000000000" pitchFamily="2" charset="2"/>
              <a:buChar char="§"/>
            </a:pPr>
            <a:r>
              <a:rPr lang="en-US" dirty="0" smtClean="0"/>
              <a:t>Density : 1.19 g/cm</a:t>
            </a:r>
            <a:r>
              <a:rPr lang="en-US" baseline="30000" dirty="0" smtClean="0"/>
              <a:t>3</a:t>
            </a:r>
            <a:r>
              <a:rPr lang="en-US" dirty="0" smtClean="0"/>
              <a:t> </a:t>
            </a:r>
            <a:endParaRPr lang="en-US" dirty="0"/>
          </a:p>
        </p:txBody>
      </p:sp>
      <p:sp>
        <p:nvSpPr>
          <p:cNvPr id="77" name="TextBox 76"/>
          <p:cNvSpPr txBox="1"/>
          <p:nvPr/>
        </p:nvSpPr>
        <p:spPr>
          <a:xfrm>
            <a:off x="166943" y="4856391"/>
            <a:ext cx="2461764" cy="646331"/>
          </a:xfrm>
          <a:prstGeom prst="rect">
            <a:avLst/>
          </a:prstGeom>
          <a:noFill/>
        </p:spPr>
        <p:txBody>
          <a:bodyPr wrap="none" rtlCol="0">
            <a:spAutoFit/>
          </a:bodyPr>
          <a:lstStyle/>
          <a:p>
            <a:pPr marL="285750" indent="-285750">
              <a:buFont typeface="Wingdings" panose="05000000000000000000" pitchFamily="2" charset="2"/>
              <a:buChar char="§"/>
            </a:pPr>
            <a:r>
              <a:rPr lang="en-US" dirty="0" smtClean="0"/>
              <a:t>Melting Point: 178</a:t>
            </a:r>
            <a:r>
              <a:rPr lang="en-US" baseline="30000" dirty="0" smtClean="0"/>
              <a:t>o</a:t>
            </a:r>
            <a:r>
              <a:rPr lang="en-US" dirty="0" smtClean="0"/>
              <a:t>C</a:t>
            </a:r>
          </a:p>
          <a:p>
            <a:pPr marL="285750" indent="-285750">
              <a:buFont typeface="Wingdings" panose="05000000000000000000" pitchFamily="2" charset="2"/>
              <a:buChar char="§"/>
            </a:pPr>
            <a:r>
              <a:rPr lang="en-US" dirty="0" smtClean="0"/>
              <a:t>Density : 1.78 g/cm</a:t>
            </a:r>
            <a:r>
              <a:rPr lang="en-US" baseline="30000" dirty="0" smtClean="0"/>
              <a:t>3</a:t>
            </a:r>
            <a:r>
              <a:rPr lang="en-US" dirty="0" smtClean="0"/>
              <a:t> </a:t>
            </a:r>
            <a:endParaRPr lang="en-US" dirty="0"/>
          </a:p>
        </p:txBody>
      </p:sp>
      <p:sp>
        <p:nvSpPr>
          <p:cNvPr id="4" name="TextBox 3"/>
          <p:cNvSpPr txBox="1"/>
          <p:nvPr/>
        </p:nvSpPr>
        <p:spPr>
          <a:xfrm>
            <a:off x="882717" y="5834660"/>
            <a:ext cx="7293792"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Chemical structure of the different polymers a) PVDF b) PVA and c) PMMA</a:t>
            </a:r>
            <a:endParaRPr lang="en-US"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
        <p:nvSpPr>
          <p:cNvPr id="9" name="Date Placeholder 8"/>
          <p:cNvSpPr>
            <a:spLocks noGrp="1"/>
          </p:cNvSpPr>
          <p:nvPr>
            <p:ph type="dt" sz="half" idx="10"/>
          </p:nvPr>
        </p:nvSpPr>
        <p:spPr/>
        <p:txBody>
          <a:bodyPr/>
          <a:lstStyle/>
          <a:p>
            <a:fld id="{4A7E26F5-2407-4DC6-B75D-801EE9F06282}" type="datetime3">
              <a:rPr lang="en-US" smtClean="0"/>
              <a:t>17 November 2022</a:t>
            </a:fld>
            <a:endParaRPr lang="en-US"/>
          </a:p>
        </p:txBody>
      </p:sp>
      <p:sp>
        <p:nvSpPr>
          <p:cNvPr id="43" name="Rectangle 42"/>
          <p:cNvSpPr/>
          <p:nvPr/>
        </p:nvSpPr>
        <p:spPr>
          <a:xfrm>
            <a:off x="339247" y="316468"/>
            <a:ext cx="1584216" cy="369332"/>
          </a:xfrm>
          <a:prstGeom prst="rect">
            <a:avLst/>
          </a:prstGeom>
        </p:spPr>
        <p:txBody>
          <a:bodyPr wrap="none">
            <a:spAutoFit/>
          </a:bodyPr>
          <a:lstStyle/>
          <a:p>
            <a:r>
              <a:rPr lang="en-US" b="1" dirty="0"/>
              <a:t>Why Polymer</a:t>
            </a:r>
            <a:r>
              <a:rPr 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85131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B6E4-3BC5-465E-B128-66020F614BDB}" type="datetime1">
              <a:rPr lang="en-US" smtClean="0"/>
              <a:t>11/17/2022</a:t>
            </a:fld>
            <a:endParaRPr lang="en-US"/>
          </a:p>
        </p:txBody>
      </p:sp>
      <p:sp>
        <p:nvSpPr>
          <p:cNvPr id="3" name="Slide Number Placeholder 2"/>
          <p:cNvSpPr>
            <a:spLocks noGrp="1"/>
          </p:cNvSpPr>
          <p:nvPr>
            <p:ph type="sldNum" sz="quarter" idx="12"/>
          </p:nvPr>
        </p:nvSpPr>
        <p:spPr/>
        <p:txBody>
          <a:bodyPr/>
          <a:lstStyle/>
          <a:p>
            <a:fld id="{870C0F36-B0C9-418B-BEA5-ADD1B52D1188}" type="slidenum">
              <a:rPr lang="en-US" smtClean="0"/>
              <a:t>22</a:t>
            </a:fld>
            <a:endParaRPr lang="en-US"/>
          </a:p>
        </p:txBody>
      </p:sp>
      <p:sp>
        <p:nvSpPr>
          <p:cNvPr id="4" name="TextBox 3"/>
          <p:cNvSpPr txBox="1"/>
          <p:nvPr/>
        </p:nvSpPr>
        <p:spPr>
          <a:xfrm>
            <a:off x="1673263" y="263311"/>
            <a:ext cx="4057457" cy="523220"/>
          </a:xfrm>
          <a:prstGeom prst="rect">
            <a:avLst/>
          </a:prstGeom>
          <a:noFill/>
        </p:spPr>
        <p:txBody>
          <a:bodyPr wrap="none" rtlCol="0">
            <a:spAutoFit/>
          </a:bodyPr>
          <a:lstStyle/>
          <a:p>
            <a:r>
              <a:rPr lang="en-US" sz="2800" b="1" u="sng" dirty="0" smtClean="0">
                <a:solidFill>
                  <a:srgbClr val="00B050"/>
                </a:solidFill>
                <a:latin typeface="Times New Roman" pitchFamily="18" charset="0"/>
                <a:cs typeface="Times New Roman" pitchFamily="18" charset="0"/>
              </a:rPr>
              <a:t>Polymer </a:t>
            </a:r>
            <a:r>
              <a:rPr lang="en-US" sz="2800" b="1" u="sng" dirty="0">
                <a:solidFill>
                  <a:srgbClr val="00B050"/>
                </a:solidFill>
                <a:latin typeface="Times New Roman" pitchFamily="18" charset="0"/>
                <a:cs typeface="Times New Roman" pitchFamily="18" charset="0"/>
              </a:rPr>
              <a:t>N</a:t>
            </a:r>
            <a:r>
              <a:rPr lang="en-US" sz="2800" b="1" u="sng" dirty="0" smtClean="0">
                <a:solidFill>
                  <a:srgbClr val="00B050"/>
                </a:solidFill>
                <a:latin typeface="Times New Roman" pitchFamily="18" charset="0"/>
                <a:cs typeface="Times New Roman" pitchFamily="18" charset="0"/>
              </a:rPr>
              <a:t>anocomposite</a:t>
            </a:r>
            <a:endParaRPr lang="en-IN" sz="2800" b="1" u="sng" dirty="0">
              <a:solidFill>
                <a:srgbClr val="00B050"/>
              </a:solidFill>
              <a:latin typeface="Times New Roman" pitchFamily="18" charset="0"/>
              <a:cs typeface="Times New Roman" pitchFamily="18" charset="0"/>
            </a:endParaRPr>
          </a:p>
        </p:txBody>
      </p:sp>
      <p:sp>
        <p:nvSpPr>
          <p:cNvPr id="5" name="TextBox 4"/>
          <p:cNvSpPr txBox="1"/>
          <p:nvPr/>
        </p:nvSpPr>
        <p:spPr>
          <a:xfrm>
            <a:off x="602976" y="1066800"/>
            <a:ext cx="7924800" cy="646331"/>
          </a:xfrm>
          <a:prstGeom prst="rect">
            <a:avLst/>
          </a:prstGeom>
          <a:noFill/>
        </p:spPr>
        <p:txBody>
          <a:bodyPr wrap="square" rtlCol="0">
            <a:spAutoFit/>
          </a:bodyPr>
          <a:lstStyle/>
          <a:p>
            <a:pPr marL="285750" indent="-285750" algn="just">
              <a:buFont typeface="Wingdings" pitchFamily="2" charset="2"/>
              <a:buChar char="ü"/>
            </a:pPr>
            <a:r>
              <a:rPr lang="en-IN" dirty="0" smtClean="0">
                <a:latin typeface="Times New Roman" pitchFamily="18" charset="0"/>
                <a:cs typeface="Times New Roman" pitchFamily="18" charset="0"/>
              </a:rPr>
              <a:t>Combination of </a:t>
            </a:r>
            <a:r>
              <a:rPr lang="en-IN" dirty="0">
                <a:latin typeface="Times New Roman" pitchFamily="18" charset="0"/>
                <a:cs typeface="Times New Roman" pitchFamily="18" charset="0"/>
              </a:rPr>
              <a:t>a polymer matrix and </a:t>
            </a:r>
            <a:r>
              <a:rPr lang="en-IN" dirty="0" smtClean="0">
                <a:latin typeface="Times New Roman" pitchFamily="18" charset="0"/>
                <a:cs typeface="Times New Roman" pitchFamily="18" charset="0"/>
              </a:rPr>
              <a:t>inclusions (filler) that </a:t>
            </a:r>
            <a:r>
              <a:rPr lang="en-IN" dirty="0">
                <a:latin typeface="Times New Roman" pitchFamily="18" charset="0"/>
                <a:cs typeface="Times New Roman" pitchFamily="18" charset="0"/>
              </a:rPr>
              <a:t>have at least one dimension (i.e. length, </a:t>
            </a:r>
            <a:r>
              <a:rPr lang="en-IN" dirty="0" smtClean="0">
                <a:latin typeface="Times New Roman" pitchFamily="18" charset="0"/>
                <a:cs typeface="Times New Roman" pitchFamily="18" charset="0"/>
              </a:rPr>
              <a:t>width or </a:t>
            </a:r>
            <a:r>
              <a:rPr lang="en-IN" dirty="0">
                <a:latin typeface="Times New Roman" pitchFamily="18" charset="0"/>
                <a:cs typeface="Times New Roman" pitchFamily="18" charset="0"/>
              </a:rPr>
              <a:t>thickness) in </a:t>
            </a:r>
            <a:r>
              <a:rPr lang="en-IN" dirty="0" smtClean="0">
                <a:latin typeface="Times New Roman" pitchFamily="18" charset="0"/>
                <a:cs typeface="Times New Roman" pitchFamily="18" charset="0"/>
              </a:rPr>
              <a:t>the nanometre size </a:t>
            </a:r>
            <a:r>
              <a:rPr lang="en-IN" dirty="0">
                <a:latin typeface="Times New Roman" pitchFamily="18" charset="0"/>
                <a:cs typeface="Times New Roman" pitchFamily="18" charset="0"/>
              </a:rPr>
              <a:t>range</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6" name="TextBox 5"/>
          <p:cNvSpPr txBox="1"/>
          <p:nvPr/>
        </p:nvSpPr>
        <p:spPr>
          <a:xfrm>
            <a:off x="1650274" y="2313690"/>
            <a:ext cx="184731" cy="646331"/>
          </a:xfrm>
          <a:prstGeom prst="rect">
            <a:avLst/>
          </a:prstGeom>
          <a:noFill/>
        </p:spPr>
        <p:txBody>
          <a:bodyPr wrap="none" rtlCol="0">
            <a:spAutoFit/>
          </a:bodyPr>
          <a:lstStyle/>
          <a:p>
            <a:endParaRPr lang="en-US" dirty="0" smtClean="0"/>
          </a:p>
          <a:p>
            <a:endParaRPr lang="en-US" dirty="0" smtClean="0"/>
          </a:p>
        </p:txBody>
      </p:sp>
      <p:grpSp>
        <p:nvGrpSpPr>
          <p:cNvPr id="11" name="Group 10"/>
          <p:cNvGrpSpPr/>
          <p:nvPr/>
        </p:nvGrpSpPr>
        <p:grpSpPr>
          <a:xfrm>
            <a:off x="1409355" y="1905000"/>
            <a:ext cx="6355745" cy="2983185"/>
            <a:chOff x="1143000" y="2283243"/>
            <a:chExt cx="6355745" cy="2983185"/>
          </a:xfrm>
        </p:grpSpPr>
        <p:pic>
          <p:nvPicPr>
            <p:cNvPr id="3074" name="Picture 2" descr="Image result for nanoparticl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9021" y="2283243"/>
              <a:ext cx="1159384" cy="832205"/>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pic>
          <p:nvPicPr>
            <p:cNvPr id="3076" name="Picture 4" descr="Image result for nanoshe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9021" y="3426466"/>
              <a:ext cx="1229313" cy="747803"/>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pic>
          <p:nvPicPr>
            <p:cNvPr id="3078" name="Picture 6" descr="Image result for Nanowi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9021" y="4472634"/>
              <a:ext cx="1255725" cy="793794"/>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5528334" y="2441305"/>
              <a:ext cx="1970411" cy="369332"/>
            </a:xfrm>
            <a:prstGeom prst="rect">
              <a:avLst/>
            </a:prstGeom>
          </p:spPr>
          <p:txBody>
            <a:bodyPr wrap="none">
              <a:spAutoFit/>
            </a:bodyPr>
            <a:lstStyle/>
            <a:p>
              <a:r>
                <a:rPr lang="en-US" b="1" dirty="0" smtClean="0"/>
                <a:t>Nanoparticles </a:t>
              </a:r>
              <a:r>
                <a:rPr lang="en-US" dirty="0" smtClean="0"/>
                <a:t>(</a:t>
              </a:r>
              <a:r>
                <a:rPr lang="en-US" b="1" dirty="0" smtClean="0">
                  <a:solidFill>
                    <a:srgbClr val="FF0000"/>
                  </a:solidFill>
                </a:rPr>
                <a:t>3D</a:t>
              </a:r>
              <a:r>
                <a:rPr lang="en-US" b="1" dirty="0" smtClean="0"/>
                <a:t>)</a:t>
              </a:r>
              <a:endParaRPr lang="en-US" b="1" dirty="0"/>
            </a:p>
          </p:txBody>
        </p:sp>
        <p:sp>
          <p:nvSpPr>
            <p:cNvPr id="8" name="Rectangle 7"/>
            <p:cNvSpPr/>
            <p:nvPr/>
          </p:nvSpPr>
          <p:spPr>
            <a:xfrm>
              <a:off x="5665808" y="3635070"/>
              <a:ext cx="1822935" cy="369332"/>
            </a:xfrm>
            <a:prstGeom prst="rect">
              <a:avLst/>
            </a:prstGeom>
          </p:spPr>
          <p:txBody>
            <a:bodyPr wrap="none">
              <a:spAutoFit/>
            </a:bodyPr>
            <a:lstStyle/>
            <a:p>
              <a:r>
                <a:rPr lang="en-US" b="1" dirty="0" err="1"/>
                <a:t>Nanosheets</a:t>
              </a:r>
              <a:r>
                <a:rPr lang="en-US" dirty="0"/>
                <a:t> </a:t>
              </a:r>
              <a:r>
                <a:rPr lang="en-US" dirty="0" smtClean="0"/>
                <a:t> (</a:t>
              </a:r>
              <a:r>
                <a:rPr lang="en-US" b="1" i="1" dirty="0" smtClean="0">
                  <a:solidFill>
                    <a:srgbClr val="FF0000"/>
                  </a:solidFill>
                </a:rPr>
                <a:t>2D</a:t>
              </a:r>
              <a:r>
                <a:rPr lang="en-US" dirty="0" smtClean="0"/>
                <a:t>)</a:t>
              </a:r>
              <a:endParaRPr lang="en-US" dirty="0"/>
            </a:p>
          </p:txBody>
        </p:sp>
        <p:sp>
          <p:nvSpPr>
            <p:cNvPr id="9" name="Rectangle 8"/>
            <p:cNvSpPr/>
            <p:nvPr/>
          </p:nvSpPr>
          <p:spPr>
            <a:xfrm>
              <a:off x="5791200" y="4684865"/>
              <a:ext cx="1573059" cy="369332"/>
            </a:xfrm>
            <a:prstGeom prst="rect">
              <a:avLst/>
            </a:prstGeom>
          </p:spPr>
          <p:txBody>
            <a:bodyPr wrap="none">
              <a:spAutoFit/>
            </a:bodyPr>
            <a:lstStyle/>
            <a:p>
              <a:r>
                <a:rPr lang="en-US" b="1" dirty="0" smtClean="0"/>
                <a:t>Nanowire</a:t>
              </a:r>
              <a:r>
                <a:rPr lang="en-US" dirty="0" smtClean="0"/>
                <a:t> (</a:t>
              </a:r>
              <a:r>
                <a:rPr lang="en-US" b="1" i="1" dirty="0" smtClean="0">
                  <a:solidFill>
                    <a:srgbClr val="FF0000"/>
                  </a:solidFill>
                </a:rPr>
                <a:t>1D</a:t>
              </a:r>
              <a:r>
                <a:rPr lang="en-US" dirty="0" smtClean="0"/>
                <a:t>)</a:t>
              </a:r>
              <a:endParaRPr lang="en-IN" dirty="0"/>
            </a:p>
          </p:txBody>
        </p:sp>
        <p:pic>
          <p:nvPicPr>
            <p:cNvPr id="3080" name="Picture 8" descr="Image result for polymer networ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854035"/>
              <a:ext cx="1719608" cy="1357263"/>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10" name="Plus 9"/>
            <p:cNvSpPr/>
            <p:nvPr/>
          </p:nvSpPr>
          <p:spPr>
            <a:xfrm>
              <a:off x="3323651" y="3191053"/>
              <a:ext cx="297120" cy="44401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TextBox 11"/>
          <p:cNvSpPr txBox="1"/>
          <p:nvPr/>
        </p:nvSpPr>
        <p:spPr>
          <a:xfrm>
            <a:off x="1267831" y="4121956"/>
            <a:ext cx="1862176" cy="369332"/>
          </a:xfrm>
          <a:prstGeom prst="rect">
            <a:avLst/>
          </a:prstGeom>
          <a:noFill/>
        </p:spPr>
        <p:txBody>
          <a:bodyPr wrap="none" rtlCol="0">
            <a:spAutoFit/>
          </a:bodyPr>
          <a:lstStyle/>
          <a:p>
            <a:r>
              <a:rPr lang="en-US" b="1" dirty="0" smtClean="0"/>
              <a:t>Polymer Network</a:t>
            </a:r>
            <a:endParaRPr lang="en-IN" b="1" dirty="0"/>
          </a:p>
        </p:txBody>
      </p:sp>
      <p:sp>
        <p:nvSpPr>
          <p:cNvPr id="13" name="TextBox 12"/>
          <p:cNvSpPr txBox="1"/>
          <p:nvPr/>
        </p:nvSpPr>
        <p:spPr>
          <a:xfrm>
            <a:off x="1853071" y="5758934"/>
            <a:ext cx="5012783" cy="369332"/>
          </a:xfrm>
          <a:prstGeom prst="rect">
            <a:avLst/>
          </a:prstGeom>
          <a:noFill/>
        </p:spPr>
        <p:txBody>
          <a:bodyPr wrap="none" rtlCol="0">
            <a:spAutoFit/>
          </a:bodyPr>
          <a:lstStyle/>
          <a:p>
            <a:pPr marL="285750" indent="-285750">
              <a:buFont typeface="Wingdings" pitchFamily="2" charset="2"/>
              <a:buChar char="§"/>
            </a:pPr>
            <a:r>
              <a:rPr lang="en-IN" dirty="0">
                <a:solidFill>
                  <a:srgbClr val="FF0000"/>
                </a:solidFill>
              </a:rPr>
              <a:t>Progress in Materials Science 57 (2012) </a:t>
            </a:r>
            <a:r>
              <a:rPr lang="en-IN" dirty="0" smtClean="0">
                <a:solidFill>
                  <a:srgbClr val="FF0000"/>
                </a:solidFill>
              </a:rPr>
              <a:t>724–803</a:t>
            </a:r>
            <a:endParaRPr lang="en-IN" dirty="0">
              <a:solidFill>
                <a:srgbClr val="FF0000"/>
              </a:solidFill>
            </a:endParaRPr>
          </a:p>
        </p:txBody>
      </p:sp>
    </p:spTree>
    <p:extLst>
      <p:ext uri="{BB962C8B-B14F-4D97-AF65-F5344CB8AC3E}">
        <p14:creationId xmlns:p14="http://schemas.microsoft.com/office/powerpoint/2010/main" val="42435822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
        <p:nvSpPr>
          <p:cNvPr id="32" name="TextBox 31"/>
          <p:cNvSpPr txBox="1"/>
          <p:nvPr/>
        </p:nvSpPr>
        <p:spPr>
          <a:xfrm>
            <a:off x="609600" y="2819400"/>
            <a:ext cx="7239000" cy="3877985"/>
          </a:xfrm>
          <a:prstGeom prst="rect">
            <a:avLst/>
          </a:prstGeom>
          <a:noFill/>
        </p:spPr>
        <p:txBody>
          <a:bodyPr wrap="square" rtlCol="0">
            <a:spAutoFit/>
          </a:bodyPr>
          <a:lstStyle/>
          <a:p>
            <a:r>
              <a:rPr lang="en-US" sz="3200" b="1" dirty="0" smtClean="0">
                <a:latin typeface="Calibri" panose="020F0502020204030204" pitchFamily="34" charset="0"/>
                <a:cs typeface="Calibri" panose="020F0502020204030204" pitchFamily="34" charset="0"/>
              </a:rPr>
              <a:t>Several issues need to be address</a:t>
            </a:r>
          </a:p>
          <a:p>
            <a:endParaRPr lang="en-US" sz="3200" b="1" dirty="0" smtClean="0">
              <a:latin typeface="Calibri" panose="020F0502020204030204" pitchFamily="34" charset="0"/>
              <a:cs typeface="Calibri" panose="020F0502020204030204" pitchFamily="34" charset="0"/>
            </a:endParaRPr>
          </a:p>
          <a:p>
            <a:pPr lvl="1"/>
            <a:r>
              <a:rPr lang="en-US" dirty="0" smtClean="0">
                <a:latin typeface="Calibri" panose="020F0502020204030204" pitchFamily="34" charset="0"/>
                <a:cs typeface="Calibri" panose="020F0502020204030204" pitchFamily="34" charset="0"/>
              </a:rPr>
              <a:t>Physical dispersion</a:t>
            </a:r>
          </a:p>
          <a:p>
            <a:pPr lvl="1"/>
            <a:r>
              <a:rPr lang="en-US" sz="2400" b="1" dirty="0" smtClean="0">
                <a:solidFill>
                  <a:srgbClr val="FF0000"/>
                </a:solidFill>
                <a:latin typeface="Calibri" panose="020F0502020204030204" pitchFamily="34" charset="0"/>
                <a:cs typeface="Calibri" panose="020F0502020204030204" pitchFamily="34" charset="0"/>
              </a:rPr>
              <a:t>Optimization of nanofiller to matrix ratio under percolation threshold limit.</a:t>
            </a:r>
          </a:p>
          <a:p>
            <a:pPr lvl="1"/>
            <a:r>
              <a:rPr lang="en-US" sz="2000" b="1" dirty="0" smtClean="0">
                <a:solidFill>
                  <a:srgbClr val="FF0000"/>
                </a:solidFill>
                <a:latin typeface="Calibri" panose="020F0502020204030204" pitchFamily="34" charset="0"/>
                <a:cs typeface="Calibri" panose="020F0502020204030204" pitchFamily="34" charset="0"/>
              </a:rPr>
              <a:t>Shape and size of </a:t>
            </a:r>
            <a:r>
              <a:rPr lang="en-US" sz="2000" b="1" dirty="0" err="1" smtClean="0">
                <a:solidFill>
                  <a:srgbClr val="FF0000"/>
                </a:solidFill>
                <a:latin typeface="Calibri" panose="020F0502020204030204" pitchFamily="34" charset="0"/>
                <a:cs typeface="Calibri" panose="020F0502020204030204" pitchFamily="34" charset="0"/>
              </a:rPr>
              <a:t>nanofillers</a:t>
            </a:r>
            <a:endParaRPr lang="en-US" sz="2000" b="1" dirty="0" smtClean="0">
              <a:solidFill>
                <a:srgbClr val="FF0000"/>
              </a:solidFill>
              <a:latin typeface="Calibri" panose="020F0502020204030204" pitchFamily="34" charset="0"/>
              <a:cs typeface="Calibri" panose="020F0502020204030204" pitchFamily="34" charset="0"/>
            </a:endParaRPr>
          </a:p>
          <a:p>
            <a:pPr lvl="1"/>
            <a:r>
              <a:rPr lang="en-US" dirty="0" smtClean="0">
                <a:latin typeface="Calibri" panose="020F0502020204030204" pitchFamily="34" charset="0"/>
                <a:cs typeface="Calibri" panose="020F0502020204030204" pitchFamily="34" charset="0"/>
              </a:rPr>
              <a:t>Fabrication processes.</a:t>
            </a:r>
          </a:p>
          <a:p>
            <a:pPr lvl="1"/>
            <a:r>
              <a:rPr lang="en-US" sz="2000" b="1" dirty="0" smtClean="0">
                <a:solidFill>
                  <a:srgbClr val="FF0000"/>
                </a:solidFill>
                <a:latin typeface="Calibri" panose="020F0502020204030204" pitchFamily="34" charset="0"/>
                <a:cs typeface="Calibri" panose="020F0502020204030204" pitchFamily="34" charset="0"/>
              </a:rPr>
              <a:t>Type matrix (polymer) and filler (nanoparticle)</a:t>
            </a:r>
          </a:p>
          <a:p>
            <a:pPr marL="742950" lvl="1" indent="-285750">
              <a:buFont typeface="Wingdings" panose="05000000000000000000" pitchFamily="2" charset="2"/>
              <a:buChar char="§"/>
            </a:pPr>
            <a:endParaRPr lang="en-US" dirty="0" smtClean="0"/>
          </a:p>
          <a:p>
            <a:pPr marL="742950" lvl="1" indent="-285750">
              <a:buFont typeface="Wingdings" panose="05000000000000000000" pitchFamily="2" charset="2"/>
              <a:buChar char="§"/>
            </a:pPr>
            <a:endParaRPr lang="en-US" dirty="0" smtClean="0"/>
          </a:p>
          <a:p>
            <a:endParaRPr lang="en-US" dirty="0"/>
          </a:p>
        </p:txBody>
      </p:sp>
      <p:sp>
        <p:nvSpPr>
          <p:cNvPr id="6" name="TextBox 5"/>
          <p:cNvSpPr txBox="1"/>
          <p:nvPr/>
        </p:nvSpPr>
        <p:spPr>
          <a:xfrm>
            <a:off x="609600" y="838200"/>
            <a:ext cx="6781800" cy="1846659"/>
          </a:xfrm>
          <a:prstGeom prst="rect">
            <a:avLst/>
          </a:prstGeom>
          <a:noFill/>
        </p:spPr>
        <p:txBody>
          <a:bodyPr wrap="square" rtlCol="0">
            <a:spAutoFit/>
          </a:bodyPr>
          <a:lstStyle/>
          <a:p>
            <a:r>
              <a:rPr lang="en-US" sz="2400" b="1" dirty="0" smtClean="0">
                <a:latin typeface="Calibri" panose="020F0502020204030204" pitchFamily="34" charset="0"/>
                <a:cs typeface="Calibri" panose="020F0502020204030204" pitchFamily="34" charset="0"/>
              </a:rPr>
              <a:t>Advantages</a:t>
            </a:r>
          </a:p>
          <a:p>
            <a:pPr marL="285750" indent="-285750">
              <a:buFont typeface="Wingdings" panose="05000000000000000000" pitchFamily="2" charset="2"/>
              <a:buChar char="Ø"/>
            </a:pPr>
            <a:endParaRPr lang="en-US" b="1" dirty="0" smtClean="0">
              <a:latin typeface="Calibri" panose="020F0502020204030204" pitchFamily="34" charset="0"/>
              <a:cs typeface="Calibri" panose="020F0502020204030204" pitchFamily="34" charset="0"/>
            </a:endParaRPr>
          </a:p>
          <a:p>
            <a:pPr lvl="1"/>
            <a:r>
              <a:rPr lang="en-US" dirty="0" smtClean="0">
                <a:latin typeface="Calibri" panose="020F0502020204030204" pitchFamily="34" charset="0"/>
                <a:cs typeface="Calibri" panose="020F0502020204030204" pitchFamily="34" charset="0"/>
              </a:rPr>
              <a:t>Low filler loading.</a:t>
            </a:r>
          </a:p>
          <a:p>
            <a:pPr lvl="1"/>
            <a:r>
              <a:rPr lang="en-US" dirty="0" smtClean="0">
                <a:latin typeface="Calibri" panose="020F0502020204030204" pitchFamily="34" charset="0"/>
                <a:cs typeface="Calibri" panose="020F0502020204030204" pitchFamily="34" charset="0"/>
              </a:rPr>
              <a:t>Large surface area.</a:t>
            </a:r>
          </a:p>
          <a:p>
            <a:pPr lvl="1"/>
            <a:r>
              <a:rPr lang="en-US" dirty="0" smtClean="0">
                <a:latin typeface="Calibri" panose="020F0502020204030204" pitchFamily="34" charset="0"/>
                <a:cs typeface="Calibri" panose="020F0502020204030204" pitchFamily="34" charset="0"/>
              </a:rPr>
              <a:t>Without sacrificing the density, flexibility .</a:t>
            </a:r>
          </a:p>
          <a:p>
            <a:pPr lvl="1"/>
            <a:r>
              <a:rPr lang="en-US" dirty="0" smtClean="0">
                <a:latin typeface="Calibri" panose="020F0502020204030204" pitchFamily="34" charset="0"/>
                <a:cs typeface="Calibri" panose="020F0502020204030204" pitchFamily="34" charset="0"/>
              </a:rPr>
              <a:t>Enhance the physical and chemical properties.</a:t>
            </a:r>
          </a:p>
        </p:txBody>
      </p:sp>
      <p:sp>
        <p:nvSpPr>
          <p:cNvPr id="9" name="TextBox 8"/>
          <p:cNvSpPr txBox="1"/>
          <p:nvPr/>
        </p:nvSpPr>
        <p:spPr>
          <a:xfrm>
            <a:off x="1547802" y="6004887"/>
            <a:ext cx="5836341" cy="276999"/>
          </a:xfrm>
          <a:prstGeom prst="rect">
            <a:avLst/>
          </a:prstGeom>
          <a:noFill/>
        </p:spPr>
        <p:txBody>
          <a:bodyPr wrap="none" rtlCol="0">
            <a:spAutoFit/>
          </a:bodyPr>
          <a:lstStyle/>
          <a:p>
            <a:r>
              <a:rPr lang="en-US" sz="1200" b="1" i="1" dirty="0">
                <a:solidFill>
                  <a:srgbClr val="FF0000"/>
                </a:solidFill>
              </a:rPr>
              <a:t>Scientific Reports</a:t>
            </a:r>
            <a:r>
              <a:rPr lang="en-US" sz="1200" b="1" dirty="0">
                <a:solidFill>
                  <a:srgbClr val="FF0000"/>
                </a:solidFill>
              </a:rPr>
              <a:t> </a:t>
            </a:r>
            <a:r>
              <a:rPr lang="en-US" sz="1200" b="1" dirty="0" smtClean="0">
                <a:solidFill>
                  <a:srgbClr val="FF0000"/>
                </a:solidFill>
              </a:rPr>
              <a:t>6,</a:t>
            </a:r>
            <a:r>
              <a:rPr lang="en-US" sz="1200" b="1" dirty="0">
                <a:solidFill>
                  <a:srgbClr val="FF0000"/>
                </a:solidFill>
              </a:rPr>
              <a:t> (2016), </a:t>
            </a:r>
            <a:r>
              <a:rPr lang="en-US" sz="1200" b="1" dirty="0" smtClean="0">
                <a:solidFill>
                  <a:srgbClr val="FF0000"/>
                </a:solidFill>
              </a:rPr>
              <a:t>26198, Journal </a:t>
            </a:r>
            <a:r>
              <a:rPr lang="en-US" sz="1200" b="1" dirty="0">
                <a:solidFill>
                  <a:srgbClr val="FF0000"/>
                </a:solidFill>
              </a:rPr>
              <a:t>of Alloys and </a:t>
            </a:r>
            <a:r>
              <a:rPr lang="en-US" sz="1200" b="1" dirty="0" smtClean="0">
                <a:solidFill>
                  <a:srgbClr val="FF0000"/>
                </a:solidFill>
              </a:rPr>
              <a:t>Compounds 551 (2013) 200-207 </a:t>
            </a:r>
            <a:endParaRPr lang="en-US" sz="1200" b="1" dirty="0">
              <a:solidFill>
                <a:srgbClr val="FF0000"/>
              </a:solidFill>
            </a:endParaRPr>
          </a:p>
        </p:txBody>
      </p:sp>
      <p:sp>
        <p:nvSpPr>
          <p:cNvPr id="11" name="Date Placeholder 10"/>
          <p:cNvSpPr>
            <a:spLocks noGrp="1"/>
          </p:cNvSpPr>
          <p:nvPr>
            <p:ph type="dt" sz="half" idx="10"/>
          </p:nvPr>
        </p:nvSpPr>
        <p:spPr/>
        <p:txBody>
          <a:bodyPr/>
          <a:lstStyle/>
          <a:p>
            <a:fld id="{F4200515-EB7A-4030-815A-535B80053CAD}" type="datetime3">
              <a:rPr lang="en-US" smtClean="0"/>
              <a:t>17 November 2022</a:t>
            </a:fld>
            <a:endParaRPr lang="en-US"/>
          </a:p>
        </p:txBody>
      </p:sp>
      <p:sp>
        <p:nvSpPr>
          <p:cNvPr id="2" name="TextBox 1"/>
          <p:cNvSpPr txBox="1"/>
          <p:nvPr/>
        </p:nvSpPr>
        <p:spPr>
          <a:xfrm>
            <a:off x="228600" y="191869"/>
            <a:ext cx="6546216" cy="830997"/>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Advantage of  Ceramic-Polymer </a:t>
            </a:r>
            <a:r>
              <a:rPr lang="en-US" sz="2400" b="1" dirty="0" err="1" smtClean="0">
                <a:latin typeface="Times New Roman" panose="02020603050405020304" pitchFamily="18" charset="0"/>
                <a:cs typeface="Times New Roman" panose="02020603050405020304" pitchFamily="18" charset="0"/>
              </a:rPr>
              <a:t>nanocomposite</a:t>
            </a:r>
            <a:endParaRPr lang="en-US" sz="2400" b="1" dirty="0">
              <a:latin typeface="Times New Roman" panose="02020603050405020304" pitchFamily="18" charset="0"/>
              <a:cs typeface="Times New Roman" panose="02020603050405020304" pitchFamily="18" charset="0"/>
            </a:endParaRPr>
          </a:p>
          <a:p>
            <a:endParaRPr lang="en-US" sz="2400" dirty="0"/>
          </a:p>
        </p:txBody>
      </p:sp>
      <p:pic>
        <p:nvPicPr>
          <p:cNvPr id="22" name="Picture 12" descr="D:\Files\Desktop file\Dr. M kar\PPT for invited talk\Nanoscheme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9399" y="653437"/>
            <a:ext cx="2052755" cy="1647477"/>
          </a:xfrm>
          <a:prstGeom prst="rect">
            <a:avLst/>
          </a:prstGeom>
          <a:noFill/>
          <a:ln w="19050">
            <a:solidFill>
              <a:srgbClr val="FF0000"/>
            </a:solidFill>
          </a:ln>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616243" y="2411446"/>
            <a:ext cx="2464714" cy="369332"/>
          </a:xfrm>
          <a:prstGeom prst="rect">
            <a:avLst/>
          </a:prstGeom>
          <a:noFill/>
        </p:spPr>
        <p:txBody>
          <a:bodyPr wrap="none" rtlCol="0">
            <a:spAutoFit/>
          </a:bodyPr>
          <a:lstStyle/>
          <a:p>
            <a:r>
              <a:rPr lang="en-US" dirty="0" smtClean="0"/>
              <a:t>Polymer nanocomposite</a:t>
            </a:r>
            <a:endParaRPr lang="en-US" dirty="0"/>
          </a:p>
        </p:txBody>
      </p:sp>
    </p:spTree>
    <p:extLst>
      <p:ext uri="{BB962C8B-B14F-4D97-AF65-F5344CB8AC3E}">
        <p14:creationId xmlns:p14="http://schemas.microsoft.com/office/powerpoint/2010/main" val="3542901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E5C918-88B3-4BF5-A227-B0291411F79D}" type="datetime1">
              <a:rPr lang="en-US" smtClean="0"/>
              <a:t>11/17/2022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grpSp>
        <p:nvGrpSpPr>
          <p:cNvPr id="54" name="Group 53"/>
          <p:cNvGrpSpPr/>
          <p:nvPr/>
        </p:nvGrpSpPr>
        <p:grpSpPr>
          <a:xfrm>
            <a:off x="2264249" y="3089988"/>
            <a:ext cx="3930997" cy="3216131"/>
            <a:chOff x="4431222" y="931877"/>
            <a:chExt cx="4383493" cy="3520255"/>
          </a:xfrm>
        </p:grpSpPr>
        <p:grpSp>
          <p:nvGrpSpPr>
            <p:cNvPr id="8" name="Group 7"/>
            <p:cNvGrpSpPr/>
            <p:nvPr/>
          </p:nvGrpSpPr>
          <p:grpSpPr>
            <a:xfrm>
              <a:off x="4764595" y="931877"/>
              <a:ext cx="4050120" cy="2930972"/>
              <a:chOff x="4478056" y="1556263"/>
              <a:chExt cx="4296003" cy="3132252"/>
            </a:xfrm>
          </p:grpSpPr>
          <p:grpSp>
            <p:nvGrpSpPr>
              <p:cNvPr id="9" name="Group 8"/>
              <p:cNvGrpSpPr>
                <a:grpSpLocks noChangeAspect="1"/>
              </p:cNvGrpSpPr>
              <p:nvPr/>
            </p:nvGrpSpPr>
            <p:grpSpPr>
              <a:xfrm>
                <a:off x="4478056" y="1556263"/>
                <a:ext cx="4011574" cy="2547031"/>
                <a:chOff x="2975540" y="1714497"/>
                <a:chExt cx="4800600" cy="3048000"/>
              </a:xfrm>
            </p:grpSpPr>
            <p:sp>
              <p:nvSpPr>
                <p:cNvPr id="16" name="Flowchart: Connector 15"/>
                <p:cNvSpPr/>
                <p:nvPr/>
              </p:nvSpPr>
              <p:spPr>
                <a:xfrm>
                  <a:off x="3406154" y="2133600"/>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219700" y="2171698"/>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3558554" y="2286000"/>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3710954" y="2438400"/>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p:cNvSpPr/>
                <p:nvPr/>
              </p:nvSpPr>
              <p:spPr>
                <a:xfrm>
                  <a:off x="3863354" y="2590800"/>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p:cNvSpPr/>
                <p:nvPr/>
              </p:nvSpPr>
              <p:spPr>
                <a:xfrm>
                  <a:off x="4015754" y="2743200"/>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a:off x="4168154" y="2895600"/>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p:cNvSpPr/>
                <p:nvPr/>
              </p:nvSpPr>
              <p:spPr>
                <a:xfrm>
                  <a:off x="4320554" y="3048000"/>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p:cNvSpPr/>
                <p:nvPr/>
              </p:nvSpPr>
              <p:spPr>
                <a:xfrm>
                  <a:off x="4472954" y="3200400"/>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p:cNvSpPr/>
                <p:nvPr/>
              </p:nvSpPr>
              <p:spPr>
                <a:xfrm>
                  <a:off x="4625354" y="3352800"/>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p:cNvSpPr/>
                <p:nvPr/>
              </p:nvSpPr>
              <p:spPr>
                <a:xfrm>
                  <a:off x="4777754" y="3505200"/>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975540" y="1714497"/>
                  <a:ext cx="4800600" cy="3048000"/>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3791350" y="3719939"/>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p:cNvSpPr/>
                <p:nvPr/>
              </p:nvSpPr>
              <p:spPr>
                <a:xfrm>
                  <a:off x="3879324" y="3813457"/>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p:cNvSpPr/>
                <p:nvPr/>
              </p:nvSpPr>
              <p:spPr>
                <a:xfrm>
                  <a:off x="3014797" y="1925780"/>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Connector 30"/>
                <p:cNvSpPr/>
                <p:nvPr/>
              </p:nvSpPr>
              <p:spPr>
                <a:xfrm>
                  <a:off x="3124200" y="2019298"/>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1"/>
                <p:cNvSpPr/>
                <p:nvPr/>
              </p:nvSpPr>
              <p:spPr>
                <a:xfrm>
                  <a:off x="4169571" y="2687780"/>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p:cNvSpPr/>
                <p:nvPr/>
              </p:nvSpPr>
              <p:spPr>
                <a:xfrm>
                  <a:off x="4257545" y="2781298"/>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Connector 33"/>
                <p:cNvSpPr/>
                <p:nvPr/>
              </p:nvSpPr>
              <p:spPr>
                <a:xfrm>
                  <a:off x="4764616" y="3706087"/>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4"/>
                <p:cNvSpPr/>
                <p:nvPr/>
              </p:nvSpPr>
              <p:spPr>
                <a:xfrm>
                  <a:off x="4852590" y="3799605"/>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p:nvPr/>
              </p:nvSpPr>
              <p:spPr>
                <a:xfrm>
                  <a:off x="3123114" y="4003963"/>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6"/>
                <p:cNvSpPr/>
                <p:nvPr/>
              </p:nvSpPr>
              <p:spPr>
                <a:xfrm>
                  <a:off x="3211087" y="4097481"/>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Connector 37"/>
                <p:cNvSpPr/>
                <p:nvPr/>
              </p:nvSpPr>
              <p:spPr>
                <a:xfrm>
                  <a:off x="4081597" y="1963881"/>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p:cNvSpPr/>
                <p:nvPr/>
              </p:nvSpPr>
              <p:spPr>
                <a:xfrm>
                  <a:off x="4169571" y="2057399"/>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p:cNvSpPr/>
                <p:nvPr/>
              </p:nvSpPr>
              <p:spPr>
                <a:xfrm>
                  <a:off x="3392756" y="2902525"/>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p:cNvSpPr/>
                <p:nvPr/>
              </p:nvSpPr>
              <p:spPr>
                <a:xfrm>
                  <a:off x="3480730" y="2996042"/>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p:cNvSpPr/>
                <p:nvPr/>
              </p:nvSpPr>
              <p:spPr>
                <a:xfrm>
                  <a:off x="5229426" y="2951016"/>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p:cNvSpPr/>
                <p:nvPr/>
              </p:nvSpPr>
              <p:spPr>
                <a:xfrm>
                  <a:off x="5317400" y="3044534"/>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p:cNvSpPr/>
                <p:nvPr/>
              </p:nvSpPr>
              <p:spPr>
                <a:xfrm>
                  <a:off x="5436526" y="1981201"/>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Connector 44"/>
                <p:cNvSpPr/>
                <p:nvPr/>
              </p:nvSpPr>
              <p:spPr>
                <a:xfrm>
                  <a:off x="5524500" y="2074719"/>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Connector 45"/>
                <p:cNvSpPr/>
                <p:nvPr/>
              </p:nvSpPr>
              <p:spPr>
                <a:xfrm>
                  <a:off x="6143125" y="4021279"/>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Connector 46"/>
                <p:cNvSpPr/>
                <p:nvPr/>
              </p:nvSpPr>
              <p:spPr>
                <a:xfrm>
                  <a:off x="6231099" y="4114797"/>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p:cNvSpPr/>
                <p:nvPr/>
              </p:nvSpPr>
              <p:spPr>
                <a:xfrm>
                  <a:off x="6860779" y="3359725"/>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p:cNvSpPr/>
                <p:nvPr/>
              </p:nvSpPr>
              <p:spPr>
                <a:xfrm>
                  <a:off x="6948753" y="3453243"/>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p:cNvSpPr/>
                <p:nvPr/>
              </p:nvSpPr>
              <p:spPr>
                <a:xfrm>
                  <a:off x="6441681" y="2781299"/>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p:cNvSpPr/>
                <p:nvPr/>
              </p:nvSpPr>
              <p:spPr>
                <a:xfrm>
                  <a:off x="6529655" y="2874817"/>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p:cNvSpPr/>
                <p:nvPr/>
              </p:nvSpPr>
              <p:spPr>
                <a:xfrm>
                  <a:off x="6846226" y="1887682"/>
                  <a:ext cx="609600" cy="644237"/>
                </a:xfrm>
                <a:prstGeom prst="flowChartConnector">
                  <a:avLst/>
                </a:prstGeom>
                <a:solidFill>
                  <a:schemeClr val="accent6">
                    <a:lumMod val="75000"/>
                    <a:alpha val="26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p:cNvSpPr/>
                <p:nvPr/>
              </p:nvSpPr>
              <p:spPr>
                <a:xfrm>
                  <a:off x="6934200" y="1981200"/>
                  <a:ext cx="404545"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Arrow Connector 9"/>
              <p:cNvCxnSpPr/>
              <p:nvPr/>
            </p:nvCxnSpPr>
            <p:spPr>
              <a:xfrm flipH="1" flipV="1">
                <a:off x="6227785" y="3581400"/>
                <a:ext cx="207224"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68500" y="4267199"/>
                <a:ext cx="1259354" cy="396017"/>
              </a:xfrm>
              <a:prstGeom prst="rect">
                <a:avLst/>
              </a:prstGeom>
              <a:noFill/>
            </p:spPr>
            <p:txBody>
              <a:bodyPr wrap="none" rtlCol="0">
                <a:spAutoFit/>
              </a:bodyPr>
              <a:lstStyle/>
              <a:p>
                <a:r>
                  <a:rPr lang="en-US" sz="1600" b="1" i="1" dirty="0" smtClean="0">
                    <a:latin typeface="Times New Roman" panose="02020603050405020304" pitchFamily="18" charset="0"/>
                    <a:cs typeface="Times New Roman" panose="02020603050405020304" pitchFamily="18" charset="0"/>
                  </a:rPr>
                  <a:t>Nanofiller</a:t>
                </a:r>
                <a:endParaRPr lang="en-US" sz="1600" b="1" i="1" dirty="0">
                  <a:latin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flipH="1" flipV="1">
                <a:off x="5181601" y="3835066"/>
                <a:ext cx="127350" cy="4321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65465" y="4292498"/>
                <a:ext cx="908585" cy="396017"/>
              </a:xfrm>
              <a:prstGeom prst="rect">
                <a:avLst/>
              </a:prstGeom>
              <a:noFill/>
            </p:spPr>
            <p:txBody>
              <a:bodyPr wrap="none" rtlCol="0">
                <a:spAutoFit/>
              </a:bodyPr>
              <a:lstStyle/>
              <a:p>
                <a:r>
                  <a:rPr lang="en-US" sz="1600" b="1" i="1" dirty="0" smtClean="0">
                    <a:latin typeface="Times New Roman" panose="02020603050405020304" pitchFamily="18" charset="0"/>
                    <a:cs typeface="Times New Roman" panose="02020603050405020304" pitchFamily="18" charset="0"/>
                  </a:rPr>
                  <a:t>Matrix</a:t>
                </a:r>
                <a:endParaRPr lang="en-US" sz="1600" b="1" i="1" dirty="0">
                  <a:latin typeface="Times New Roman" panose="02020603050405020304" pitchFamily="18" charset="0"/>
                  <a:cs typeface="Times New Roman" panose="02020603050405020304" pitchFamily="18" charset="0"/>
                </a:endParaRPr>
              </a:p>
            </p:txBody>
          </p:sp>
          <p:cxnSp>
            <p:nvCxnSpPr>
              <p:cNvPr id="14" name="Straight Arrow Connector 13"/>
              <p:cNvCxnSpPr/>
              <p:nvPr/>
            </p:nvCxnSpPr>
            <p:spPr>
              <a:xfrm flipH="1" flipV="1">
                <a:off x="7593898" y="3733800"/>
                <a:ext cx="192174"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474888" y="4267199"/>
                <a:ext cx="1299171" cy="396017"/>
              </a:xfrm>
              <a:prstGeom prst="rect">
                <a:avLst/>
              </a:prstGeom>
              <a:noFill/>
            </p:spPr>
            <p:txBody>
              <a:bodyPr wrap="none" rtlCol="0">
                <a:spAutoFit/>
              </a:bodyPr>
              <a:lstStyle/>
              <a:p>
                <a:r>
                  <a:rPr lang="en-US" sz="1600" b="1" i="1" dirty="0" smtClean="0">
                    <a:latin typeface="Times New Roman" panose="02020603050405020304" pitchFamily="18" charset="0"/>
                    <a:cs typeface="Times New Roman" panose="02020603050405020304" pitchFamily="18" charset="0"/>
                  </a:rPr>
                  <a:t>Interphase</a:t>
                </a:r>
                <a:endParaRPr lang="en-US" sz="1600" b="1" i="1" dirty="0">
                  <a:latin typeface="Times New Roman" panose="02020603050405020304" pitchFamily="18" charset="0"/>
                  <a:cs typeface="Times New Roman" panose="02020603050405020304" pitchFamily="18" charset="0"/>
                </a:endParaRPr>
              </a:p>
            </p:txBody>
          </p:sp>
        </p:grpSp>
        <p:sp>
          <p:nvSpPr>
            <p:cNvPr id="5" name="TextBox 4"/>
            <p:cNvSpPr txBox="1"/>
            <p:nvPr/>
          </p:nvSpPr>
          <p:spPr>
            <a:xfrm>
              <a:off x="4431222" y="4047875"/>
              <a:ext cx="4143767" cy="404257"/>
            </a:xfrm>
            <a:prstGeom prst="rect">
              <a:avLst/>
            </a:prstGeom>
            <a:noFill/>
          </p:spPr>
          <p:txBody>
            <a:bodyPr wrap="none" rtlCol="0">
              <a:spAutoFit/>
            </a:bodyPr>
            <a:lstStyle/>
            <a:p>
              <a:r>
                <a:rPr lang="en-US" dirty="0" smtClean="0">
                  <a:latin typeface="Calibri" panose="020F0502020204030204" pitchFamily="34" charset="0"/>
                  <a:cs typeface="Calibri" panose="020F0502020204030204" pitchFamily="34" charset="0"/>
                </a:rPr>
                <a:t>Schematic diagram of </a:t>
              </a:r>
              <a:r>
                <a:rPr lang="en-US" dirty="0" err="1" smtClean="0">
                  <a:latin typeface="Calibri" panose="020F0502020204030204" pitchFamily="34" charset="0"/>
                  <a:cs typeface="Calibri" panose="020F0502020204030204" pitchFamily="34" charset="0"/>
                </a:rPr>
                <a:t>nanocomposite</a:t>
              </a:r>
              <a:endParaRPr lang="en-US" dirty="0" smtClean="0">
                <a:latin typeface="Calibri" panose="020F0502020204030204" pitchFamily="34" charset="0"/>
                <a:cs typeface="Calibri" panose="020F0502020204030204" pitchFamily="34" charset="0"/>
              </a:endParaRPr>
            </a:p>
          </p:txBody>
        </p:sp>
      </p:grpSp>
      <p:sp>
        <p:nvSpPr>
          <p:cNvPr id="55" name="TextBox 54"/>
          <p:cNvSpPr txBox="1"/>
          <p:nvPr/>
        </p:nvSpPr>
        <p:spPr>
          <a:xfrm>
            <a:off x="228601" y="990600"/>
            <a:ext cx="8536318" cy="2031325"/>
          </a:xfrm>
          <a:prstGeom prst="rect">
            <a:avLst/>
          </a:prstGeom>
          <a:noFill/>
        </p:spPr>
        <p:txBody>
          <a:bodyPr wrap="square" rtlCol="0">
            <a:spAutoFit/>
          </a:bodyPr>
          <a:lstStyle/>
          <a:p>
            <a:r>
              <a:rPr lang="en-US" b="1" dirty="0" smtClean="0">
                <a:latin typeface="Times New Roman" pitchFamily="18" charset="0"/>
                <a:cs typeface="Times New Roman" pitchFamily="18" charset="0"/>
              </a:rPr>
              <a:t>Enhance the interface area in </a:t>
            </a:r>
            <a:r>
              <a:rPr lang="en-US" b="1" dirty="0" err="1" smtClean="0">
                <a:latin typeface="Times New Roman" pitchFamily="18" charset="0"/>
                <a:cs typeface="Times New Roman" pitchFamily="18" charset="0"/>
              </a:rPr>
              <a:t>nanocomposite</a:t>
            </a:r>
            <a:r>
              <a:rPr lang="en-US" b="1" dirty="0" smtClean="0">
                <a:latin typeface="Times New Roman" pitchFamily="18" charset="0"/>
                <a:cs typeface="Times New Roman" pitchFamily="18" charset="0"/>
              </a:rPr>
              <a:t> due to  </a:t>
            </a:r>
            <a:r>
              <a:rPr lang="en-US" b="1" dirty="0" err="1" smtClean="0">
                <a:latin typeface="Times New Roman" pitchFamily="18" charset="0"/>
                <a:cs typeface="Times New Roman" pitchFamily="18" charset="0"/>
              </a:rPr>
              <a:t>nanosize</a:t>
            </a:r>
            <a:r>
              <a:rPr lang="en-US" b="1" dirty="0" smtClean="0">
                <a:latin typeface="Times New Roman" pitchFamily="18" charset="0"/>
                <a:cs typeface="Times New Roman" pitchFamily="18" charset="0"/>
              </a:rPr>
              <a:t> filler, which leads to </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Improve polarization and polarizability at the interface</a:t>
            </a:r>
          </a:p>
          <a:p>
            <a:pPr algn="just"/>
            <a:r>
              <a:rPr lang="en-US" dirty="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			PLASMONIC EFFECT OF NANOMATERIAL</a:t>
            </a:r>
          </a:p>
          <a:p>
            <a:pPr algn="just"/>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Alter the electrochemical and electromechanical  properties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2" name="Rectangle 1"/>
          <p:cNvSpPr/>
          <p:nvPr/>
        </p:nvSpPr>
        <p:spPr>
          <a:xfrm>
            <a:off x="540993" y="337066"/>
            <a:ext cx="8519213" cy="400110"/>
          </a:xfrm>
          <a:prstGeom prst="rect">
            <a:avLst/>
          </a:prstGeom>
        </p:spPr>
        <p:txBody>
          <a:bodyPr wrap="square">
            <a:spAutoFit/>
          </a:bodyPr>
          <a:lstStyle/>
          <a:p>
            <a:r>
              <a:rPr lang="en-US" sz="2000" b="1" dirty="0">
                <a:latin typeface="Times New Roman" pitchFamily="18" charset="0"/>
                <a:cs typeface="Times New Roman" pitchFamily="18" charset="0"/>
              </a:rPr>
              <a:t>Role of  </a:t>
            </a:r>
            <a:r>
              <a:rPr lang="en-US" sz="2000" b="1" dirty="0" smtClean="0">
                <a:latin typeface="Times New Roman" pitchFamily="18" charset="0"/>
                <a:cs typeface="Times New Roman" pitchFamily="18" charset="0"/>
              </a:rPr>
              <a:t>nanomaterial- polymer </a:t>
            </a:r>
            <a:r>
              <a:rPr lang="en-US" sz="2000" b="1" dirty="0">
                <a:latin typeface="Times New Roman" pitchFamily="18" charset="0"/>
                <a:cs typeface="Times New Roman" pitchFamily="18" charset="0"/>
              </a:rPr>
              <a:t>interface in nanocomposites </a:t>
            </a:r>
          </a:p>
        </p:txBody>
      </p:sp>
    </p:spTree>
    <p:extLst>
      <p:ext uri="{BB962C8B-B14F-4D97-AF65-F5344CB8AC3E}">
        <p14:creationId xmlns:p14="http://schemas.microsoft.com/office/powerpoint/2010/main" val="30239326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1075459" y="914400"/>
            <a:ext cx="7763741" cy="3962400"/>
            <a:chOff x="1752600" y="1219200"/>
            <a:chExt cx="7763741" cy="3962400"/>
          </a:xfrm>
        </p:grpSpPr>
        <p:sp>
          <p:nvSpPr>
            <p:cNvPr id="5" name="Hexagon 4"/>
            <p:cNvSpPr/>
            <p:nvPr/>
          </p:nvSpPr>
          <p:spPr>
            <a:xfrm>
              <a:off x="3886200" y="2895600"/>
              <a:ext cx="1905000" cy="10668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mj-lt"/>
                </a:rPr>
                <a:t>Polymer nano-</a:t>
              </a:r>
            </a:p>
            <a:p>
              <a:pPr algn="ctr"/>
              <a:r>
                <a:rPr lang="en-US" sz="1400" b="1" dirty="0" smtClean="0">
                  <a:solidFill>
                    <a:schemeClr val="tx1"/>
                  </a:solidFill>
                  <a:latin typeface="+mj-lt"/>
                </a:rPr>
                <a:t>Composites</a:t>
              </a:r>
              <a:endParaRPr lang="en-US" sz="1400" b="1" dirty="0">
                <a:solidFill>
                  <a:schemeClr val="tx1"/>
                </a:solidFill>
                <a:latin typeface="+mj-lt"/>
              </a:endParaRPr>
            </a:p>
          </p:txBody>
        </p:sp>
        <p:cxnSp>
          <p:nvCxnSpPr>
            <p:cNvPr id="7" name="Straight Arrow Connector 6"/>
            <p:cNvCxnSpPr/>
            <p:nvPr/>
          </p:nvCxnSpPr>
          <p:spPr>
            <a:xfrm flipV="1">
              <a:off x="4838700" y="2057400"/>
              <a:ext cx="0" cy="838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5"/>
            </p:cNvCxnSpPr>
            <p:nvPr/>
          </p:nvCxnSpPr>
          <p:spPr>
            <a:xfrm flipV="1">
              <a:off x="5524500" y="2286000"/>
              <a:ext cx="4953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0"/>
            </p:cNvCxnSpPr>
            <p:nvPr/>
          </p:nvCxnSpPr>
          <p:spPr>
            <a:xfrm>
              <a:off x="5791200" y="34290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1"/>
            </p:cNvCxnSpPr>
            <p:nvPr/>
          </p:nvCxnSpPr>
          <p:spPr>
            <a:xfrm>
              <a:off x="5524500" y="3962400"/>
              <a:ext cx="4953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838700" y="3962400"/>
              <a:ext cx="0"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2"/>
            </p:cNvCxnSpPr>
            <p:nvPr/>
          </p:nvCxnSpPr>
          <p:spPr>
            <a:xfrm flipH="1">
              <a:off x="3733800" y="3962400"/>
              <a:ext cx="4191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p:cNvCxnSpPr>
            <p:nvPr/>
          </p:nvCxnSpPr>
          <p:spPr>
            <a:xfrm flipH="1">
              <a:off x="3200400" y="3429000"/>
              <a:ext cx="685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4"/>
            </p:cNvCxnSpPr>
            <p:nvPr/>
          </p:nvCxnSpPr>
          <p:spPr>
            <a:xfrm flipH="1" flipV="1">
              <a:off x="3733800" y="2286000"/>
              <a:ext cx="4191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934941" y="1219200"/>
              <a:ext cx="3581400" cy="13716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B050"/>
                  </a:solidFill>
                  <a:latin typeface="Arial Black" panose="020B0A04020102020204" pitchFamily="34" charset="0"/>
                </a:rPr>
                <a:t>Energy harvesting &amp; storage</a:t>
              </a:r>
              <a:endParaRPr lang="en-US" sz="2400" b="1" dirty="0">
                <a:solidFill>
                  <a:srgbClr val="00B050"/>
                </a:solidFill>
                <a:latin typeface="Arial Black" panose="020B0A04020102020204" pitchFamily="34" charset="0"/>
              </a:endParaRPr>
            </a:p>
          </p:txBody>
        </p:sp>
        <p:sp>
          <p:nvSpPr>
            <p:cNvPr id="29" name="Oval 28"/>
            <p:cNvSpPr/>
            <p:nvPr/>
          </p:nvSpPr>
          <p:spPr>
            <a:xfrm>
              <a:off x="6629400" y="3200400"/>
              <a:ext cx="1524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EM Radiation</a:t>
              </a:r>
            </a:p>
            <a:p>
              <a:pPr algn="ctr"/>
              <a:r>
                <a:rPr lang="en-US" sz="1100" b="1" dirty="0" smtClean="0"/>
                <a:t>absorption</a:t>
              </a:r>
              <a:endParaRPr lang="en-US" sz="1100" b="1" dirty="0"/>
            </a:p>
          </p:txBody>
        </p:sp>
        <p:sp>
          <p:nvSpPr>
            <p:cNvPr id="30" name="Oval 29"/>
            <p:cNvSpPr/>
            <p:nvPr/>
          </p:nvSpPr>
          <p:spPr>
            <a:xfrm>
              <a:off x="6019800" y="4267200"/>
              <a:ext cx="1447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Sensing &amp;  Actuation</a:t>
              </a:r>
              <a:endParaRPr lang="en-US" sz="1200" b="1" dirty="0"/>
            </a:p>
          </p:txBody>
        </p:sp>
        <p:sp>
          <p:nvSpPr>
            <p:cNvPr id="31" name="Oval 30"/>
            <p:cNvSpPr/>
            <p:nvPr/>
          </p:nvSpPr>
          <p:spPr>
            <a:xfrm>
              <a:off x="4114800" y="4724400"/>
              <a:ext cx="165735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Transportation &amp; safety</a:t>
              </a:r>
              <a:endParaRPr lang="en-US" sz="1100" b="1" dirty="0"/>
            </a:p>
          </p:txBody>
        </p:sp>
        <p:sp>
          <p:nvSpPr>
            <p:cNvPr id="32" name="Oval 31"/>
            <p:cNvSpPr/>
            <p:nvPr/>
          </p:nvSpPr>
          <p:spPr>
            <a:xfrm>
              <a:off x="2362200" y="4419600"/>
              <a:ext cx="1447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Defense sector</a:t>
              </a:r>
              <a:endParaRPr lang="en-US" sz="1200" b="1" dirty="0"/>
            </a:p>
          </p:txBody>
        </p:sp>
        <p:sp>
          <p:nvSpPr>
            <p:cNvPr id="33" name="Oval 32"/>
            <p:cNvSpPr/>
            <p:nvPr/>
          </p:nvSpPr>
          <p:spPr>
            <a:xfrm>
              <a:off x="1752600" y="3200400"/>
              <a:ext cx="1447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Information Industry</a:t>
              </a:r>
              <a:endParaRPr lang="en-US" sz="1100" b="1" dirty="0"/>
            </a:p>
          </p:txBody>
        </p:sp>
        <p:sp>
          <p:nvSpPr>
            <p:cNvPr id="34" name="Oval 33"/>
            <p:cNvSpPr/>
            <p:nvPr/>
          </p:nvSpPr>
          <p:spPr>
            <a:xfrm>
              <a:off x="2362200" y="1981200"/>
              <a:ext cx="1447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Novel Catalysts</a:t>
              </a:r>
              <a:endParaRPr lang="en-US" sz="1200" b="1" dirty="0"/>
            </a:p>
          </p:txBody>
        </p:sp>
        <p:sp>
          <p:nvSpPr>
            <p:cNvPr id="35" name="Oval 34"/>
            <p:cNvSpPr/>
            <p:nvPr/>
          </p:nvSpPr>
          <p:spPr>
            <a:xfrm>
              <a:off x="4019550" y="1593273"/>
              <a:ext cx="169545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Environmental  remediation</a:t>
              </a:r>
              <a:endParaRPr lang="en-US" sz="1100" b="1" dirty="0"/>
            </a:p>
          </p:txBody>
        </p:sp>
      </p:grpSp>
      <p:sp>
        <p:nvSpPr>
          <p:cNvPr id="37" name="TextBox 36"/>
          <p:cNvSpPr txBox="1"/>
          <p:nvPr/>
        </p:nvSpPr>
        <p:spPr>
          <a:xfrm>
            <a:off x="1685059" y="5274209"/>
            <a:ext cx="5368970"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Different applications of  Polymer </a:t>
            </a:r>
            <a:r>
              <a:rPr lang="en-US" sz="2000" dirty="0" err="1" smtClean="0">
                <a:latin typeface="Times New Roman" panose="02020603050405020304" pitchFamily="18" charset="0"/>
                <a:cs typeface="Times New Roman" panose="02020603050405020304" pitchFamily="18" charset="0"/>
              </a:rPr>
              <a:t>nanocomposite</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799359" y="371708"/>
            <a:ext cx="4626779" cy="400110"/>
          </a:xfrm>
          <a:prstGeom prst="rect">
            <a:avLst/>
          </a:prstGeom>
          <a:noFill/>
        </p:spPr>
        <p:txBody>
          <a:bodyPr wrap="none" rtlCol="0">
            <a:spAutoFit/>
          </a:bodyPr>
          <a:lstStyle/>
          <a:p>
            <a:r>
              <a:rPr lang="en-US" sz="2000" b="1" u="sng" dirty="0" smtClean="0">
                <a:latin typeface="Times New Roman" pitchFamily="18" charset="0"/>
                <a:cs typeface="Times New Roman" pitchFamily="18" charset="0"/>
              </a:rPr>
              <a:t>Applications of Polymer nanocomposites</a:t>
            </a:r>
            <a:endParaRPr lang="en-US" sz="20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2877608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a:srcRect/>
          <a:stretch>
            <a:fillRect/>
          </a:stretch>
        </p:blipFill>
        <p:spPr bwMode="auto">
          <a:xfrm>
            <a:off x="16701" y="1447800"/>
            <a:ext cx="8858250" cy="3152775"/>
          </a:xfrm>
          <a:prstGeom prst="rect">
            <a:avLst/>
          </a:prstGeom>
          <a:noFill/>
          <a:ln w="9525">
            <a:noFill/>
            <a:miter lim="800000"/>
            <a:headEnd/>
            <a:tailEnd/>
          </a:ln>
          <a:effectLst/>
        </p:spPr>
      </p:pic>
      <p:sp>
        <p:nvSpPr>
          <p:cNvPr id="5" name="Rectangle 4"/>
          <p:cNvSpPr/>
          <p:nvPr/>
        </p:nvSpPr>
        <p:spPr>
          <a:xfrm>
            <a:off x="0" y="4800600"/>
            <a:ext cx="8534400" cy="1200329"/>
          </a:xfrm>
          <a:prstGeom prst="rect">
            <a:avLst/>
          </a:prstGeom>
        </p:spPr>
        <p:txBody>
          <a:bodyPr wrap="square">
            <a:spAutoFit/>
          </a:bodyPr>
          <a:lstStyle/>
          <a:p>
            <a:r>
              <a:rPr lang="en-US" dirty="0" smtClean="0">
                <a:latin typeface="Times New Roman" pitchFamily="18" charset="0"/>
                <a:cs typeface="Times New Roman" pitchFamily="18" charset="0"/>
              </a:rPr>
              <a:t>Surface area/volume (A/V) relations for various reinforcing geometry</a:t>
            </a:r>
          </a:p>
          <a:p>
            <a:r>
              <a:rPr lang="en-US" dirty="0" smtClean="0">
                <a:latin typeface="Times New Roman" pitchFamily="18" charset="0"/>
                <a:cs typeface="Times New Roman" pitchFamily="18" charset="0"/>
              </a:rPr>
              <a:t> d is the particle or </a:t>
            </a:r>
            <a:r>
              <a:rPr lang="en-US" dirty="0" err="1" smtClean="0">
                <a:latin typeface="Times New Roman" pitchFamily="18" charset="0"/>
                <a:cs typeface="Times New Roman" pitchFamily="18" charset="0"/>
              </a:rPr>
              <a:t>fibre</a:t>
            </a:r>
            <a:r>
              <a:rPr lang="en-US" dirty="0" smtClean="0">
                <a:latin typeface="Times New Roman" pitchFamily="18" charset="0"/>
                <a:cs typeface="Times New Roman" pitchFamily="18" charset="0"/>
              </a:rPr>
              <a:t> diameter, </a:t>
            </a:r>
          </a:p>
          <a:p>
            <a:r>
              <a:rPr lang="en-US" dirty="0" smtClean="0">
                <a:latin typeface="Times New Roman" pitchFamily="18" charset="0"/>
                <a:cs typeface="Times New Roman" pitchFamily="18" charset="0"/>
              </a:rPr>
              <a:t>l -&gt; </a:t>
            </a:r>
            <a:r>
              <a:rPr lang="en-US" dirty="0" err="1" smtClean="0">
                <a:latin typeface="Times New Roman" pitchFamily="18" charset="0"/>
                <a:cs typeface="Times New Roman" pitchFamily="18" charset="0"/>
              </a:rPr>
              <a:t>fibre</a:t>
            </a:r>
            <a:r>
              <a:rPr lang="en-US" dirty="0" smtClean="0">
                <a:latin typeface="Times New Roman" pitchFamily="18" charset="0"/>
                <a:cs typeface="Times New Roman" pitchFamily="18" charset="0"/>
              </a:rPr>
              <a:t> or platelet length </a:t>
            </a:r>
          </a:p>
          <a:p>
            <a:r>
              <a:rPr lang="en-US" dirty="0" smtClean="0">
                <a:latin typeface="Times New Roman" pitchFamily="18" charset="0"/>
                <a:cs typeface="Times New Roman" pitchFamily="18" charset="0"/>
              </a:rPr>
              <a:t> t -&gt;platelet thickness</a:t>
            </a:r>
            <a:endParaRPr lang="en-US" dirty="0">
              <a:latin typeface="Times New Roman" pitchFamily="18" charset="0"/>
              <a:cs typeface="Times New Roman" pitchFamily="18" charset="0"/>
            </a:endParaRPr>
          </a:p>
        </p:txBody>
      </p:sp>
      <p:sp>
        <p:nvSpPr>
          <p:cNvPr id="6" name="Rectangle 5"/>
          <p:cNvSpPr/>
          <p:nvPr/>
        </p:nvSpPr>
        <p:spPr>
          <a:xfrm>
            <a:off x="0" y="6037266"/>
            <a:ext cx="9144000" cy="646331"/>
          </a:xfrm>
          <a:prstGeom prst="rect">
            <a:avLst/>
          </a:prstGeom>
        </p:spPr>
        <p:txBody>
          <a:bodyPr wrap="square">
            <a:spAutoFit/>
          </a:bodyPr>
          <a:lstStyle/>
          <a:p>
            <a:r>
              <a:rPr lang="en-US" dirty="0" smtClean="0"/>
              <a:t>homogeneous </a:t>
            </a:r>
            <a:r>
              <a:rPr lang="en-US" dirty="0" err="1" smtClean="0"/>
              <a:t>nanocomposite</a:t>
            </a:r>
            <a:r>
              <a:rPr lang="en-US" dirty="0" smtClean="0"/>
              <a:t> should be created more easily using </a:t>
            </a:r>
            <a:r>
              <a:rPr lang="en-US" dirty="0" err="1" smtClean="0"/>
              <a:t>nanofibres</a:t>
            </a:r>
            <a:r>
              <a:rPr lang="en-US" dirty="0" smtClean="0"/>
              <a:t> rather than </a:t>
            </a:r>
            <a:r>
              <a:rPr lang="en-US" dirty="0" err="1" smtClean="0"/>
              <a:t>nanoplatelet</a:t>
            </a:r>
            <a:endParaRPr lang="en-US" dirty="0"/>
          </a:p>
        </p:txBody>
      </p:sp>
      <p:sp>
        <p:nvSpPr>
          <p:cNvPr id="7" name="Rectangle 6"/>
          <p:cNvSpPr/>
          <p:nvPr/>
        </p:nvSpPr>
        <p:spPr>
          <a:xfrm>
            <a:off x="0" y="0"/>
            <a:ext cx="9144000" cy="1200329"/>
          </a:xfrm>
          <a:prstGeom prst="rect">
            <a:avLst/>
          </a:prstGeom>
        </p:spPr>
        <p:txBody>
          <a:bodyPr wrap="square">
            <a:spAutoFit/>
          </a:bodyPr>
          <a:lstStyle/>
          <a:p>
            <a:r>
              <a:rPr lang="en-US" b="1" dirty="0" err="1">
                <a:solidFill>
                  <a:srgbClr val="FF0000"/>
                </a:solidFill>
              </a:rPr>
              <a:t>N</a:t>
            </a:r>
            <a:r>
              <a:rPr lang="en-US" b="1" dirty="0" err="1" smtClean="0">
                <a:solidFill>
                  <a:srgbClr val="FF0000"/>
                </a:solidFill>
              </a:rPr>
              <a:t>anocomposites</a:t>
            </a:r>
            <a:r>
              <a:rPr lang="en-US" dirty="0" smtClean="0"/>
              <a:t> consist of a nanometer-scale phase in combination with another phase. In terms of </a:t>
            </a:r>
            <a:r>
              <a:rPr lang="en-US" dirty="0" err="1" smtClean="0"/>
              <a:t>nanofiller</a:t>
            </a:r>
            <a:r>
              <a:rPr lang="en-US" dirty="0" smtClean="0"/>
              <a:t> dimensionality, they can be classified as zero dimensional  </a:t>
            </a:r>
            <a:r>
              <a:rPr lang="it-IT" dirty="0" smtClean="0"/>
              <a:t>nanosphere), one-dimensional (nanofibre), two-dimensional (nanoplatelet), </a:t>
            </a:r>
            <a:r>
              <a:rPr lang="en-US" dirty="0" smtClean="0"/>
              <a:t>and three-dimensional (interpenetrating network) systems</a:t>
            </a:r>
            <a:endParaRPr lang="en-US" dirty="0"/>
          </a:p>
        </p:txBody>
      </p:sp>
    </p:spTree>
    <p:extLst>
      <p:ext uri="{BB962C8B-B14F-4D97-AF65-F5344CB8AC3E}">
        <p14:creationId xmlns:p14="http://schemas.microsoft.com/office/powerpoint/2010/main" val="316968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86" name="Group 14"/>
          <p:cNvGraphicFramePr>
            <a:graphicFrameLocks noGrp="1"/>
          </p:cNvGraphicFramePr>
          <p:nvPr/>
        </p:nvGraphicFramePr>
        <p:xfrm>
          <a:off x="0" y="1566863"/>
          <a:ext cx="9144000" cy="3724275"/>
        </p:xfrm>
        <a:graphic>
          <a:graphicData uri="http://schemas.openxmlformats.org/drawingml/2006/table">
            <a:tbl>
              <a:tblPr/>
              <a:tblGrid>
                <a:gridCol w="9144000">
                  <a:extLst>
                    <a:ext uri="{9D8B030D-6E8A-4147-A177-3AD203B41FA5}">
                      <a16:colId xmlns:a16="http://schemas.microsoft.com/office/drawing/2014/main" val="20000"/>
                    </a:ext>
                  </a:extLst>
                </a:gridCol>
              </a:tblGrid>
              <a:tr h="3365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en-AU" altLang="zh-TW" sz="1600" b="1" i="0" u="none" strike="noStrike" cap="none" normalizeH="0" baseline="0" smtClean="0">
                        <a:ln>
                          <a:noFill/>
                        </a:ln>
                        <a:solidFill>
                          <a:srgbClr val="999999"/>
                        </a:solidFill>
                        <a:effectLst/>
                        <a:latin typeface="Verdana" pitchFamily="34" charset="0"/>
                        <a:ea typeface="新細明體" pitchFamily="18" charset="-120"/>
                      </a:endParaRPr>
                    </a:p>
                  </a:txBody>
                  <a:tcP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3877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chemeClr val="tx1"/>
                        </a:solidFill>
                        <a:effectLst/>
                        <a:latin typeface="Arial" charset="0"/>
                        <a:ea typeface="新細明體" pitchFamily="18" charset="-120"/>
                      </a:endParaRP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2293" name="Rectangle 15"/>
          <p:cNvSpPr>
            <a:spLocks noGrp="1" noChangeArrowheads="1"/>
          </p:cNvSpPr>
          <p:nvPr>
            <p:ph type="title"/>
          </p:nvPr>
        </p:nvSpPr>
        <p:spPr>
          <a:xfrm>
            <a:off x="457200" y="-304800"/>
            <a:ext cx="8229600" cy="1143000"/>
          </a:xfrm>
        </p:spPr>
        <p:txBody>
          <a:bodyPr/>
          <a:lstStyle/>
          <a:p>
            <a:pPr eaLnBrk="1" hangingPunct="1"/>
            <a:r>
              <a:rPr lang="en-US" altLang="zh-TW" sz="3200" dirty="0" smtClean="0">
                <a:solidFill>
                  <a:srgbClr val="FF0000"/>
                </a:solidFill>
              </a:rPr>
              <a:t>Advantages of </a:t>
            </a:r>
            <a:r>
              <a:rPr lang="en-US" altLang="zh-TW" sz="3200" dirty="0" err="1" smtClean="0">
                <a:solidFill>
                  <a:srgbClr val="FF0000"/>
                </a:solidFill>
              </a:rPr>
              <a:t>Nanosized</a:t>
            </a:r>
            <a:r>
              <a:rPr lang="en-US" altLang="zh-TW" sz="3200" dirty="0" smtClean="0">
                <a:solidFill>
                  <a:srgbClr val="FF0000"/>
                </a:solidFill>
              </a:rPr>
              <a:t> Additions</a:t>
            </a:r>
          </a:p>
        </p:txBody>
      </p:sp>
      <p:sp>
        <p:nvSpPr>
          <p:cNvPr id="28688" name="Rectangle 16"/>
          <p:cNvSpPr>
            <a:spLocks noGrp="1" noChangeArrowheads="1"/>
          </p:cNvSpPr>
          <p:nvPr>
            <p:ph type="body" idx="1"/>
          </p:nvPr>
        </p:nvSpPr>
        <p:spPr>
          <a:xfrm>
            <a:off x="457200" y="762000"/>
            <a:ext cx="8229600" cy="4525963"/>
          </a:xfrm>
        </p:spPr>
        <p:txBody>
          <a:bodyPr>
            <a:noAutofit/>
          </a:bodyPr>
          <a:lstStyle/>
          <a:p>
            <a:pPr eaLnBrk="1" hangingPunct="1">
              <a:lnSpc>
                <a:spcPct val="150000"/>
              </a:lnSpc>
              <a:spcBef>
                <a:spcPct val="0"/>
              </a:spcBef>
              <a:buFontTx/>
              <a:buNone/>
              <a:defRPr/>
            </a:pPr>
            <a:r>
              <a:rPr lang="en-US" altLang="zh-TW" sz="2400" dirty="0" smtClean="0">
                <a:ea typeface="+mn-ea"/>
              </a:rPr>
              <a:t>  Mechanical properties e.g. strength, modulus and dimensional stability</a:t>
            </a:r>
            <a:endParaRPr lang="en-AU" altLang="zh-TW" sz="2400" dirty="0" smtClean="0">
              <a:ea typeface="+mn-ea"/>
            </a:endParaRPr>
          </a:p>
          <a:p>
            <a:pPr marL="400050" indent="-400050">
              <a:lnSpc>
                <a:spcPct val="150000"/>
              </a:lnSpc>
              <a:spcBef>
                <a:spcPct val="0"/>
              </a:spcBef>
              <a:buFontTx/>
              <a:buAutoNum type="romanLcPeriod"/>
              <a:defRPr/>
            </a:pPr>
            <a:r>
              <a:rPr lang="en-US" altLang="zh-TW" sz="2400" dirty="0" smtClean="0">
                <a:ea typeface="+mn-ea"/>
              </a:rPr>
              <a:t>Decreased permeability to gases, water and hydrocarbons</a:t>
            </a:r>
            <a:endParaRPr lang="en-AU" altLang="zh-TW" sz="2400" dirty="0" smtClean="0">
              <a:ea typeface="+mn-ea"/>
            </a:endParaRPr>
          </a:p>
          <a:p>
            <a:pPr marL="400050" indent="-400050">
              <a:lnSpc>
                <a:spcPct val="150000"/>
              </a:lnSpc>
              <a:spcBef>
                <a:spcPct val="0"/>
              </a:spcBef>
              <a:buFontTx/>
              <a:buAutoNum type="romanLcPeriod"/>
              <a:defRPr/>
            </a:pPr>
            <a:r>
              <a:rPr lang="en-US" altLang="zh-TW" sz="2400" dirty="0" smtClean="0">
                <a:ea typeface="+mn-ea"/>
              </a:rPr>
              <a:t>Thermal stability and heat distortion temperature</a:t>
            </a:r>
            <a:endParaRPr lang="en-AU" altLang="zh-TW" sz="2400" dirty="0" smtClean="0">
              <a:ea typeface="+mn-ea"/>
            </a:endParaRPr>
          </a:p>
          <a:p>
            <a:pPr marL="400050" indent="-400050">
              <a:lnSpc>
                <a:spcPct val="150000"/>
              </a:lnSpc>
              <a:spcBef>
                <a:spcPct val="0"/>
              </a:spcBef>
              <a:buFontTx/>
              <a:buAutoNum type="romanLcPeriod"/>
              <a:defRPr/>
            </a:pPr>
            <a:r>
              <a:rPr lang="en-US" altLang="zh-TW" sz="2400" dirty="0" smtClean="0">
                <a:ea typeface="+mn-ea"/>
              </a:rPr>
              <a:t>Chemical resistance</a:t>
            </a:r>
            <a:r>
              <a:rPr lang="en-AU" altLang="zh-TW" sz="2400" dirty="0" smtClean="0">
                <a:ea typeface="+mn-ea"/>
              </a:rPr>
              <a:t>.</a:t>
            </a:r>
          </a:p>
          <a:p>
            <a:pPr marL="400050" indent="-400050">
              <a:lnSpc>
                <a:spcPct val="150000"/>
              </a:lnSpc>
              <a:spcBef>
                <a:spcPct val="0"/>
              </a:spcBef>
              <a:buFontTx/>
              <a:buAutoNum type="romanLcPeriod"/>
              <a:defRPr/>
            </a:pPr>
            <a:r>
              <a:rPr lang="en-US" altLang="zh-TW" sz="2400" dirty="0" smtClean="0">
                <a:ea typeface="+mn-ea"/>
              </a:rPr>
              <a:t>Surface appearance</a:t>
            </a:r>
            <a:endParaRPr lang="en-AU" altLang="zh-TW" sz="2400" dirty="0" smtClean="0">
              <a:ea typeface="+mn-ea"/>
            </a:endParaRPr>
          </a:p>
          <a:p>
            <a:pPr marL="400050" indent="-400050">
              <a:lnSpc>
                <a:spcPct val="150000"/>
              </a:lnSpc>
              <a:spcBef>
                <a:spcPct val="0"/>
              </a:spcBef>
              <a:buFontTx/>
              <a:buAutoNum type="romanLcPeriod"/>
              <a:defRPr/>
            </a:pPr>
            <a:r>
              <a:rPr lang="en-US" altLang="zh-TW" sz="2400" dirty="0" smtClean="0">
                <a:ea typeface="+mn-ea"/>
              </a:rPr>
              <a:t>Electrical conductivity</a:t>
            </a:r>
          </a:p>
          <a:p>
            <a:pPr marL="400050" indent="-400050">
              <a:lnSpc>
                <a:spcPct val="150000"/>
              </a:lnSpc>
              <a:spcBef>
                <a:spcPct val="0"/>
              </a:spcBef>
              <a:buFontTx/>
              <a:buAutoNum type="romanLcPeriod"/>
              <a:defRPr/>
            </a:pPr>
            <a:r>
              <a:rPr lang="en-US" altLang="zh-TW" sz="2400" dirty="0" smtClean="0">
                <a:ea typeface="+mn-ea"/>
              </a:rPr>
              <a:t>Magnetic property</a:t>
            </a:r>
            <a:endParaRPr lang="en-AU" altLang="zh-TW" sz="2400" dirty="0" smtClean="0">
              <a:ea typeface="+mn-ea"/>
            </a:endParaRPr>
          </a:p>
          <a:p>
            <a:pPr marL="400050" indent="-400050">
              <a:lnSpc>
                <a:spcPct val="150000"/>
              </a:lnSpc>
              <a:spcBef>
                <a:spcPct val="0"/>
              </a:spcBef>
              <a:buFontTx/>
              <a:buAutoNum type="romanLcPeriod"/>
              <a:defRPr/>
            </a:pPr>
            <a:r>
              <a:rPr lang="en-US" altLang="zh-TW" sz="2400" dirty="0" smtClean="0">
                <a:ea typeface="+mn-ea"/>
              </a:rPr>
              <a:t>Optical clarity in comparison to conventionally filled polymers</a:t>
            </a:r>
          </a:p>
        </p:txBody>
      </p:sp>
    </p:spTree>
    <p:extLst>
      <p:ext uri="{BB962C8B-B14F-4D97-AF65-F5344CB8AC3E}">
        <p14:creationId xmlns:p14="http://schemas.microsoft.com/office/powerpoint/2010/main" val="3724670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TW" sz="3200" smtClean="0"/>
              <a:t>Disadvantages of Nanosized Additions</a:t>
            </a:r>
          </a:p>
        </p:txBody>
      </p:sp>
      <p:sp>
        <p:nvSpPr>
          <p:cNvPr id="13315" name="Rectangle 3"/>
          <p:cNvSpPr>
            <a:spLocks noGrp="1" noChangeArrowheads="1"/>
          </p:cNvSpPr>
          <p:nvPr>
            <p:ph type="body" idx="1"/>
          </p:nvPr>
        </p:nvSpPr>
        <p:spPr/>
        <p:txBody>
          <a:bodyPr>
            <a:normAutofit/>
          </a:bodyPr>
          <a:lstStyle/>
          <a:p>
            <a:pPr marL="457200" indent="-457200" eaLnBrk="1" hangingPunct="1">
              <a:lnSpc>
                <a:spcPct val="150000"/>
              </a:lnSpc>
              <a:buFontTx/>
              <a:buAutoNum type="arabicPeriod"/>
            </a:pPr>
            <a:r>
              <a:rPr lang="en-US" altLang="zh-TW" sz="2400" dirty="0" smtClean="0">
                <a:latin typeface="Times New Roman" pitchFamily="18" charset="0"/>
                <a:cs typeface="Times New Roman" pitchFamily="18" charset="0"/>
              </a:rPr>
              <a:t>Impurity</a:t>
            </a:r>
          </a:p>
          <a:p>
            <a:pPr marL="457200" indent="-457200" eaLnBrk="1" hangingPunct="1">
              <a:lnSpc>
                <a:spcPct val="150000"/>
              </a:lnSpc>
              <a:buFontTx/>
              <a:buAutoNum type="arabicPeriod"/>
            </a:pPr>
            <a:r>
              <a:rPr lang="en-US" altLang="zh-TW" sz="2400" dirty="0" smtClean="0">
                <a:latin typeface="Times New Roman" pitchFamily="18" charset="0"/>
                <a:cs typeface="Times New Roman" pitchFamily="18" charset="0"/>
              </a:rPr>
              <a:t>Cracks.</a:t>
            </a:r>
          </a:p>
          <a:p>
            <a:pPr marL="457200" indent="-457200" eaLnBrk="1" hangingPunct="1">
              <a:lnSpc>
                <a:spcPct val="150000"/>
              </a:lnSpc>
              <a:buFontTx/>
              <a:buAutoNum type="arabicPeriod"/>
            </a:pPr>
            <a:r>
              <a:rPr lang="en-US" altLang="zh-TW" sz="2400" dirty="0" smtClean="0">
                <a:latin typeface="Times New Roman" pitchFamily="18" charset="0"/>
                <a:cs typeface="Times New Roman" pitchFamily="18" charset="0"/>
              </a:rPr>
              <a:t>Toughness and impact performance</a:t>
            </a:r>
          </a:p>
          <a:p>
            <a:pPr marL="457200" indent="-457200" eaLnBrk="1" hangingPunct="1">
              <a:lnSpc>
                <a:spcPct val="150000"/>
              </a:lnSpc>
              <a:buNone/>
            </a:pPr>
            <a:r>
              <a:rPr lang="en-US" altLang="zh-TW" sz="24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669886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3"/>
          <p:cNvPicPr>
            <a:picLocks noChangeAspect="1" noChangeArrowheads="1"/>
          </p:cNvPicPr>
          <p:nvPr/>
        </p:nvPicPr>
        <p:blipFill>
          <a:blip r:embed="rId2"/>
          <a:srcRect/>
          <a:stretch>
            <a:fillRect/>
          </a:stretch>
        </p:blipFill>
        <p:spPr bwMode="auto">
          <a:xfrm>
            <a:off x="1905000" y="304800"/>
            <a:ext cx="3048000" cy="1322388"/>
          </a:xfrm>
          <a:prstGeom prst="rect">
            <a:avLst/>
          </a:prstGeom>
          <a:noFill/>
          <a:ln w="9525">
            <a:noFill/>
            <a:miter lim="800000"/>
            <a:headEnd/>
            <a:tailEnd/>
          </a:ln>
        </p:spPr>
      </p:pic>
      <p:sp>
        <p:nvSpPr>
          <p:cNvPr id="20485" name="TextBox 7"/>
          <p:cNvSpPr txBox="1">
            <a:spLocks noChangeArrowheads="1"/>
          </p:cNvSpPr>
          <p:nvPr/>
        </p:nvSpPr>
        <p:spPr bwMode="auto">
          <a:xfrm>
            <a:off x="76200" y="304800"/>
            <a:ext cx="1570038" cy="369888"/>
          </a:xfrm>
          <a:prstGeom prst="rect">
            <a:avLst/>
          </a:prstGeom>
          <a:noFill/>
          <a:ln w="9525">
            <a:noFill/>
            <a:miter lim="800000"/>
            <a:headEnd/>
            <a:tailEnd/>
          </a:ln>
        </p:spPr>
        <p:txBody>
          <a:bodyPr wrap="none">
            <a:spAutoFit/>
          </a:bodyPr>
          <a:lstStyle/>
          <a:p>
            <a:r>
              <a:rPr lang="en-US" b="1"/>
              <a:t>Multiferroics</a:t>
            </a:r>
          </a:p>
        </p:txBody>
      </p:sp>
      <p:pic>
        <p:nvPicPr>
          <p:cNvPr id="20486" name="Picture 4"/>
          <p:cNvPicPr>
            <a:picLocks noChangeAspect="1" noChangeArrowheads="1"/>
          </p:cNvPicPr>
          <p:nvPr/>
        </p:nvPicPr>
        <p:blipFill>
          <a:blip r:embed="rId3"/>
          <a:srcRect/>
          <a:stretch>
            <a:fillRect/>
          </a:stretch>
        </p:blipFill>
        <p:spPr bwMode="auto">
          <a:xfrm>
            <a:off x="152400" y="1752600"/>
            <a:ext cx="3048000" cy="1581150"/>
          </a:xfrm>
          <a:prstGeom prst="rect">
            <a:avLst/>
          </a:prstGeom>
          <a:noFill/>
          <a:ln w="9525">
            <a:noFill/>
            <a:miter lim="800000"/>
            <a:headEnd/>
            <a:tailEnd/>
          </a:ln>
        </p:spPr>
      </p:pic>
      <p:sp>
        <p:nvSpPr>
          <p:cNvPr id="20487" name="TextBox 9"/>
          <p:cNvSpPr txBox="1">
            <a:spLocks noChangeArrowheads="1"/>
          </p:cNvSpPr>
          <p:nvPr/>
        </p:nvSpPr>
        <p:spPr bwMode="auto">
          <a:xfrm>
            <a:off x="228600" y="1524000"/>
            <a:ext cx="4800600" cy="369888"/>
          </a:xfrm>
          <a:prstGeom prst="rect">
            <a:avLst/>
          </a:prstGeom>
          <a:noFill/>
          <a:ln w="9525">
            <a:noFill/>
            <a:miter lim="800000"/>
            <a:headEnd/>
            <a:tailEnd/>
          </a:ln>
        </p:spPr>
        <p:txBody>
          <a:bodyPr wrap="none">
            <a:spAutoFit/>
          </a:bodyPr>
          <a:lstStyle/>
          <a:p>
            <a:r>
              <a:rPr lang="en-US"/>
              <a:t>If a magnetic field is applied to these material</a:t>
            </a:r>
          </a:p>
        </p:txBody>
      </p:sp>
      <p:sp>
        <p:nvSpPr>
          <p:cNvPr id="20488" name="Rectangle 10"/>
          <p:cNvSpPr>
            <a:spLocks noChangeArrowheads="1"/>
          </p:cNvSpPr>
          <p:nvPr/>
        </p:nvSpPr>
        <p:spPr bwMode="auto">
          <a:xfrm>
            <a:off x="0" y="3200400"/>
            <a:ext cx="6553200" cy="1200150"/>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for the piezoelectric phase; where S is the strain and e</a:t>
            </a:r>
            <a:r>
              <a:rPr lang="en-US" baseline="30000">
                <a:latin typeface="Times New Roman" pitchFamily="18" charset="0"/>
                <a:cs typeface="Times New Roman" pitchFamily="18" charset="0"/>
              </a:rPr>
              <a:t>m</a:t>
            </a:r>
            <a:r>
              <a:rPr lang="en-US">
                <a:latin typeface="Times New Roman" pitchFamily="18" charset="0"/>
                <a:cs typeface="Times New Roman" pitchFamily="18" charset="0"/>
              </a:rPr>
              <a:t> and e are, respectively, piezomagnetic and piezoelectric coefficients. As a result, this two-phase composite material can be</a:t>
            </a:r>
          </a:p>
          <a:p>
            <a:r>
              <a:rPr lang="en-US">
                <a:latin typeface="Times New Roman" pitchFamily="18" charset="0"/>
                <a:cs typeface="Times New Roman" pitchFamily="18" charset="0"/>
              </a:rPr>
              <a:t>characterized by</a:t>
            </a:r>
          </a:p>
        </p:txBody>
      </p:sp>
      <p:pic>
        <p:nvPicPr>
          <p:cNvPr id="20489" name="Picture 5"/>
          <p:cNvPicPr>
            <a:picLocks noChangeAspect="1" noChangeArrowheads="1"/>
          </p:cNvPicPr>
          <p:nvPr/>
        </p:nvPicPr>
        <p:blipFill>
          <a:blip r:embed="rId4"/>
          <a:srcRect/>
          <a:stretch>
            <a:fillRect/>
          </a:stretch>
        </p:blipFill>
        <p:spPr bwMode="auto">
          <a:xfrm>
            <a:off x="0" y="4343400"/>
            <a:ext cx="1903413" cy="685800"/>
          </a:xfrm>
          <a:prstGeom prst="rect">
            <a:avLst/>
          </a:prstGeom>
          <a:noFill/>
          <a:ln w="9525">
            <a:noFill/>
            <a:miter lim="800000"/>
            <a:headEnd/>
            <a:tailEnd/>
          </a:ln>
        </p:spPr>
      </p:pic>
      <p:sp>
        <p:nvSpPr>
          <p:cNvPr id="20490" name="Rectangle 12"/>
          <p:cNvSpPr>
            <a:spLocks noChangeArrowheads="1"/>
          </p:cNvSpPr>
          <p:nvPr/>
        </p:nvSpPr>
        <p:spPr bwMode="auto">
          <a:xfrm>
            <a:off x="2209800" y="4343400"/>
            <a:ext cx="5791200" cy="646113"/>
          </a:xfrm>
          <a:prstGeom prst="rect">
            <a:avLst/>
          </a:prstGeom>
          <a:noFill/>
          <a:ln w="9525">
            <a:noFill/>
            <a:miter lim="800000"/>
            <a:headEnd/>
            <a:tailEnd/>
          </a:ln>
        </p:spPr>
        <p:txBody>
          <a:bodyPr>
            <a:spAutoFit/>
          </a:bodyPr>
          <a:lstStyle/>
          <a:p>
            <a:r>
              <a:rPr lang="en-US"/>
              <a:t>where </a:t>
            </a:r>
            <a:r>
              <a:rPr lang="en-US" i="1"/>
              <a:t>k</a:t>
            </a:r>
            <a:r>
              <a:rPr lang="en-US" i="1" baseline="-25000"/>
              <a:t>c</a:t>
            </a:r>
            <a:r>
              <a:rPr lang="en-US" i="1"/>
              <a:t> is a coupling factor 0≤k</a:t>
            </a:r>
            <a:r>
              <a:rPr lang="en-US" i="1" baseline="-25000"/>
              <a:t>c</a:t>
            </a:r>
            <a:r>
              <a:rPr lang="en-US" i="1"/>
              <a:t>≤1 between the two</a:t>
            </a:r>
          </a:p>
          <a:p>
            <a:r>
              <a:rPr lang="en-US"/>
              <a:t>phases and  is the ME coefficient of the composite.</a:t>
            </a:r>
          </a:p>
        </p:txBody>
      </p:sp>
      <p:sp>
        <p:nvSpPr>
          <p:cNvPr id="20491" name="Rectangle 13"/>
          <p:cNvSpPr>
            <a:spLocks noChangeArrowheads="1"/>
          </p:cNvSpPr>
          <p:nvPr/>
        </p:nvSpPr>
        <p:spPr bwMode="auto">
          <a:xfrm>
            <a:off x="0" y="5200650"/>
            <a:ext cx="9144000" cy="1200150"/>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a new property i.e., nonzero ME coefficient  appears in the composite consisting of magnetic and piezoelectric phases, since neither constituent phase is magnetoelectric. This new ME product response is due to elastic coupling between the two constituent phases. High piezomagnetic and</a:t>
            </a:r>
          </a:p>
          <a:p>
            <a:r>
              <a:rPr lang="en-US">
                <a:latin typeface="Times New Roman" pitchFamily="18" charset="0"/>
                <a:cs typeface="Times New Roman" pitchFamily="18" charset="0"/>
              </a:rPr>
              <a:t>piezoelectric coefficients and strong coupling large </a:t>
            </a:r>
            <a:r>
              <a:rPr lang="en-US" i="1">
                <a:latin typeface="Times New Roman" pitchFamily="18" charset="0"/>
                <a:cs typeface="Times New Roman" pitchFamily="18" charset="0"/>
              </a:rPr>
              <a:t>kc favor </a:t>
            </a:r>
            <a:r>
              <a:rPr lang="en-US">
                <a:latin typeface="Times New Roman" pitchFamily="18" charset="0"/>
                <a:cs typeface="Times New Roman" pitchFamily="18" charset="0"/>
              </a:rPr>
              <a:t>a large ME coefficient.</a:t>
            </a:r>
          </a:p>
        </p:txBody>
      </p:sp>
      <p:sp>
        <p:nvSpPr>
          <p:cNvPr id="2" name="TextBox 1"/>
          <p:cNvSpPr txBox="1"/>
          <p:nvPr/>
        </p:nvSpPr>
        <p:spPr>
          <a:xfrm>
            <a:off x="3483698" y="-57275"/>
            <a:ext cx="2590261" cy="369332"/>
          </a:xfrm>
          <a:prstGeom prst="rect">
            <a:avLst/>
          </a:prstGeom>
          <a:noFill/>
        </p:spPr>
        <p:txBody>
          <a:bodyPr wrap="none" rtlCol="0">
            <a:spAutoFit/>
          </a:bodyPr>
          <a:lstStyle/>
          <a:p>
            <a:r>
              <a:rPr lang="en-IN" b="1" dirty="0" smtClean="0">
                <a:solidFill>
                  <a:srgbClr val="FF0000"/>
                </a:solidFill>
              </a:rPr>
              <a:t>Let us take one EXAMPLE</a:t>
            </a:r>
            <a:endParaRPr lang="en-IN" b="1" dirty="0">
              <a:solidFill>
                <a:srgbClr val="FF0000"/>
              </a:solidFill>
            </a:endParaRPr>
          </a:p>
        </p:txBody>
      </p:sp>
      <p:sp>
        <p:nvSpPr>
          <p:cNvPr id="3" name="TextBox 2"/>
          <p:cNvSpPr txBox="1"/>
          <p:nvPr/>
        </p:nvSpPr>
        <p:spPr>
          <a:xfrm>
            <a:off x="5127171" y="1200834"/>
            <a:ext cx="4016829" cy="923330"/>
          </a:xfrm>
          <a:prstGeom prst="rect">
            <a:avLst/>
          </a:prstGeom>
          <a:noFill/>
        </p:spPr>
        <p:txBody>
          <a:bodyPr wrap="square" rtlCol="0">
            <a:spAutoFit/>
          </a:bodyPr>
          <a:lstStyle/>
          <a:p>
            <a:r>
              <a:rPr lang="en-IN" b="1" dirty="0" smtClean="0">
                <a:solidFill>
                  <a:srgbClr val="00B0F0"/>
                </a:solidFill>
              </a:rPr>
              <a:t>Similarly enhancement of dielectric property, magnetic property, electrical transport etc. </a:t>
            </a:r>
            <a:endParaRPr lang="en-IN" b="1" dirty="0">
              <a:solidFill>
                <a:srgbClr val="00B0F0"/>
              </a:solidFill>
            </a:endParaRPr>
          </a:p>
        </p:txBody>
      </p:sp>
    </p:spTree>
    <p:extLst>
      <p:ext uri="{BB962C8B-B14F-4D97-AF65-F5344CB8AC3E}">
        <p14:creationId xmlns:p14="http://schemas.microsoft.com/office/powerpoint/2010/main" val="1659013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5"/>
          <p:cNvSpPr>
            <a:spLocks noGrp="1"/>
          </p:cNvSpPr>
          <p:nvPr>
            <p:ph type="sldNum" sz="quarter" idx="12"/>
          </p:nvPr>
        </p:nvSpPr>
        <p:spPr>
          <a:noFill/>
        </p:spPr>
        <p:txBody>
          <a:bodyPr/>
          <a:lstStyle/>
          <a:p>
            <a:fld id="{1D135A6D-5387-42BA-B38D-6A986E8A1165}" type="slidenum">
              <a:rPr lang="en-US" smtClean="0">
                <a:latin typeface="Arial" pitchFamily="34" charset="0"/>
                <a:ea typeface="PMingLiU" pitchFamily="18" charset="-120"/>
              </a:rPr>
              <a:pPr/>
              <a:t>7</a:t>
            </a:fld>
            <a:endParaRPr lang="en-US" smtClean="0">
              <a:latin typeface="Arial" pitchFamily="34" charset="0"/>
              <a:ea typeface="PMingLiU" pitchFamily="18" charset="-120"/>
            </a:endParaRPr>
          </a:p>
        </p:txBody>
      </p:sp>
      <p:sp>
        <p:nvSpPr>
          <p:cNvPr id="5125" name="Rectangle 3"/>
          <p:cNvSpPr>
            <a:spLocks noGrp="1" noChangeArrowheads="1"/>
          </p:cNvSpPr>
          <p:nvPr>
            <p:ph type="body" idx="1"/>
          </p:nvPr>
        </p:nvSpPr>
        <p:spPr>
          <a:xfrm>
            <a:off x="381000" y="0"/>
            <a:ext cx="8229600" cy="4525963"/>
          </a:xfrm>
        </p:spPr>
        <p:txBody>
          <a:bodyPr/>
          <a:lstStyle/>
          <a:p>
            <a:pPr algn="ctr" eaLnBrk="1" hangingPunct="1">
              <a:buNone/>
            </a:pPr>
            <a:r>
              <a:rPr lang="en-US" sz="2400" dirty="0" smtClean="0">
                <a:solidFill>
                  <a:srgbClr val="FF0000"/>
                </a:solidFill>
              </a:rPr>
              <a:t>Stiffness E</a:t>
            </a:r>
            <a:r>
              <a:rPr lang="en-US" sz="2400" baseline="-25000" dirty="0" smtClean="0">
                <a:solidFill>
                  <a:srgbClr val="FF0000"/>
                </a:solidFill>
              </a:rPr>
              <a:t>1 </a:t>
            </a:r>
            <a:r>
              <a:rPr lang="en-US" sz="2400" dirty="0" smtClean="0">
                <a:solidFill>
                  <a:srgbClr val="FF0000"/>
                </a:solidFill>
              </a:rPr>
              <a:t>(Rule of Mixtures)</a:t>
            </a:r>
          </a:p>
        </p:txBody>
      </p:sp>
      <p:graphicFrame>
        <p:nvGraphicFramePr>
          <p:cNvPr id="5122" name="Object 9"/>
          <p:cNvGraphicFramePr>
            <a:graphicFrameLocks noChangeAspect="1"/>
          </p:cNvGraphicFramePr>
          <p:nvPr/>
        </p:nvGraphicFramePr>
        <p:xfrm>
          <a:off x="1295400" y="609600"/>
          <a:ext cx="2824196" cy="615950"/>
        </p:xfrm>
        <a:graphic>
          <a:graphicData uri="http://schemas.openxmlformats.org/presentationml/2006/ole">
            <mc:AlternateContent xmlns:mc="http://schemas.openxmlformats.org/markup-compatibility/2006">
              <mc:Choice xmlns:v="urn:schemas-microsoft-com:vml" Requires="v">
                <p:oleObj spid="_x0000_s1036" name="Equation" r:id="rId3" imgW="1117440" imgH="241200" progId="Equation.3">
                  <p:embed/>
                </p:oleObj>
              </mc:Choice>
              <mc:Fallback>
                <p:oleObj name="Equation" r:id="rId3" imgW="111744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609600"/>
                        <a:ext cx="2824196"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10"/>
          <p:cNvGraphicFramePr>
            <a:graphicFrameLocks noChangeAspect="1"/>
          </p:cNvGraphicFramePr>
          <p:nvPr/>
        </p:nvGraphicFramePr>
        <p:xfrm>
          <a:off x="381000" y="1600200"/>
          <a:ext cx="4648200" cy="1376749"/>
        </p:xfrm>
        <a:graphic>
          <a:graphicData uri="http://schemas.openxmlformats.org/presentationml/2006/ole">
            <mc:AlternateContent xmlns:mc="http://schemas.openxmlformats.org/markup-compatibility/2006">
              <mc:Choice xmlns:v="urn:schemas-microsoft-com:vml" Requires="v">
                <p:oleObj spid="_x0000_s1037" name="Equation" r:id="rId5" imgW="3301920" imgH="965160" progId="Equation.3">
                  <p:embed/>
                </p:oleObj>
              </mc:Choice>
              <mc:Fallback>
                <p:oleObj name="Equation" r:id="rId5" imgW="3301920" imgH="965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600200"/>
                        <a:ext cx="4648200" cy="13767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ounded Rectangle 8"/>
          <p:cNvSpPr/>
          <p:nvPr/>
        </p:nvSpPr>
        <p:spPr bwMode="auto">
          <a:xfrm>
            <a:off x="5562600" y="1143000"/>
            <a:ext cx="2590800" cy="228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sp>
        <p:nvSpPr>
          <p:cNvPr id="10" name="Rounded Rectangle 9"/>
          <p:cNvSpPr/>
          <p:nvPr/>
        </p:nvSpPr>
        <p:spPr bwMode="auto">
          <a:xfrm>
            <a:off x="5562600" y="1371600"/>
            <a:ext cx="2590800" cy="228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sp>
        <p:nvSpPr>
          <p:cNvPr id="11" name="Rounded Rectangle 10"/>
          <p:cNvSpPr/>
          <p:nvPr/>
        </p:nvSpPr>
        <p:spPr bwMode="auto">
          <a:xfrm>
            <a:off x="5562600" y="1600200"/>
            <a:ext cx="2590800" cy="228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100" dirty="0" smtClean="0">
                <a:latin typeface="Arial" charset="0"/>
                <a:ea typeface="新細明體" pitchFamily="18" charset="-120"/>
              </a:rPr>
              <a:t>MATRIX</a:t>
            </a:r>
          </a:p>
        </p:txBody>
      </p:sp>
      <p:sp>
        <p:nvSpPr>
          <p:cNvPr id="12" name="Rectangle 11"/>
          <p:cNvSpPr/>
          <p:nvPr/>
        </p:nvSpPr>
        <p:spPr>
          <a:xfrm>
            <a:off x="6248400" y="1143000"/>
            <a:ext cx="718466" cy="261610"/>
          </a:xfrm>
          <a:prstGeom prst="rect">
            <a:avLst/>
          </a:prstGeom>
        </p:spPr>
        <p:txBody>
          <a:bodyPr wrap="none">
            <a:spAutoFit/>
          </a:bodyPr>
          <a:lstStyle/>
          <a:p>
            <a:r>
              <a:rPr lang="en-US" sz="1100" dirty="0" smtClean="0">
                <a:latin typeface="Arial" charset="0"/>
                <a:ea typeface="新細明體" pitchFamily="18" charset="-120"/>
              </a:rPr>
              <a:t>MATRIX</a:t>
            </a:r>
          </a:p>
        </p:txBody>
      </p:sp>
      <p:cxnSp>
        <p:nvCxnSpPr>
          <p:cNvPr id="14" name="Straight Connector 13"/>
          <p:cNvCxnSpPr/>
          <p:nvPr/>
        </p:nvCxnSpPr>
        <p:spPr bwMode="auto">
          <a:xfrm>
            <a:off x="5715000" y="1371600"/>
            <a:ext cx="609600" cy="228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6248400" y="1371600"/>
            <a:ext cx="609600" cy="228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6858000" y="1371600"/>
            <a:ext cx="609600" cy="228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7467600" y="1371600"/>
            <a:ext cx="609600" cy="2286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6553200" y="1295400"/>
            <a:ext cx="633507" cy="369332"/>
          </a:xfrm>
          <a:prstGeom prst="rect">
            <a:avLst/>
          </a:prstGeom>
          <a:noFill/>
        </p:spPr>
        <p:txBody>
          <a:bodyPr wrap="none" rtlCol="0">
            <a:spAutoFit/>
          </a:bodyPr>
          <a:lstStyle/>
          <a:p>
            <a:r>
              <a:rPr lang="en-US" dirty="0" smtClean="0"/>
              <a:t>fiber</a:t>
            </a:r>
            <a:endParaRPr lang="en-US" dirty="0"/>
          </a:p>
        </p:txBody>
      </p:sp>
      <p:pic>
        <p:nvPicPr>
          <p:cNvPr id="19" name="Picture 8" descr="7535E207"/>
          <p:cNvPicPr>
            <a:picLocks noChangeAspect="1" noChangeArrowheads="1"/>
          </p:cNvPicPr>
          <p:nvPr/>
        </p:nvPicPr>
        <p:blipFill>
          <a:blip r:embed="rId7">
            <a:lum bright="-18000" contrast="36000"/>
          </a:blip>
          <a:srcRect l="1381" t="-5128"/>
          <a:stretch>
            <a:fillRect/>
          </a:stretch>
        </p:blipFill>
        <p:spPr bwMode="auto">
          <a:xfrm>
            <a:off x="5119807" y="1981200"/>
            <a:ext cx="3246373" cy="2362200"/>
          </a:xfrm>
          <a:prstGeom prst="rect">
            <a:avLst/>
          </a:prstGeom>
          <a:noFill/>
          <a:ln w="9525">
            <a:noFill/>
            <a:miter lim="800000"/>
            <a:headEnd/>
            <a:tailEnd/>
          </a:ln>
        </p:spPr>
      </p:pic>
      <p:pic>
        <p:nvPicPr>
          <p:cNvPr id="20" name="Picture 5"/>
          <p:cNvPicPr>
            <a:picLocks noChangeAspect="1" noChangeArrowheads="1"/>
          </p:cNvPicPr>
          <p:nvPr/>
        </p:nvPicPr>
        <p:blipFill>
          <a:blip r:embed="rId8">
            <a:lum bright="-10000" contrast="30000"/>
          </a:blip>
          <a:srcRect t="3519" r="-1041" b="2977"/>
          <a:stretch>
            <a:fillRect/>
          </a:stretch>
        </p:blipFill>
        <p:spPr bwMode="auto">
          <a:xfrm>
            <a:off x="5562600" y="4343400"/>
            <a:ext cx="2524125" cy="1381125"/>
          </a:xfrm>
          <a:prstGeom prst="rect">
            <a:avLst/>
          </a:prstGeom>
          <a:noFill/>
          <a:ln w="9525">
            <a:noFill/>
            <a:miter lim="800000"/>
            <a:headEnd/>
            <a:tailEnd/>
          </a:ln>
        </p:spPr>
      </p:pic>
      <p:pic>
        <p:nvPicPr>
          <p:cNvPr id="21" name="Picture 6" descr="7E7A445C"/>
          <p:cNvPicPr>
            <a:picLocks noChangeAspect="1" noChangeArrowheads="1"/>
          </p:cNvPicPr>
          <p:nvPr/>
        </p:nvPicPr>
        <p:blipFill>
          <a:blip r:embed="rId9">
            <a:lum bright="-12000" contrast="30000"/>
          </a:blip>
          <a:srcRect r="-1041"/>
          <a:stretch>
            <a:fillRect/>
          </a:stretch>
        </p:blipFill>
        <p:spPr bwMode="auto">
          <a:xfrm>
            <a:off x="0" y="3581399"/>
            <a:ext cx="4800600" cy="3190367"/>
          </a:xfrm>
          <a:prstGeom prst="rect">
            <a:avLst/>
          </a:prstGeom>
          <a:noFill/>
          <a:ln w="9525">
            <a:noFill/>
            <a:miter lim="800000"/>
            <a:headEnd/>
            <a:tailEnd/>
          </a:ln>
        </p:spPr>
      </p:pic>
    </p:spTree>
    <p:extLst>
      <p:ext uri="{BB962C8B-B14F-4D97-AF65-F5344CB8AC3E}">
        <p14:creationId xmlns:p14="http://schemas.microsoft.com/office/powerpoint/2010/main" val="1873248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5"/>
          <p:cNvSpPr>
            <a:spLocks noGrp="1"/>
          </p:cNvSpPr>
          <p:nvPr>
            <p:ph type="sldNum" sz="quarter" idx="12"/>
          </p:nvPr>
        </p:nvSpPr>
        <p:spPr>
          <a:noFill/>
        </p:spPr>
        <p:txBody>
          <a:bodyPr/>
          <a:lstStyle/>
          <a:p>
            <a:fld id="{1D135A6D-5387-42BA-B38D-6A986E8A1165}" type="slidenum">
              <a:rPr lang="en-US" smtClean="0">
                <a:latin typeface="Arial" pitchFamily="34" charset="0"/>
                <a:ea typeface="PMingLiU" pitchFamily="18" charset="-120"/>
              </a:rPr>
              <a:pPr/>
              <a:t>8</a:t>
            </a:fld>
            <a:endParaRPr lang="en-US" smtClean="0">
              <a:latin typeface="Arial" pitchFamily="34" charset="0"/>
              <a:ea typeface="PMingLiU" pitchFamily="18" charset="-120"/>
            </a:endParaRPr>
          </a:p>
        </p:txBody>
      </p:sp>
      <p:sp>
        <p:nvSpPr>
          <p:cNvPr id="5125" name="Rectangle 3"/>
          <p:cNvSpPr>
            <a:spLocks noGrp="1" noChangeArrowheads="1"/>
          </p:cNvSpPr>
          <p:nvPr>
            <p:ph type="body" idx="1"/>
          </p:nvPr>
        </p:nvSpPr>
        <p:spPr>
          <a:xfrm>
            <a:off x="381000" y="0"/>
            <a:ext cx="8229600" cy="4525963"/>
          </a:xfrm>
        </p:spPr>
        <p:txBody>
          <a:bodyPr/>
          <a:lstStyle/>
          <a:p>
            <a:pPr algn="ctr" eaLnBrk="1" hangingPunct="1">
              <a:buNone/>
            </a:pPr>
            <a:r>
              <a:rPr lang="en-US" sz="2400" dirty="0" smtClean="0">
                <a:solidFill>
                  <a:srgbClr val="FF0000"/>
                </a:solidFill>
              </a:rPr>
              <a:t>COMPOSITE</a:t>
            </a:r>
          </a:p>
          <a:p>
            <a:pPr eaLnBrk="1" hangingPunct="1">
              <a:buNone/>
            </a:pPr>
            <a:r>
              <a:rPr lang="en-US" sz="2400" dirty="0" smtClean="0">
                <a:solidFill>
                  <a:srgbClr val="FF0000"/>
                </a:solidFill>
              </a:rPr>
              <a:t>Stiffness E</a:t>
            </a:r>
            <a:r>
              <a:rPr lang="en-US" sz="2400" baseline="-25000" dirty="0" smtClean="0">
                <a:solidFill>
                  <a:srgbClr val="FF0000"/>
                </a:solidFill>
              </a:rPr>
              <a:t>2 </a:t>
            </a:r>
            <a:r>
              <a:rPr lang="en-US" sz="2400" dirty="0" smtClean="0">
                <a:solidFill>
                  <a:srgbClr val="FF0000"/>
                </a:solidFill>
              </a:rPr>
              <a:t>(Rule of Mixtures)</a:t>
            </a:r>
          </a:p>
        </p:txBody>
      </p:sp>
      <p:graphicFrame>
        <p:nvGraphicFramePr>
          <p:cNvPr id="5123" name="Object 10"/>
          <p:cNvGraphicFramePr>
            <a:graphicFrameLocks noChangeAspect="1"/>
          </p:cNvGraphicFramePr>
          <p:nvPr/>
        </p:nvGraphicFramePr>
        <p:xfrm>
          <a:off x="381000" y="1600200"/>
          <a:ext cx="4648200" cy="1376749"/>
        </p:xfrm>
        <a:graphic>
          <a:graphicData uri="http://schemas.openxmlformats.org/presentationml/2006/ole">
            <mc:AlternateContent xmlns:mc="http://schemas.openxmlformats.org/markup-compatibility/2006">
              <mc:Choice xmlns:v="urn:schemas-microsoft-com:vml" Requires="v">
                <p:oleObj spid="_x0000_s2075" name="Equation" r:id="rId3" imgW="3301920" imgH="965160" progId="Equation.3">
                  <p:embed/>
                </p:oleObj>
              </mc:Choice>
              <mc:Fallback>
                <p:oleObj name="Equation" r:id="rId3" imgW="3301920" imgH="965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600200"/>
                        <a:ext cx="4648200" cy="13767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ounded Rectangle 8"/>
          <p:cNvSpPr/>
          <p:nvPr/>
        </p:nvSpPr>
        <p:spPr bwMode="auto">
          <a:xfrm>
            <a:off x="5638800" y="533400"/>
            <a:ext cx="2590800" cy="228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sp>
        <p:nvSpPr>
          <p:cNvPr id="10" name="Rounded Rectangle 9"/>
          <p:cNvSpPr/>
          <p:nvPr/>
        </p:nvSpPr>
        <p:spPr bwMode="auto">
          <a:xfrm>
            <a:off x="5638800" y="762000"/>
            <a:ext cx="2590800" cy="228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sp>
        <p:nvSpPr>
          <p:cNvPr id="11" name="Rounded Rectangle 10"/>
          <p:cNvSpPr/>
          <p:nvPr/>
        </p:nvSpPr>
        <p:spPr bwMode="auto">
          <a:xfrm>
            <a:off x="5638800" y="990600"/>
            <a:ext cx="2590800" cy="228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100" dirty="0" smtClean="0">
                <a:latin typeface="Arial" charset="0"/>
                <a:ea typeface="新細明體" pitchFamily="18" charset="-120"/>
              </a:rPr>
              <a:t>MATRIX</a:t>
            </a:r>
          </a:p>
        </p:txBody>
      </p:sp>
      <p:sp>
        <p:nvSpPr>
          <p:cNvPr id="12" name="Rectangle 11"/>
          <p:cNvSpPr/>
          <p:nvPr/>
        </p:nvSpPr>
        <p:spPr>
          <a:xfrm>
            <a:off x="6324600" y="533400"/>
            <a:ext cx="718466" cy="261610"/>
          </a:xfrm>
          <a:prstGeom prst="rect">
            <a:avLst/>
          </a:prstGeom>
        </p:spPr>
        <p:txBody>
          <a:bodyPr wrap="none">
            <a:spAutoFit/>
          </a:bodyPr>
          <a:lstStyle/>
          <a:p>
            <a:r>
              <a:rPr lang="en-US" sz="1100" dirty="0" smtClean="0">
                <a:latin typeface="Arial" charset="0"/>
                <a:ea typeface="新細明體" pitchFamily="18" charset="-120"/>
              </a:rPr>
              <a:t>MATRIX</a:t>
            </a:r>
          </a:p>
        </p:txBody>
      </p:sp>
      <p:cxnSp>
        <p:nvCxnSpPr>
          <p:cNvPr id="14" name="Straight Connector 13"/>
          <p:cNvCxnSpPr/>
          <p:nvPr/>
        </p:nvCxnSpPr>
        <p:spPr bwMode="auto">
          <a:xfrm>
            <a:off x="5791200" y="762000"/>
            <a:ext cx="609600" cy="228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6324600" y="762000"/>
            <a:ext cx="609600" cy="228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6934200" y="762000"/>
            <a:ext cx="609600" cy="228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7543800" y="762000"/>
            <a:ext cx="609600" cy="2286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6629400" y="685800"/>
            <a:ext cx="633507" cy="369332"/>
          </a:xfrm>
          <a:prstGeom prst="rect">
            <a:avLst/>
          </a:prstGeom>
          <a:noFill/>
        </p:spPr>
        <p:txBody>
          <a:bodyPr wrap="none" rtlCol="0">
            <a:spAutoFit/>
          </a:bodyPr>
          <a:lstStyle/>
          <a:p>
            <a:r>
              <a:rPr lang="en-US" dirty="0" smtClean="0"/>
              <a:t>fiber</a:t>
            </a:r>
            <a:endParaRPr lang="en-US" dirty="0"/>
          </a:p>
        </p:txBody>
      </p:sp>
      <p:graphicFrame>
        <p:nvGraphicFramePr>
          <p:cNvPr id="61444" name="Object 12"/>
          <p:cNvGraphicFramePr>
            <a:graphicFrameLocks noChangeAspect="1"/>
          </p:cNvGraphicFramePr>
          <p:nvPr>
            <p:extLst>
              <p:ext uri="{D42A27DB-BD31-4B8C-83A1-F6EECF244321}">
                <p14:modId xmlns:p14="http://schemas.microsoft.com/office/powerpoint/2010/main" val="3962694465"/>
              </p:ext>
            </p:extLst>
          </p:nvPr>
        </p:nvGraphicFramePr>
        <p:xfrm>
          <a:off x="1397000" y="876300"/>
          <a:ext cx="2159000" cy="833438"/>
        </p:xfrm>
        <a:graphic>
          <a:graphicData uri="http://schemas.openxmlformats.org/presentationml/2006/ole">
            <mc:AlternateContent xmlns:mc="http://schemas.openxmlformats.org/markup-compatibility/2006">
              <mc:Choice xmlns:v="urn:schemas-microsoft-com:vml" Requires="v">
                <p:oleObj spid="_x0000_s2076" name="Equation" r:id="rId5" imgW="1930320" imgH="736560" progId="Equation.3">
                  <p:embed/>
                </p:oleObj>
              </mc:Choice>
              <mc:Fallback>
                <p:oleObj name="Equation" r:id="rId5" imgW="1930320" imgH="7365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0" y="876300"/>
                        <a:ext cx="2159000"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2" name="Picture 7" descr="6731262B"/>
          <p:cNvPicPr>
            <a:picLocks noChangeAspect="1" noChangeArrowheads="1"/>
          </p:cNvPicPr>
          <p:nvPr/>
        </p:nvPicPr>
        <p:blipFill>
          <a:blip r:embed="rId7">
            <a:lum bright="-18000" contrast="42000"/>
          </a:blip>
          <a:srcRect/>
          <a:stretch>
            <a:fillRect/>
          </a:stretch>
        </p:blipFill>
        <p:spPr bwMode="auto">
          <a:xfrm>
            <a:off x="5486400" y="1219200"/>
            <a:ext cx="3294063" cy="2252663"/>
          </a:xfrm>
          <a:prstGeom prst="rect">
            <a:avLst/>
          </a:prstGeom>
          <a:noFill/>
          <a:ln w="9525">
            <a:noFill/>
            <a:miter lim="800000"/>
            <a:headEnd/>
            <a:tailEnd/>
          </a:ln>
        </p:spPr>
      </p:pic>
      <p:pic>
        <p:nvPicPr>
          <p:cNvPr id="23" name="Picture 9" descr="A78196CA"/>
          <p:cNvPicPr>
            <a:picLocks noChangeAspect="1" noChangeArrowheads="1"/>
          </p:cNvPicPr>
          <p:nvPr/>
        </p:nvPicPr>
        <p:blipFill>
          <a:blip r:embed="rId8">
            <a:lum bright="-12000" contrast="42000"/>
          </a:blip>
          <a:srcRect b="-978"/>
          <a:stretch>
            <a:fillRect/>
          </a:stretch>
        </p:blipFill>
        <p:spPr bwMode="auto">
          <a:xfrm>
            <a:off x="5510212" y="3429000"/>
            <a:ext cx="3633788" cy="902107"/>
          </a:xfrm>
          <a:prstGeom prst="rect">
            <a:avLst/>
          </a:prstGeom>
          <a:noFill/>
          <a:ln w="9525">
            <a:noFill/>
            <a:miter lim="800000"/>
            <a:headEnd/>
            <a:tailEnd/>
          </a:ln>
        </p:spPr>
      </p:pic>
      <p:pic>
        <p:nvPicPr>
          <p:cNvPr id="24" name="Picture 11" descr="A78196CA"/>
          <p:cNvPicPr>
            <a:picLocks noChangeAspect="1" noChangeArrowheads="1"/>
          </p:cNvPicPr>
          <p:nvPr/>
        </p:nvPicPr>
        <p:blipFill>
          <a:blip r:embed="rId9">
            <a:lum bright="-18000" contrast="42000"/>
          </a:blip>
          <a:srcRect/>
          <a:stretch>
            <a:fillRect/>
          </a:stretch>
        </p:blipFill>
        <p:spPr bwMode="auto">
          <a:xfrm>
            <a:off x="228600" y="2895600"/>
            <a:ext cx="4495800" cy="3792939"/>
          </a:xfrm>
          <a:prstGeom prst="rect">
            <a:avLst/>
          </a:prstGeom>
          <a:noFill/>
          <a:ln w="9525">
            <a:noFill/>
            <a:miter lim="800000"/>
            <a:headEnd/>
            <a:tailEnd/>
          </a:ln>
        </p:spPr>
      </p:pic>
      <p:sp>
        <p:nvSpPr>
          <p:cNvPr id="25" name="Rectangle 3"/>
          <p:cNvSpPr txBox="1">
            <a:spLocks noChangeArrowheads="1"/>
          </p:cNvSpPr>
          <p:nvPr/>
        </p:nvSpPr>
        <p:spPr bwMode="auto">
          <a:xfrm>
            <a:off x="5791200" y="4343400"/>
            <a:ext cx="30480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400" kern="0" dirty="0" smtClean="0">
                <a:solidFill>
                  <a:srgbClr val="C00000"/>
                </a:solidFill>
                <a:latin typeface="+mn-lt"/>
              </a:rPr>
              <a:t>S</a:t>
            </a:r>
            <a:r>
              <a:rPr kumimoji="1" lang="en-US" sz="2400" b="0" i="0" u="none" strike="noStrike" kern="0" cap="none" spc="0" normalizeH="0" baseline="0" noProof="0" dirty="0" err="1" smtClean="0">
                <a:ln>
                  <a:noFill/>
                </a:ln>
                <a:solidFill>
                  <a:srgbClr val="C00000"/>
                </a:solidFill>
                <a:effectLst/>
                <a:uLnTx/>
                <a:uFillTx/>
                <a:latin typeface="+mn-lt"/>
                <a:ea typeface="PMingLiU" pitchFamily="18" charset="-120"/>
                <a:cs typeface="+mn-cs"/>
              </a:rPr>
              <a:t>tiffness</a:t>
            </a:r>
            <a:r>
              <a:rPr kumimoji="1" lang="en-US" sz="2400" b="0" i="0" u="none" strike="noStrike" kern="0" cap="none" spc="0" normalizeH="0" baseline="0" noProof="0" dirty="0" smtClean="0">
                <a:ln>
                  <a:noFill/>
                </a:ln>
                <a:solidFill>
                  <a:srgbClr val="C00000"/>
                </a:solidFill>
                <a:effectLst/>
                <a:uLnTx/>
                <a:uFillTx/>
                <a:latin typeface="+mn-lt"/>
                <a:ea typeface="PMingLiU" pitchFamily="18" charset="-120"/>
                <a:cs typeface="+mn-cs"/>
              </a:rPr>
              <a:t> </a:t>
            </a:r>
            <a:r>
              <a:rPr kumimoji="1" lang="en-US" sz="2400" b="0" i="1" u="none" strike="noStrike" kern="0" cap="none" spc="0" normalizeH="0" baseline="0" noProof="0" dirty="0" smtClean="0">
                <a:ln>
                  <a:noFill/>
                </a:ln>
                <a:solidFill>
                  <a:srgbClr val="C00000"/>
                </a:solidFill>
                <a:effectLst/>
                <a:uLnTx/>
                <a:uFillTx/>
                <a:latin typeface="Symbol" pitchFamily="18" charset="2"/>
                <a:ea typeface="PMingLiU" pitchFamily="18" charset="-120"/>
                <a:cs typeface="+mn-cs"/>
              </a:rPr>
              <a:t>n</a:t>
            </a:r>
            <a:r>
              <a:rPr kumimoji="1" lang="en-US" sz="2400" b="0" i="1" u="none" strike="noStrike" kern="0" cap="none" spc="0" normalizeH="0" baseline="-25000" noProof="0" dirty="0" smtClean="0">
                <a:ln>
                  <a:noFill/>
                </a:ln>
                <a:solidFill>
                  <a:srgbClr val="C00000"/>
                </a:solidFill>
                <a:effectLst/>
                <a:uLnTx/>
                <a:uFillTx/>
                <a:latin typeface="+mn-lt"/>
                <a:ea typeface="PMingLiU" pitchFamily="18" charset="-120"/>
                <a:cs typeface="+mn-cs"/>
              </a:rPr>
              <a:t>12</a:t>
            </a:r>
            <a:r>
              <a:rPr kumimoji="1" lang="en-US" sz="2400" b="0" i="1" u="none" strike="noStrike" kern="0" cap="none" spc="0" normalizeH="0" baseline="0" noProof="0" dirty="0" smtClean="0">
                <a:ln>
                  <a:noFill/>
                </a:ln>
                <a:solidFill>
                  <a:srgbClr val="C00000"/>
                </a:solidFill>
                <a:effectLst/>
                <a:uLnTx/>
                <a:uFillTx/>
                <a:latin typeface="+mn-lt"/>
                <a:ea typeface="PMingLiU" pitchFamily="18" charset="-120"/>
                <a:cs typeface="+mn-cs"/>
              </a:rPr>
              <a:t> and G</a:t>
            </a:r>
            <a:r>
              <a:rPr kumimoji="1" lang="en-US" sz="2400" b="0" i="1" u="none" strike="noStrike" kern="0" cap="none" spc="0" normalizeH="0" baseline="-25000" noProof="0" dirty="0" smtClean="0">
                <a:ln>
                  <a:noFill/>
                </a:ln>
                <a:solidFill>
                  <a:srgbClr val="C00000"/>
                </a:solidFill>
                <a:effectLst/>
                <a:uLnTx/>
                <a:uFillTx/>
                <a:latin typeface="+mn-lt"/>
                <a:ea typeface="PMingLiU" pitchFamily="18" charset="-120"/>
                <a:cs typeface="+mn-cs"/>
              </a:rPr>
              <a:t>12</a:t>
            </a:r>
            <a:endParaRPr kumimoji="1" lang="en-US" sz="2400" b="0" i="1" u="none" strike="noStrike" kern="0" cap="none" spc="0" normalizeH="0" baseline="0" noProof="0" dirty="0" smtClean="0">
              <a:ln>
                <a:noFill/>
              </a:ln>
              <a:solidFill>
                <a:srgbClr val="C00000"/>
              </a:solidFill>
              <a:effectLst/>
              <a:uLnTx/>
              <a:uFillTx/>
              <a:latin typeface="+mn-lt"/>
              <a:ea typeface="PMingLiU" pitchFamily="18" charset="-120"/>
              <a:cs typeface="+mn-cs"/>
            </a:endParaRPr>
          </a:p>
        </p:txBody>
      </p:sp>
      <p:graphicFrame>
        <p:nvGraphicFramePr>
          <p:cNvPr id="61445" name="Object 4"/>
          <p:cNvGraphicFramePr>
            <a:graphicFrameLocks noChangeAspect="1"/>
          </p:cNvGraphicFramePr>
          <p:nvPr/>
        </p:nvGraphicFramePr>
        <p:xfrm>
          <a:off x="6705600" y="4800600"/>
          <a:ext cx="1514925" cy="300037"/>
        </p:xfrm>
        <a:graphic>
          <a:graphicData uri="http://schemas.openxmlformats.org/presentationml/2006/ole">
            <mc:AlternateContent xmlns:mc="http://schemas.openxmlformats.org/markup-compatibility/2006">
              <mc:Choice xmlns:v="urn:schemas-microsoft-com:vml" Requires="v">
                <p:oleObj spid="_x0000_s2077" name="Equation" r:id="rId10" imgW="1815840" imgH="355320" progId="Equation.3">
                  <p:embed/>
                </p:oleObj>
              </mc:Choice>
              <mc:Fallback>
                <p:oleObj name="Equation" r:id="rId10" imgW="1815840" imgH="35532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05600" y="4800600"/>
                        <a:ext cx="1514925" cy="300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6" name="Object 5"/>
          <p:cNvGraphicFramePr>
            <a:graphicFrameLocks noChangeAspect="1"/>
          </p:cNvGraphicFramePr>
          <p:nvPr/>
        </p:nvGraphicFramePr>
        <p:xfrm>
          <a:off x="6705600" y="5181600"/>
          <a:ext cx="1657350" cy="615330"/>
        </p:xfrm>
        <a:graphic>
          <a:graphicData uri="http://schemas.openxmlformats.org/presentationml/2006/ole">
            <mc:AlternateContent xmlns:mc="http://schemas.openxmlformats.org/markup-compatibility/2006">
              <mc:Choice xmlns:v="urn:schemas-microsoft-com:vml" Requires="v">
                <p:oleObj spid="_x0000_s2078" name="Equation" r:id="rId12" imgW="2006280" imgH="736560" progId="Equation.3">
                  <p:embed/>
                </p:oleObj>
              </mc:Choice>
              <mc:Fallback>
                <p:oleObj name="Equation" r:id="rId12" imgW="2006280" imgH="73656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5600" y="5181600"/>
                        <a:ext cx="1657350" cy="615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7" name="Object 6"/>
          <p:cNvGraphicFramePr>
            <a:graphicFrameLocks noChangeAspect="1"/>
          </p:cNvGraphicFramePr>
          <p:nvPr/>
        </p:nvGraphicFramePr>
        <p:xfrm>
          <a:off x="4953000" y="5943600"/>
          <a:ext cx="4041075" cy="538163"/>
        </p:xfrm>
        <a:graphic>
          <a:graphicData uri="http://schemas.openxmlformats.org/presentationml/2006/ole">
            <mc:AlternateContent xmlns:mc="http://schemas.openxmlformats.org/markup-compatibility/2006">
              <mc:Choice xmlns:v="urn:schemas-microsoft-com:vml" Requires="v">
                <p:oleObj spid="_x0000_s2079" name="Equation" r:id="rId14" imgW="3670200" imgH="482400" progId="Equation.3">
                  <p:embed/>
                </p:oleObj>
              </mc:Choice>
              <mc:Fallback>
                <p:oleObj name="Equation" r:id="rId14" imgW="3670200" imgH="4824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53000" y="5943600"/>
                        <a:ext cx="4041075"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27167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0"/>
            <a:ext cx="8458200" cy="923330"/>
          </a:xfrm>
          <a:prstGeom prst="rect">
            <a:avLst/>
          </a:prstGeom>
        </p:spPr>
        <p:txBody>
          <a:bodyPr wrap="square">
            <a:spAutoFit/>
          </a:bodyPr>
          <a:lstStyle/>
          <a:p>
            <a:r>
              <a:rPr lang="en-US" dirty="0" smtClean="0"/>
              <a:t>For composites in which discontinuous </a:t>
            </a:r>
            <a:r>
              <a:rPr lang="en-US" dirty="0" err="1" smtClean="0"/>
              <a:t>fibres</a:t>
            </a:r>
            <a:r>
              <a:rPr lang="en-US" dirty="0" smtClean="0"/>
              <a:t> are not perfectly aligned, two parameters need to be incorporated in equation, the length efficiency factor(</a:t>
            </a:r>
            <a:r>
              <a:rPr lang="en-US" dirty="0" err="1" smtClean="0"/>
              <a:t>η</a:t>
            </a:r>
            <a:r>
              <a:rPr lang="en-US" i="1" baseline="-25000" dirty="0" err="1" smtClean="0"/>
              <a:t>L</a:t>
            </a:r>
            <a:r>
              <a:rPr lang="en-US" i="1" dirty="0" smtClean="0"/>
              <a:t> ) and the orientation factor(η</a:t>
            </a:r>
            <a:r>
              <a:rPr lang="en-US" i="1" baseline="-25000" dirty="0" smtClean="0"/>
              <a:t>0</a:t>
            </a:r>
            <a:r>
              <a:rPr lang="en-US" i="1" dirty="0" smtClean="0"/>
              <a:t>)</a:t>
            </a:r>
            <a:endParaRPr lang="en-US" dirty="0"/>
          </a:p>
        </p:txBody>
      </p:sp>
      <p:pic>
        <p:nvPicPr>
          <p:cNvPr id="63490" name="Picture 2"/>
          <p:cNvPicPr>
            <a:picLocks noChangeAspect="1" noChangeArrowheads="1"/>
          </p:cNvPicPr>
          <p:nvPr/>
        </p:nvPicPr>
        <p:blipFill>
          <a:blip r:embed="rId2"/>
          <a:srcRect/>
          <a:stretch>
            <a:fillRect/>
          </a:stretch>
        </p:blipFill>
        <p:spPr bwMode="auto">
          <a:xfrm>
            <a:off x="2514600" y="990600"/>
            <a:ext cx="3095625" cy="514350"/>
          </a:xfrm>
          <a:prstGeom prst="rect">
            <a:avLst/>
          </a:prstGeom>
          <a:noFill/>
          <a:ln w="9525">
            <a:noFill/>
            <a:miter lim="800000"/>
            <a:headEnd/>
            <a:tailEnd/>
          </a:ln>
          <a:effectLst/>
        </p:spPr>
      </p:pic>
      <p:sp>
        <p:nvSpPr>
          <p:cNvPr id="6" name="Rectangle 5"/>
          <p:cNvSpPr/>
          <p:nvPr/>
        </p:nvSpPr>
        <p:spPr>
          <a:xfrm>
            <a:off x="152400" y="1676400"/>
            <a:ext cx="8991600" cy="1754326"/>
          </a:xfrm>
          <a:prstGeom prst="rect">
            <a:avLst/>
          </a:prstGeom>
        </p:spPr>
        <p:txBody>
          <a:bodyPr wrap="square">
            <a:spAutoFit/>
          </a:bodyPr>
          <a:lstStyle/>
          <a:p>
            <a:r>
              <a:rPr lang="en-US" dirty="0" smtClean="0"/>
              <a:t>The </a:t>
            </a:r>
            <a:r>
              <a:rPr lang="en-US" dirty="0" err="1" smtClean="0"/>
              <a:t>fibre</a:t>
            </a:r>
            <a:r>
              <a:rPr lang="en-US" dirty="0" smtClean="0"/>
              <a:t> length efficiency factor </a:t>
            </a:r>
            <a:r>
              <a:rPr lang="en-US" dirty="0" err="1" smtClean="0"/>
              <a:t>η</a:t>
            </a:r>
            <a:r>
              <a:rPr lang="en-US" i="1" baseline="-25000" dirty="0" err="1" smtClean="0"/>
              <a:t>L</a:t>
            </a:r>
            <a:r>
              <a:rPr lang="en-US" i="1" dirty="0" smtClean="0"/>
              <a:t> can vary between 0 and 1</a:t>
            </a:r>
          </a:p>
          <a:p>
            <a:endParaRPr lang="en-US" i="1" dirty="0" smtClean="0"/>
          </a:p>
          <a:p>
            <a:r>
              <a:rPr lang="en-US" i="1" dirty="0" smtClean="0"/>
              <a:t>The orientation factor η</a:t>
            </a:r>
            <a:r>
              <a:rPr lang="en-US" i="1" baseline="-25000" dirty="0" smtClean="0"/>
              <a:t>0 </a:t>
            </a:r>
            <a:r>
              <a:rPr lang="en-US" dirty="0" smtClean="0"/>
              <a:t>is equal to 1 for fully aligned </a:t>
            </a:r>
            <a:r>
              <a:rPr lang="en-US" dirty="0" err="1" smtClean="0"/>
              <a:t>fibres</a:t>
            </a:r>
            <a:endParaRPr lang="en-US" dirty="0" smtClean="0"/>
          </a:p>
          <a:p>
            <a:r>
              <a:rPr lang="en-US" dirty="0" smtClean="0"/>
              <a:t>                                                        3/8 for random two dimensional orientation </a:t>
            </a:r>
          </a:p>
          <a:p>
            <a:r>
              <a:rPr lang="en-US" dirty="0" smtClean="0"/>
              <a:t>                                                        1/5 for three dimensional orientation</a:t>
            </a:r>
          </a:p>
          <a:p>
            <a:r>
              <a:rPr lang="en-US" dirty="0" smtClean="0"/>
              <a:t>A similar equation is valid for strength,</a:t>
            </a:r>
            <a:endParaRPr lang="en-US" dirty="0"/>
          </a:p>
        </p:txBody>
      </p:sp>
      <p:pic>
        <p:nvPicPr>
          <p:cNvPr id="63491" name="Picture 3"/>
          <p:cNvPicPr>
            <a:picLocks noChangeAspect="1" noChangeArrowheads="1"/>
          </p:cNvPicPr>
          <p:nvPr/>
        </p:nvPicPr>
        <p:blipFill>
          <a:blip r:embed="rId3"/>
          <a:srcRect/>
          <a:stretch>
            <a:fillRect/>
          </a:stretch>
        </p:blipFill>
        <p:spPr bwMode="auto">
          <a:xfrm>
            <a:off x="2819400" y="3581400"/>
            <a:ext cx="3057525" cy="361950"/>
          </a:xfrm>
          <a:prstGeom prst="rect">
            <a:avLst/>
          </a:prstGeom>
          <a:noFill/>
          <a:ln w="9525">
            <a:noFill/>
            <a:miter lim="800000"/>
            <a:headEnd/>
            <a:tailEnd/>
          </a:ln>
          <a:effectLst/>
        </p:spPr>
      </p:pic>
    </p:spTree>
    <p:extLst>
      <p:ext uri="{BB962C8B-B14F-4D97-AF65-F5344CB8AC3E}">
        <p14:creationId xmlns:p14="http://schemas.microsoft.com/office/powerpoint/2010/main" val="4052369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1411</Words>
  <Application>Microsoft Office PowerPoint</Application>
  <PresentationFormat>On-screen Show (4:3)</PresentationFormat>
  <Paragraphs>263</Paragraphs>
  <Slides>25</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6" baseType="lpstr">
      <vt:lpstr>Arial</vt:lpstr>
      <vt:lpstr>Arial Black</vt:lpstr>
      <vt:lpstr>Calibri</vt:lpstr>
      <vt:lpstr>新細明體</vt:lpstr>
      <vt:lpstr>新細明體</vt:lpstr>
      <vt:lpstr>Symbol</vt:lpstr>
      <vt:lpstr>Times New Roman</vt:lpstr>
      <vt:lpstr>Verdana</vt:lpstr>
      <vt:lpstr>Wingdings</vt:lpstr>
      <vt:lpstr>Office Theme</vt:lpstr>
      <vt:lpstr>Equation</vt:lpstr>
      <vt:lpstr>Nanocomposites</vt:lpstr>
      <vt:lpstr>PowerPoint Presentation</vt:lpstr>
      <vt:lpstr>PowerPoint Presentation</vt:lpstr>
      <vt:lpstr>Advantages of Nanosized Additions</vt:lpstr>
      <vt:lpstr>Disadvantages of Nanosized Additions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Nanocomposites</dc:title>
  <dc:creator>manosnigdha</dc:creator>
  <cp:lastModifiedBy>HP</cp:lastModifiedBy>
  <cp:revision>5</cp:revision>
  <dcterms:created xsi:type="dcterms:W3CDTF">2020-11-17T06:26:25Z</dcterms:created>
  <dcterms:modified xsi:type="dcterms:W3CDTF">2022-11-17T03:10:17Z</dcterms:modified>
</cp:coreProperties>
</file>