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9DA0-AD93-4987-AFC4-DACB6C8762A3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74DD5-DA0B-4572-B48C-C14AAE74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Garamond" panose="02020404030301010803" pitchFamily="18" charset="0"/>
              </a:rPr>
              <a:t>A Quick Detour</a:t>
            </a:r>
            <a:endParaRPr lang="en-US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77803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Garamond" pitchFamily="18" charset="0"/>
              </a:rPr>
              <a:t>The immediate impact of a tax cut is to raise disposable income and thus to raise consumption.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Garamon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Garamond" pitchFamily="18" charset="0"/>
              </a:rPr>
              <a:t>Disposable income rises by </a:t>
            </a:r>
            <a:r>
              <a:rPr lang="en-US" altLang="en-US" sz="2400" i="1">
                <a:latin typeface="Garamond" pitchFamily="18" charset="0"/>
              </a:rPr>
              <a:t>dT,</a:t>
            </a:r>
            <a:r>
              <a:rPr lang="en-US" altLang="en-US" sz="2400">
                <a:latin typeface="Garamond" pitchFamily="18" charset="0"/>
              </a:rPr>
              <a:t> and consumption rises by an amount equal to </a:t>
            </a:r>
            <a:r>
              <a:rPr lang="en-US" altLang="en-US" sz="2400" i="1">
                <a:latin typeface="Garamond" pitchFamily="18" charset="0"/>
              </a:rPr>
              <a:t>dT</a:t>
            </a:r>
            <a:r>
              <a:rPr lang="en-US" altLang="en-US" sz="2400">
                <a:latin typeface="Garamond" pitchFamily="18" charset="0"/>
              </a:rPr>
              <a:t> times the </a:t>
            </a:r>
            <a:r>
              <a:rPr lang="en-US" altLang="en-US" sz="2400" i="1">
                <a:latin typeface="Garamond" pitchFamily="18" charset="0"/>
              </a:rPr>
              <a:t>MPC</a:t>
            </a:r>
            <a:r>
              <a:rPr lang="en-US" altLang="en-US" sz="2400">
                <a:latin typeface="Garamond" pitchFamily="18" charset="0"/>
              </a:rPr>
              <a:t>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Garamon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Garamond" pitchFamily="18" charset="0"/>
              </a:rPr>
              <a:t>The higher the </a:t>
            </a:r>
            <a:r>
              <a:rPr lang="en-US" altLang="en-US" sz="2400" i="1">
                <a:latin typeface="Garamond" pitchFamily="18" charset="0"/>
              </a:rPr>
              <a:t>MPC,</a:t>
            </a:r>
            <a:r>
              <a:rPr lang="en-US" altLang="en-US" sz="2400">
                <a:latin typeface="Garamond" pitchFamily="18" charset="0"/>
              </a:rPr>
              <a:t> the greater the impact of the tax cut on consumption.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Garamon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Garamond" pitchFamily="18" charset="0"/>
              </a:rPr>
              <a:t>As the govt’s revenue falls, it has to borrow money, hence </a:t>
            </a:r>
            <a:r>
              <a:rPr lang="en-US" altLang="en-US" sz="2400" i="1">
                <a:latin typeface="Garamond" pitchFamily="18" charset="0"/>
              </a:rPr>
              <a:t>r </a:t>
            </a:r>
            <a:r>
              <a:rPr lang="en-US" altLang="en-US" sz="2400">
                <a:latin typeface="Garamond" pitchFamily="18" charset="0"/>
              </a:rPr>
              <a:t>increases. This reduces 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Garamon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Garamond" pitchFamily="18" charset="0"/>
              </a:rPr>
              <a:t>So, government purchases, tax cuts </a:t>
            </a:r>
            <a:r>
              <a:rPr lang="en-US" altLang="en-US" sz="2400" b="1" i="1">
                <a:latin typeface="Garamond" pitchFamily="18" charset="0"/>
              </a:rPr>
              <a:t>crowd out </a:t>
            </a:r>
            <a:r>
              <a:rPr lang="en-US" altLang="en-US" sz="2400">
                <a:latin typeface="Garamond" pitchFamily="18" charset="0"/>
              </a:rPr>
              <a:t>investment.</a:t>
            </a:r>
            <a:endParaRPr lang="en-US" altLang="en-US" sz="2400" u="sng">
              <a:latin typeface="Garamond" pitchFamily="18" charset="0"/>
            </a:endParaRP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609600" y="882650"/>
            <a:ext cx="732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8A45"/>
                </a:solidFill>
              </a:rPr>
              <a:t>A Decrease in Taxes: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823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WordArt 2"/>
          <p:cNvSpPr>
            <a:spLocks noChangeArrowheads="1" noChangeShapeType="1" noTextEdit="1"/>
          </p:cNvSpPr>
          <p:nvPr/>
        </p:nvSpPr>
        <p:spPr bwMode="auto">
          <a:xfrm>
            <a:off x="1724025" y="304800"/>
            <a:ext cx="5743575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Changes in Investment Demand</a:t>
            </a:r>
          </a:p>
        </p:txBody>
      </p:sp>
      <p:sp>
        <p:nvSpPr>
          <p:cNvPr id="53251" name="WordArt 3"/>
          <p:cNvSpPr>
            <a:spLocks noChangeArrowheads="1" noChangeShapeType="1" noTextEdit="1"/>
          </p:cNvSpPr>
          <p:nvPr/>
        </p:nvSpPr>
        <p:spPr bwMode="auto">
          <a:xfrm>
            <a:off x="1698625" y="304800"/>
            <a:ext cx="5743575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CC"/>
                </a:solidFill>
                <a:latin typeface="Times New Roman"/>
                <a:cs typeface="Times New Roman"/>
              </a:rPr>
              <a:t>Changes in Investment Demand</a:t>
            </a:r>
          </a:p>
        </p:txBody>
      </p:sp>
      <p:sp>
        <p:nvSpPr>
          <p:cNvPr id="53252" name="Text Box 23"/>
          <p:cNvSpPr txBox="1">
            <a:spLocks noChangeArrowheads="1"/>
          </p:cNvSpPr>
          <p:nvPr/>
        </p:nvSpPr>
        <p:spPr bwMode="auto">
          <a:xfrm>
            <a:off x="5773738" y="1057275"/>
            <a:ext cx="3141662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 increase in the demand for investment goods shifts the investment schedule to the right. The equilibrium moves from A to B.  Because the amount of saving is fixed, the increase in investment demand raises the interest rate while leaving the equilibrium amount of investment unchanged.</a:t>
            </a:r>
          </a:p>
        </p:txBody>
      </p:sp>
      <p:grpSp>
        <p:nvGrpSpPr>
          <p:cNvPr id="53253" name="Group 27"/>
          <p:cNvGrpSpPr>
            <a:grpSpLocks/>
          </p:cNvGrpSpPr>
          <p:nvPr/>
        </p:nvGrpSpPr>
        <p:grpSpPr bwMode="auto">
          <a:xfrm>
            <a:off x="381000" y="1631950"/>
            <a:ext cx="5102225" cy="4114800"/>
            <a:chOff x="201" y="768"/>
            <a:chExt cx="3214" cy="2592"/>
          </a:xfrm>
        </p:grpSpPr>
        <p:sp>
          <p:nvSpPr>
            <p:cNvPr id="53255" name="Line 4"/>
            <p:cNvSpPr>
              <a:spLocks noChangeShapeType="1"/>
            </p:cNvSpPr>
            <p:nvPr/>
          </p:nvSpPr>
          <p:spPr bwMode="auto">
            <a:xfrm>
              <a:off x="648" y="864"/>
              <a:ext cx="1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5"/>
            <p:cNvSpPr>
              <a:spLocks noChangeShapeType="1"/>
            </p:cNvSpPr>
            <p:nvPr/>
          </p:nvSpPr>
          <p:spPr bwMode="auto">
            <a:xfrm rot="5400000">
              <a:off x="1751" y="1969"/>
              <a:ext cx="1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Text Box 6"/>
            <p:cNvSpPr txBox="1">
              <a:spLocks noChangeArrowheads="1"/>
            </p:cNvSpPr>
            <p:nvPr/>
          </p:nvSpPr>
          <p:spPr bwMode="auto">
            <a:xfrm>
              <a:off x="1720" y="3064"/>
              <a:ext cx="1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Investment, Saving</a:t>
              </a:r>
            </a:p>
          </p:txBody>
        </p:sp>
        <p:sp>
          <p:nvSpPr>
            <p:cNvPr id="53258" name="Arc 7"/>
            <p:cNvSpPr>
              <a:spLocks/>
            </p:cNvSpPr>
            <p:nvPr/>
          </p:nvSpPr>
          <p:spPr bwMode="auto">
            <a:xfrm rot="10780901">
              <a:off x="888" y="1008"/>
              <a:ext cx="1920" cy="18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2760" y="272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53260" name="Text Box 9"/>
            <p:cNvSpPr txBox="1">
              <a:spLocks noChangeArrowheads="1"/>
            </p:cNvSpPr>
            <p:nvPr/>
          </p:nvSpPr>
          <p:spPr bwMode="auto">
            <a:xfrm>
              <a:off x="201" y="82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sp>
          <p:nvSpPr>
            <p:cNvPr id="53261" name="Line 10"/>
            <p:cNvSpPr>
              <a:spLocks noChangeShapeType="1"/>
            </p:cNvSpPr>
            <p:nvPr/>
          </p:nvSpPr>
          <p:spPr bwMode="auto">
            <a:xfrm flipV="1">
              <a:off x="1568" y="1056"/>
              <a:ext cx="1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Rectangle 11"/>
            <p:cNvSpPr>
              <a:spLocks noChangeArrowheads="1"/>
            </p:cNvSpPr>
            <p:nvPr/>
          </p:nvSpPr>
          <p:spPr bwMode="auto">
            <a:xfrm>
              <a:off x="1568" y="960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Saving, S</a:t>
              </a:r>
            </a:p>
          </p:txBody>
        </p:sp>
        <p:sp>
          <p:nvSpPr>
            <p:cNvPr id="53263" name="Line 12"/>
            <p:cNvSpPr>
              <a:spLocks noChangeShapeType="1"/>
            </p:cNvSpPr>
            <p:nvPr/>
          </p:nvSpPr>
          <p:spPr bwMode="auto">
            <a:xfrm>
              <a:off x="704" y="2418"/>
              <a:ext cx="854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Oval 13"/>
            <p:cNvSpPr>
              <a:spLocks noChangeArrowheads="1"/>
            </p:cNvSpPr>
            <p:nvPr/>
          </p:nvSpPr>
          <p:spPr bwMode="auto">
            <a:xfrm>
              <a:off x="1478" y="23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sp>
          <p:nvSpPr>
            <p:cNvPr id="53265" name="Rectangle 14"/>
            <p:cNvSpPr>
              <a:spLocks noChangeArrowheads="1"/>
            </p:cNvSpPr>
            <p:nvPr/>
          </p:nvSpPr>
          <p:spPr bwMode="auto">
            <a:xfrm>
              <a:off x="1473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</a:t>
              </a:r>
            </a:p>
          </p:txBody>
        </p:sp>
        <p:sp>
          <p:nvSpPr>
            <p:cNvPr id="53266" name="Arc 18"/>
            <p:cNvSpPr>
              <a:spLocks/>
            </p:cNvSpPr>
            <p:nvPr/>
          </p:nvSpPr>
          <p:spPr bwMode="auto">
            <a:xfrm rot="10780901">
              <a:off x="1152" y="768"/>
              <a:ext cx="1920" cy="18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3020" y="24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53268" name="Oval 20"/>
            <p:cNvSpPr>
              <a:spLocks noChangeArrowheads="1"/>
            </p:cNvSpPr>
            <p:nvPr/>
          </p:nvSpPr>
          <p:spPr bwMode="auto">
            <a:xfrm>
              <a:off x="1488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1334" y="242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53270" name="Text Box 22"/>
            <p:cNvSpPr txBox="1">
              <a:spLocks noChangeArrowheads="1"/>
            </p:cNvSpPr>
            <p:nvPr/>
          </p:nvSpPr>
          <p:spPr bwMode="auto">
            <a:xfrm>
              <a:off x="1334" y="192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53271" name="Line 25"/>
            <p:cNvSpPr>
              <a:spLocks noChangeShapeType="1"/>
            </p:cNvSpPr>
            <p:nvPr/>
          </p:nvSpPr>
          <p:spPr bwMode="auto">
            <a:xfrm>
              <a:off x="624" y="1954"/>
              <a:ext cx="854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Line 26"/>
            <p:cNvSpPr>
              <a:spLocks noChangeShapeType="1"/>
            </p:cNvSpPr>
            <p:nvPr/>
          </p:nvSpPr>
          <p:spPr bwMode="auto">
            <a:xfrm>
              <a:off x="1504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4" name="AutoShape 28"/>
          <p:cNvSpPr>
            <a:spLocks noChangeArrowheads="1"/>
          </p:cNvSpPr>
          <p:nvPr/>
        </p:nvSpPr>
        <p:spPr bwMode="auto">
          <a:xfrm>
            <a:off x="1668463" y="2065338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99"/>
          </a:solidFill>
          <a:ln w="22225" algn="ctr">
            <a:solidFill>
              <a:srgbClr val="003300"/>
            </a:solidFill>
            <a:miter lim="800000"/>
            <a:headEnd/>
            <a:tailEnd/>
          </a:ln>
          <a:effectLst>
            <a:outerShdw dist="35921" dir="2700000" algn="ctr" rotWithShape="0">
              <a:srgbClr val="9900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</p:spTree>
    <p:extLst>
      <p:ext uri="{BB962C8B-B14F-4D97-AF65-F5344CB8AC3E}">
        <p14:creationId xmlns:p14="http://schemas.microsoft.com/office/powerpoint/2010/main" val="373130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5"/>
          <p:cNvSpPr txBox="1">
            <a:spLocks noChangeArrowheads="1"/>
          </p:cNvSpPr>
          <p:nvPr/>
        </p:nvSpPr>
        <p:spPr bwMode="auto">
          <a:xfrm>
            <a:off x="336550" y="4611688"/>
            <a:ext cx="8394700" cy="1927225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50000">
                <a:srgbClr val="99FF66"/>
              </a:gs>
              <a:gs pos="100000">
                <a:srgbClr val="FF33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When saving is positively related to the interest rate, as shown by the upward-sloping </a:t>
            </a:r>
            <a:r>
              <a:rPr lang="en-US" altLang="en-US" sz="2400" i="1"/>
              <a:t>S(r)</a:t>
            </a:r>
            <a:r>
              <a:rPr lang="en-US" altLang="en-US" sz="2400"/>
              <a:t> curve, a rightward shift in the investment schedule </a:t>
            </a:r>
            <a:r>
              <a:rPr lang="en-US" altLang="en-US" sz="2400" i="1"/>
              <a:t>I(r),</a:t>
            </a:r>
            <a:r>
              <a:rPr lang="en-US" altLang="en-US" sz="2400"/>
              <a:t> increases the interest rate and the amount of  investment. The higher interest rate induces people to increase saving, which in turn allows investment to increase.</a:t>
            </a:r>
          </a:p>
        </p:txBody>
      </p:sp>
      <p:grpSp>
        <p:nvGrpSpPr>
          <p:cNvPr id="54275" name="Group 29"/>
          <p:cNvGrpSpPr>
            <a:grpSpLocks/>
          </p:cNvGrpSpPr>
          <p:nvPr/>
        </p:nvGrpSpPr>
        <p:grpSpPr bwMode="auto">
          <a:xfrm>
            <a:off x="647700" y="228600"/>
            <a:ext cx="7772400" cy="4140200"/>
            <a:chOff x="936" y="152"/>
            <a:chExt cx="4896" cy="2608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040" y="2472"/>
              <a:ext cx="2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Investment, Saving</a:t>
              </a:r>
              <a:endParaRPr lang="en-US" altLang="en-US" sz="2400" i="1"/>
            </a:p>
          </p:txBody>
        </p:sp>
        <p:grpSp>
          <p:nvGrpSpPr>
            <p:cNvPr id="54277" name="Group 28"/>
            <p:cNvGrpSpPr>
              <a:grpSpLocks/>
            </p:cNvGrpSpPr>
            <p:nvPr/>
          </p:nvGrpSpPr>
          <p:grpSpPr bwMode="auto">
            <a:xfrm>
              <a:off x="936" y="152"/>
              <a:ext cx="3312" cy="2560"/>
              <a:chOff x="936" y="152"/>
              <a:chExt cx="3312" cy="2560"/>
            </a:xfrm>
          </p:grpSpPr>
          <p:sp>
            <p:nvSpPr>
              <p:cNvPr id="54278" name="Line 2"/>
              <p:cNvSpPr>
                <a:spLocks noChangeShapeType="1"/>
              </p:cNvSpPr>
              <p:nvPr/>
            </p:nvSpPr>
            <p:spPr bwMode="auto">
              <a:xfrm>
                <a:off x="1632" y="296"/>
                <a:ext cx="1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9" name="Line 3"/>
              <p:cNvSpPr>
                <a:spLocks noChangeShapeType="1"/>
              </p:cNvSpPr>
              <p:nvPr/>
            </p:nvSpPr>
            <p:spPr bwMode="auto">
              <a:xfrm rot="5400000">
                <a:off x="2735" y="1401"/>
                <a:ext cx="1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0" name="Arc 5"/>
              <p:cNvSpPr>
                <a:spLocks/>
              </p:cNvSpPr>
              <p:nvPr/>
            </p:nvSpPr>
            <p:spPr bwMode="auto">
              <a:xfrm rot="10780901">
                <a:off x="1872" y="440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1" name="Rectangle 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I</a:t>
                </a:r>
                <a:r>
                  <a:rPr lang="en-US" altLang="en-US" sz="2400" baseline="-25000"/>
                  <a:t>1</a:t>
                </a:r>
              </a:p>
            </p:txBody>
          </p:sp>
          <p:sp>
            <p:nvSpPr>
              <p:cNvPr id="54282" name="Text Box 7"/>
              <p:cNvSpPr txBox="1">
                <a:spLocks noChangeArrowheads="1"/>
              </p:cNvSpPr>
              <p:nvPr/>
            </p:nvSpPr>
            <p:spPr bwMode="auto">
              <a:xfrm>
                <a:off x="936" y="252"/>
                <a:ext cx="680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Real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interest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rate, </a:t>
                </a:r>
                <a:r>
                  <a:rPr lang="en-US" altLang="en-US" sz="2400" i="1"/>
                  <a:t>r</a:t>
                </a:r>
              </a:p>
            </p:txBody>
          </p:sp>
          <p:sp>
            <p:nvSpPr>
              <p:cNvPr id="54283" name="Rectangle 9"/>
              <p:cNvSpPr>
                <a:spLocks noChangeArrowheads="1"/>
              </p:cNvSpPr>
              <p:nvPr/>
            </p:nvSpPr>
            <p:spPr bwMode="auto">
              <a:xfrm>
                <a:off x="3641" y="152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S(r)</a:t>
                </a:r>
              </a:p>
            </p:txBody>
          </p:sp>
          <p:sp>
            <p:nvSpPr>
              <p:cNvPr id="54284" name="Line 10"/>
              <p:cNvSpPr>
                <a:spLocks noChangeShapeType="1"/>
              </p:cNvSpPr>
              <p:nvPr/>
            </p:nvSpPr>
            <p:spPr bwMode="auto">
              <a:xfrm>
                <a:off x="1656" y="20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5" name="Oval 11"/>
              <p:cNvSpPr>
                <a:spLocks noChangeArrowheads="1"/>
              </p:cNvSpPr>
              <p:nvPr/>
            </p:nvSpPr>
            <p:spPr bwMode="auto">
              <a:xfrm>
                <a:off x="2664" y="192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54286" name="Arc 14"/>
              <p:cNvSpPr>
                <a:spLocks/>
              </p:cNvSpPr>
              <p:nvPr/>
            </p:nvSpPr>
            <p:spPr bwMode="auto">
              <a:xfrm rot="10780901">
                <a:off x="2136" y="200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7" name="Rectangle 15"/>
              <p:cNvSpPr>
                <a:spLocks noChangeArrowheads="1"/>
              </p:cNvSpPr>
              <p:nvPr/>
            </p:nvSpPr>
            <p:spPr bwMode="auto">
              <a:xfrm>
                <a:off x="4004" y="192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I</a:t>
                </a:r>
                <a:r>
                  <a:rPr lang="en-US" altLang="en-US" sz="2400" baseline="-25000"/>
                  <a:t>2</a:t>
                </a:r>
              </a:p>
            </p:txBody>
          </p:sp>
          <p:sp>
            <p:nvSpPr>
              <p:cNvPr id="54288" name="Oval 16"/>
              <p:cNvSpPr>
                <a:spLocks noChangeArrowheads="1"/>
              </p:cNvSpPr>
              <p:nvPr/>
            </p:nvSpPr>
            <p:spPr bwMode="auto">
              <a:xfrm>
                <a:off x="2976" y="172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2568" y="20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A</a:t>
                </a:r>
              </a:p>
            </p:txBody>
          </p:sp>
          <p:sp>
            <p:nvSpPr>
              <p:cNvPr id="54290" name="Text Box 18"/>
              <p:cNvSpPr txBox="1">
                <a:spLocks noChangeArrowheads="1"/>
              </p:cNvSpPr>
              <p:nvPr/>
            </p:nvSpPr>
            <p:spPr bwMode="auto">
              <a:xfrm>
                <a:off x="3012" y="18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/>
                  <a:t>B</a:t>
                </a:r>
              </a:p>
            </p:txBody>
          </p:sp>
          <p:sp>
            <p:nvSpPr>
              <p:cNvPr id="54291" name="Arc 19"/>
              <p:cNvSpPr>
                <a:spLocks/>
              </p:cNvSpPr>
              <p:nvPr/>
            </p:nvSpPr>
            <p:spPr bwMode="auto">
              <a:xfrm rot="5223146">
                <a:off x="1777" y="367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1648" y="1776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3" name="Line 22"/>
              <p:cNvSpPr>
                <a:spLocks noChangeShapeType="1"/>
              </p:cNvSpPr>
              <p:nvPr/>
            </p:nvSpPr>
            <p:spPr bwMode="auto">
              <a:xfrm>
                <a:off x="2760" y="202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4" name="Line 23"/>
              <p:cNvSpPr>
                <a:spLocks noChangeShapeType="1"/>
              </p:cNvSpPr>
              <p:nvPr/>
            </p:nvSpPr>
            <p:spPr bwMode="auto">
              <a:xfrm>
                <a:off x="3048" y="178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AutoShape 26"/>
              <p:cNvSpPr>
                <a:spLocks noChangeArrowheads="1"/>
              </p:cNvSpPr>
              <p:nvPr/>
            </p:nvSpPr>
            <p:spPr bwMode="auto">
              <a:xfrm>
                <a:off x="1440" y="1768"/>
                <a:ext cx="144" cy="240"/>
              </a:xfrm>
              <a:prstGeom prst="up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54296" name="AutoShape 27"/>
              <p:cNvSpPr>
                <a:spLocks noChangeArrowheads="1"/>
              </p:cNvSpPr>
              <p:nvPr/>
            </p:nvSpPr>
            <p:spPr bwMode="auto">
              <a:xfrm>
                <a:off x="2784" y="2568"/>
                <a:ext cx="240" cy="144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I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37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743200" y="1524000"/>
            <a:ext cx="3965575" cy="650875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i="1">
                <a:effectLst>
                  <a:outerShdw blurRad="38100" dist="38100" dir="2700000" algn="tl">
                    <a:srgbClr val="FFFFFF"/>
                  </a:outerShdw>
                </a:effectLst>
              </a:rPr>
              <a:t>Y = C + I + G + NX</a:t>
            </a:r>
            <a:endParaRPr lang="en-US" altLang="en-US" sz="3600" i="1"/>
          </a:p>
        </p:txBody>
      </p: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228600" y="2255838"/>
            <a:ext cx="2582863" cy="1604962"/>
            <a:chOff x="149" y="2256"/>
            <a:chExt cx="1627" cy="1011"/>
          </a:xfrm>
        </p:grpSpPr>
        <p:sp>
          <p:nvSpPr>
            <p:cNvPr id="38930" name="Line 16"/>
            <p:cNvSpPr>
              <a:spLocks noChangeShapeType="1"/>
            </p:cNvSpPr>
            <p:nvPr/>
          </p:nvSpPr>
          <p:spPr bwMode="auto">
            <a:xfrm flipV="1">
              <a:off x="1296" y="225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Text Box 17"/>
            <p:cNvSpPr txBox="1">
              <a:spLocks noChangeArrowheads="1"/>
            </p:cNvSpPr>
            <p:nvPr/>
          </p:nvSpPr>
          <p:spPr bwMode="auto">
            <a:xfrm>
              <a:off x="149" y="2513"/>
              <a:ext cx="1181" cy="75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Total demand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for domestic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output (GDP)</a:t>
              </a:r>
            </a:p>
          </p:txBody>
        </p:sp>
      </p:grpSp>
      <p:sp>
        <p:nvSpPr>
          <p:cNvPr id="38916" name="Text Box 34"/>
          <p:cNvSpPr txBox="1">
            <a:spLocks noChangeArrowheads="1"/>
          </p:cNvSpPr>
          <p:nvPr/>
        </p:nvSpPr>
        <p:spPr bwMode="auto">
          <a:xfrm>
            <a:off x="0" y="5292725"/>
            <a:ext cx="914400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are going to assume our economy is a closed economy, therefore it eliminates the last-term net exports, </a:t>
            </a:r>
            <a:r>
              <a:rPr lang="en-US" altLang="en-US" sz="2400" i="1"/>
              <a:t>NX.</a:t>
            </a:r>
            <a:r>
              <a:rPr lang="en-US" altLang="en-US" sz="2400"/>
              <a:t> So, the three components of GDP are Consumption (</a:t>
            </a:r>
            <a:r>
              <a:rPr lang="en-US" altLang="en-US" sz="2400" i="1"/>
              <a:t>C</a:t>
            </a:r>
            <a:r>
              <a:rPr lang="en-US" altLang="en-US" sz="2400"/>
              <a:t>), Investment (</a:t>
            </a:r>
            <a:r>
              <a:rPr lang="en-US" altLang="en-US" sz="2400" i="1"/>
              <a:t>I</a:t>
            </a:r>
            <a:r>
              <a:rPr lang="en-US" altLang="en-US" sz="2400"/>
              <a:t>) and Government purchases (</a:t>
            </a:r>
            <a:r>
              <a:rPr lang="en-US" altLang="en-US" sz="2400" i="1"/>
              <a:t>G</a:t>
            </a:r>
            <a:r>
              <a:rPr lang="en-US" altLang="en-US" sz="2400"/>
              <a:t>). Let’s see how GDP is allocated among these three uses.</a:t>
            </a:r>
          </a:p>
        </p:txBody>
      </p:sp>
      <p:grpSp>
        <p:nvGrpSpPr>
          <p:cNvPr id="38917" name="Group 21"/>
          <p:cNvGrpSpPr>
            <a:grpSpLocks/>
          </p:cNvGrpSpPr>
          <p:nvPr/>
        </p:nvGrpSpPr>
        <p:grpSpPr bwMode="auto">
          <a:xfrm>
            <a:off x="2882900" y="2265363"/>
            <a:ext cx="1835150" cy="3055937"/>
            <a:chOff x="-59632" y="2208"/>
            <a:chExt cx="124119" cy="2051"/>
          </a:xfrm>
        </p:grpSpPr>
        <p:sp>
          <p:nvSpPr>
            <p:cNvPr id="38928" name="Line 22"/>
            <p:cNvSpPr>
              <a:spLocks noChangeShapeType="1"/>
            </p:cNvSpPr>
            <p:nvPr/>
          </p:nvSpPr>
          <p:spPr bwMode="auto">
            <a:xfrm flipH="1" flipV="1">
              <a:off x="2352" y="2208"/>
              <a:ext cx="14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23"/>
            <p:cNvSpPr txBox="1">
              <a:spLocks noChangeArrowheads="1"/>
            </p:cNvSpPr>
            <p:nvPr/>
          </p:nvSpPr>
          <p:spPr bwMode="auto">
            <a:xfrm>
              <a:off x="-59632" y="3456"/>
              <a:ext cx="124119" cy="80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Consumption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spending by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households</a:t>
              </a:r>
            </a:p>
          </p:txBody>
        </p:sp>
      </p:grpSp>
      <p:grpSp>
        <p:nvGrpSpPr>
          <p:cNvPr id="38918" name="Group 30"/>
          <p:cNvGrpSpPr>
            <a:grpSpLocks/>
          </p:cNvGrpSpPr>
          <p:nvPr/>
        </p:nvGrpSpPr>
        <p:grpSpPr bwMode="auto">
          <a:xfrm>
            <a:off x="5116513" y="2259013"/>
            <a:ext cx="2528887" cy="3086100"/>
            <a:chOff x="3389" y="2208"/>
            <a:chExt cx="789" cy="2027"/>
          </a:xfrm>
        </p:grpSpPr>
        <p:sp>
          <p:nvSpPr>
            <p:cNvPr id="38926" name="Line 31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7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32"/>
            <p:cNvSpPr txBox="1">
              <a:spLocks noChangeArrowheads="1"/>
            </p:cNvSpPr>
            <p:nvPr/>
          </p:nvSpPr>
          <p:spPr bwMode="auto">
            <a:xfrm>
              <a:off x="3389" y="3449"/>
              <a:ext cx="789" cy="7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Government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purchases of goods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and services</a:t>
              </a:r>
            </a:p>
          </p:txBody>
        </p:sp>
      </p:grpSp>
      <p:grpSp>
        <p:nvGrpSpPr>
          <p:cNvPr id="38919" name="Group 24"/>
          <p:cNvGrpSpPr>
            <a:grpSpLocks/>
          </p:cNvGrpSpPr>
          <p:nvPr/>
        </p:nvGrpSpPr>
        <p:grpSpPr bwMode="auto">
          <a:xfrm>
            <a:off x="4391025" y="2260600"/>
            <a:ext cx="1997075" cy="1784350"/>
            <a:chOff x="2687" y="2256"/>
            <a:chExt cx="1159" cy="2055"/>
          </a:xfrm>
        </p:grpSpPr>
        <p:sp>
          <p:nvSpPr>
            <p:cNvPr id="38924" name="Line 25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Text Box 26"/>
            <p:cNvSpPr txBox="1">
              <a:spLocks noChangeArrowheads="1"/>
            </p:cNvSpPr>
            <p:nvPr/>
          </p:nvSpPr>
          <p:spPr bwMode="auto">
            <a:xfrm>
              <a:off x="2687" y="2512"/>
              <a:ext cx="1159" cy="179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Investment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spending by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businesses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households</a:t>
              </a:r>
            </a:p>
          </p:txBody>
        </p:sp>
      </p:grpSp>
      <p:grpSp>
        <p:nvGrpSpPr>
          <p:cNvPr id="38920" name="Group 27"/>
          <p:cNvGrpSpPr>
            <a:grpSpLocks/>
          </p:cNvGrpSpPr>
          <p:nvPr/>
        </p:nvGrpSpPr>
        <p:grpSpPr bwMode="auto">
          <a:xfrm>
            <a:off x="6248400" y="2265363"/>
            <a:ext cx="2670175" cy="1666875"/>
            <a:chOff x="3264" y="2256"/>
            <a:chExt cx="1686" cy="3448"/>
          </a:xfrm>
        </p:grpSpPr>
        <p:sp>
          <p:nvSpPr>
            <p:cNvPr id="38922" name="Line 28"/>
            <p:cNvSpPr>
              <a:spLocks noChangeShapeType="1"/>
            </p:cNvSpPr>
            <p:nvPr/>
          </p:nvSpPr>
          <p:spPr bwMode="auto">
            <a:xfrm flipH="1" flipV="1">
              <a:off x="3264" y="2256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29"/>
            <p:cNvSpPr txBox="1">
              <a:spLocks noChangeArrowheads="1"/>
            </p:cNvSpPr>
            <p:nvPr/>
          </p:nvSpPr>
          <p:spPr bwMode="auto">
            <a:xfrm>
              <a:off x="3781" y="3228"/>
              <a:ext cx="1169" cy="247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Net exports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or net foreign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demand</a:t>
              </a:r>
            </a:p>
          </p:txBody>
        </p:sp>
      </p:grpSp>
      <p:sp>
        <p:nvSpPr>
          <p:cNvPr id="38921" name="Title 1"/>
          <p:cNvSpPr>
            <a:spLocks noGrp="1"/>
          </p:cNvSpPr>
          <p:nvPr>
            <p:ph type="title"/>
          </p:nvPr>
        </p:nvSpPr>
        <p:spPr>
          <a:xfrm>
            <a:off x="228600" y="236538"/>
            <a:ext cx="8689975" cy="868362"/>
          </a:xfrm>
        </p:spPr>
        <p:txBody>
          <a:bodyPr>
            <a:normAutofit fontScale="90000"/>
          </a:bodyPr>
          <a:lstStyle/>
          <a:p>
            <a:r>
              <a:rPr lang="en-IN" altLang="en-US" sz="3200" smtClean="0"/>
              <a:t>What determines the demand and supply of goods and services?</a:t>
            </a:r>
          </a:p>
        </p:txBody>
      </p:sp>
    </p:spTree>
    <p:extLst>
      <p:ext uri="{BB962C8B-B14F-4D97-AF65-F5344CB8AC3E}">
        <p14:creationId xmlns:p14="http://schemas.microsoft.com/office/powerpoint/2010/main" val="251910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4876800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C =C</a:t>
            </a:r>
            <a:r>
              <a:rPr lang="en-IN" baseline="-25000" dirty="0" smtClean="0"/>
              <a:t>d</a:t>
            </a:r>
            <a:r>
              <a:rPr lang="en-IN" dirty="0" smtClean="0"/>
              <a:t> +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f</a:t>
            </a:r>
            <a:endParaRPr lang="en-IN" baseline="-25000" dirty="0" smtClean="0"/>
          </a:p>
          <a:p>
            <a:pPr>
              <a:defRPr/>
            </a:pPr>
            <a:endParaRPr lang="en-IN" baseline="-25000" dirty="0"/>
          </a:p>
          <a:p>
            <a:pPr>
              <a:defRPr/>
            </a:pPr>
            <a:r>
              <a:rPr lang="en-IN" dirty="0" smtClean="0"/>
              <a:t>I = I</a:t>
            </a:r>
            <a:r>
              <a:rPr lang="en-IN" baseline="-25000" dirty="0" smtClean="0"/>
              <a:t>d </a:t>
            </a:r>
            <a:r>
              <a:rPr lang="en-IN" dirty="0" smtClean="0"/>
              <a:t>+ I</a:t>
            </a:r>
            <a:r>
              <a:rPr lang="en-IN" baseline="-25000" dirty="0" smtClean="0"/>
              <a:t>f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G= </a:t>
            </a:r>
            <a:r>
              <a:rPr lang="en-IN" dirty="0" err="1" smtClean="0"/>
              <a:t>G</a:t>
            </a:r>
            <a:r>
              <a:rPr lang="en-IN" baseline="-25000" dirty="0" err="1" smtClean="0"/>
              <a:t>d</a:t>
            </a:r>
            <a:r>
              <a:rPr lang="en-IN" baseline="-25000" dirty="0" smtClean="0"/>
              <a:t> </a:t>
            </a:r>
            <a:r>
              <a:rPr lang="en-IN" dirty="0" smtClean="0"/>
              <a:t>+ </a:t>
            </a:r>
            <a:r>
              <a:rPr lang="en-IN" dirty="0" err="1" smtClean="0"/>
              <a:t>G</a:t>
            </a:r>
            <a:r>
              <a:rPr lang="en-IN" baseline="-25000" dirty="0" err="1" smtClean="0"/>
              <a:t>f</a:t>
            </a:r>
            <a:endParaRPr lang="en-IN" baseline="-25000" dirty="0" smtClean="0"/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Y = C + I + G + X- (</a:t>
            </a:r>
            <a:r>
              <a:rPr lang="en-IN" dirty="0" err="1" smtClean="0"/>
              <a:t>C</a:t>
            </a:r>
            <a:r>
              <a:rPr lang="en-IN" baseline="-25000" dirty="0" err="1" smtClean="0"/>
              <a:t>f</a:t>
            </a:r>
            <a:r>
              <a:rPr lang="en-IN" baseline="-25000" dirty="0" smtClean="0"/>
              <a:t> </a:t>
            </a:r>
            <a:r>
              <a:rPr lang="en-IN" dirty="0" smtClean="0"/>
              <a:t>+ I</a:t>
            </a:r>
            <a:r>
              <a:rPr lang="en-IN" baseline="-25000" dirty="0" smtClean="0"/>
              <a:t>f </a:t>
            </a:r>
            <a:r>
              <a:rPr lang="en-IN" dirty="0" smtClean="0"/>
              <a:t>+ </a:t>
            </a:r>
            <a:r>
              <a:rPr lang="en-IN" dirty="0" err="1" smtClean="0"/>
              <a:t>G</a:t>
            </a:r>
            <a:r>
              <a:rPr lang="en-IN" baseline="-25000" dirty="0" err="1" smtClean="0"/>
              <a:t>f</a:t>
            </a:r>
            <a:r>
              <a:rPr lang="en-IN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IN" i="1" dirty="0" smtClean="0"/>
              <a:t>or</a:t>
            </a:r>
            <a:r>
              <a:rPr lang="en-IN" dirty="0" smtClean="0"/>
              <a:t>, Y = C + I + G + (X - IM)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517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2443163"/>
            <a:ext cx="2682875" cy="68103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800" i="1">
                <a:effectLst>
                  <a:outerShdw blurRad="38100" dist="38100" dir="2700000" algn="tl">
                    <a:srgbClr val="FFFFFF"/>
                  </a:outerShdw>
                </a:effectLst>
              </a:rPr>
              <a:t>C = C(Y- T)</a:t>
            </a:r>
            <a:r>
              <a:rPr lang="en-US" altLang="en-US" sz="38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40963" name="Group 5"/>
          <p:cNvGrpSpPr>
            <a:grpSpLocks/>
          </p:cNvGrpSpPr>
          <p:nvPr/>
        </p:nvGrpSpPr>
        <p:grpSpPr bwMode="auto">
          <a:xfrm>
            <a:off x="111125" y="3124200"/>
            <a:ext cx="1757363" cy="2841625"/>
            <a:chOff x="440" y="2256"/>
            <a:chExt cx="1543" cy="688"/>
          </a:xfrm>
        </p:grpSpPr>
        <p:sp>
          <p:nvSpPr>
            <p:cNvPr id="40981" name="Line 6"/>
            <p:cNvSpPr>
              <a:spLocks noChangeShapeType="1"/>
            </p:cNvSpPr>
            <p:nvPr/>
          </p:nvSpPr>
          <p:spPr bwMode="auto">
            <a:xfrm flipV="1">
              <a:off x="1104" y="225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440" y="2657"/>
              <a:ext cx="154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consumption</a:t>
              </a:r>
            </a:p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spending by</a:t>
              </a:r>
            </a:p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households</a:t>
              </a:r>
            </a:p>
          </p:txBody>
        </p:sp>
      </p:grpSp>
      <p:grpSp>
        <p:nvGrpSpPr>
          <p:cNvPr id="40964" name="Group 8"/>
          <p:cNvGrpSpPr>
            <a:grpSpLocks/>
          </p:cNvGrpSpPr>
          <p:nvPr/>
        </p:nvGrpSpPr>
        <p:grpSpPr bwMode="auto">
          <a:xfrm>
            <a:off x="1484313" y="3175000"/>
            <a:ext cx="1182687" cy="1760538"/>
            <a:chOff x="1676" y="2256"/>
            <a:chExt cx="745" cy="933"/>
          </a:xfrm>
        </p:grpSpPr>
        <p:sp>
          <p:nvSpPr>
            <p:cNvPr id="40979" name="Line 9"/>
            <p:cNvSpPr>
              <a:spLocks noChangeShapeType="1"/>
            </p:cNvSpPr>
            <p:nvPr/>
          </p:nvSpPr>
          <p:spPr bwMode="auto">
            <a:xfrm flipV="1">
              <a:off x="2064" y="2256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676" y="2753"/>
              <a:ext cx="745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depends</a:t>
              </a:r>
            </a:p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on</a:t>
              </a:r>
            </a:p>
          </p:txBody>
        </p:sp>
      </p:grpSp>
      <p:grpSp>
        <p:nvGrpSpPr>
          <p:cNvPr id="40965" name="Group 17"/>
          <p:cNvGrpSpPr>
            <a:grpSpLocks/>
          </p:cNvGrpSpPr>
          <p:nvPr/>
        </p:nvGrpSpPr>
        <p:grpSpPr bwMode="auto">
          <a:xfrm>
            <a:off x="2857500" y="3175000"/>
            <a:ext cx="2692400" cy="1473200"/>
            <a:chOff x="3168" y="2256"/>
            <a:chExt cx="1342" cy="928"/>
          </a:xfrm>
        </p:grpSpPr>
        <p:sp>
          <p:nvSpPr>
            <p:cNvPr id="40976" name="AutoShape 18"/>
            <p:cNvSpPr>
              <a:spLocks/>
            </p:cNvSpPr>
            <p:nvPr/>
          </p:nvSpPr>
          <p:spPr bwMode="auto">
            <a:xfrm rot="5264370">
              <a:off x="3240" y="2184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sp>
          <p:nvSpPr>
            <p:cNvPr id="40977" name="Line 19"/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3777" y="2666"/>
              <a:ext cx="73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disposable</a:t>
              </a:r>
            </a:p>
            <a:p>
              <a:pPr algn="ctr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income </a:t>
              </a:r>
            </a:p>
          </p:txBody>
        </p:sp>
      </p:grpSp>
      <p:grpSp>
        <p:nvGrpSpPr>
          <p:cNvPr id="40966" name="Group 33"/>
          <p:cNvGrpSpPr>
            <a:grpSpLocks/>
          </p:cNvGrpSpPr>
          <p:nvPr/>
        </p:nvGrpSpPr>
        <p:grpSpPr bwMode="auto">
          <a:xfrm>
            <a:off x="3962400" y="2438400"/>
            <a:ext cx="4953000" cy="3997325"/>
            <a:chOff x="2640" y="1658"/>
            <a:chExt cx="3120" cy="2506"/>
          </a:xfrm>
        </p:grpSpPr>
        <p:sp>
          <p:nvSpPr>
            <p:cNvPr id="40968" name="Text Box 22"/>
            <p:cNvSpPr txBox="1">
              <a:spLocks noChangeArrowheads="1"/>
            </p:cNvSpPr>
            <p:nvPr/>
          </p:nvSpPr>
          <p:spPr bwMode="auto">
            <a:xfrm>
              <a:off x="3452" y="1658"/>
              <a:ext cx="2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C</a:t>
              </a:r>
            </a:p>
          </p:txBody>
        </p:sp>
        <p:sp>
          <p:nvSpPr>
            <p:cNvPr id="40969" name="Line 24"/>
            <p:cNvSpPr>
              <a:spLocks noChangeShapeType="1"/>
            </p:cNvSpPr>
            <p:nvPr/>
          </p:nvSpPr>
          <p:spPr bwMode="auto">
            <a:xfrm>
              <a:off x="3696" y="177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0" name="Line 25"/>
            <p:cNvSpPr>
              <a:spLocks noChangeShapeType="1"/>
            </p:cNvSpPr>
            <p:nvPr/>
          </p:nvSpPr>
          <p:spPr bwMode="auto">
            <a:xfrm>
              <a:off x="3696" y="32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1" name="Text Box 26"/>
            <p:cNvSpPr txBox="1">
              <a:spLocks noChangeArrowheads="1"/>
            </p:cNvSpPr>
            <p:nvPr/>
          </p:nvSpPr>
          <p:spPr bwMode="auto">
            <a:xfrm>
              <a:off x="5088" y="3256"/>
              <a:ext cx="4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Y - T</a:t>
              </a:r>
            </a:p>
          </p:txBody>
        </p:sp>
        <p:sp>
          <p:nvSpPr>
            <p:cNvPr id="40972" name="Line 27"/>
            <p:cNvSpPr>
              <a:spLocks noChangeShapeType="1"/>
            </p:cNvSpPr>
            <p:nvPr/>
          </p:nvSpPr>
          <p:spPr bwMode="auto">
            <a:xfrm flipV="1">
              <a:off x="3696" y="1824"/>
              <a:ext cx="168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3" name="Line 30"/>
            <p:cNvSpPr>
              <a:spLocks noChangeShapeType="1"/>
            </p:cNvSpPr>
            <p:nvPr/>
          </p:nvSpPr>
          <p:spPr bwMode="auto">
            <a:xfrm flipV="1">
              <a:off x="4032" y="2688"/>
              <a:ext cx="38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4" name="Text Box 31"/>
            <p:cNvSpPr txBox="1">
              <a:spLocks noChangeArrowheads="1"/>
            </p:cNvSpPr>
            <p:nvPr/>
          </p:nvSpPr>
          <p:spPr bwMode="auto">
            <a:xfrm>
              <a:off x="2640" y="3648"/>
              <a:ext cx="312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The slope of the consumption function is the </a:t>
              </a:r>
              <a:r>
                <a:rPr lang="en-US" altLang="en-US" sz="2400" i="1"/>
                <a:t>MPC.</a:t>
              </a:r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 rot="-2206742">
              <a:off x="4544" y="2192"/>
              <a:ext cx="1026" cy="269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22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 = C(</a:t>
              </a:r>
              <a:r>
                <a:rPr lang="en-US" altLang="en-US" sz="2200" i="1" baseline="-25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US" sz="22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Y-T) </a:t>
              </a:r>
            </a:p>
          </p:txBody>
        </p:sp>
      </p:grpSp>
      <p:sp>
        <p:nvSpPr>
          <p:cNvPr id="40967" name="TextBox 1"/>
          <p:cNvSpPr txBox="1">
            <a:spLocks noChangeArrowheads="1"/>
          </p:cNvSpPr>
          <p:nvPr/>
        </p:nvSpPr>
        <p:spPr bwMode="auto">
          <a:xfrm>
            <a:off x="989013" y="533400"/>
            <a:ext cx="7219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The Consumption Function</a:t>
            </a:r>
          </a:p>
        </p:txBody>
      </p:sp>
    </p:spTree>
    <p:extLst>
      <p:ext uri="{BB962C8B-B14F-4D97-AF65-F5344CB8AC3E}">
        <p14:creationId xmlns:p14="http://schemas.microsoft.com/office/powerpoint/2010/main" val="3224043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382000" cy="440120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4941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latin typeface="Garamond" panose="02020404030301010803" pitchFamily="18" charset="0"/>
              </a:rPr>
              <a:t>The </a:t>
            </a:r>
            <a:r>
              <a:rPr lang="en-US" altLang="en-US" sz="2800" b="1" i="1" dirty="0">
                <a:latin typeface="Garamond" panose="02020404030301010803" pitchFamily="18" charset="0"/>
              </a:rPr>
              <a:t>marginal propensity to consume (MPC) </a:t>
            </a:r>
            <a:r>
              <a:rPr lang="en-US" altLang="en-US" sz="2800" dirty="0">
                <a:latin typeface="Garamond" panose="02020404030301010803" pitchFamily="18" charset="0"/>
              </a:rPr>
              <a:t>is the amount by which consumption changes when disposable income (</a:t>
            </a:r>
            <a:r>
              <a:rPr lang="en-US" altLang="en-US" sz="2800" i="1" dirty="0">
                <a:latin typeface="Garamond" panose="02020404030301010803" pitchFamily="18" charset="0"/>
              </a:rPr>
              <a:t>Y - T</a:t>
            </a:r>
            <a:r>
              <a:rPr lang="en-US" altLang="en-US" sz="2800" dirty="0">
                <a:latin typeface="Garamond" panose="02020404030301010803" pitchFamily="18" charset="0"/>
              </a:rPr>
              <a:t>)</a:t>
            </a:r>
          </a:p>
          <a:p>
            <a:pPr algn="ctr">
              <a:defRPr/>
            </a:pPr>
            <a:r>
              <a:rPr lang="en-US" altLang="en-US" sz="2800" dirty="0">
                <a:latin typeface="Garamond" panose="02020404030301010803" pitchFamily="18" charset="0"/>
              </a:rPr>
              <a:t>increases by one dollar. </a:t>
            </a:r>
          </a:p>
          <a:p>
            <a:pPr algn="ctr">
              <a:defRPr/>
            </a:pPr>
            <a:endParaRPr lang="en-US" altLang="en-US" sz="2800" dirty="0"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altLang="en-US" sz="2800" dirty="0">
              <a:latin typeface="Garamond" panose="02020404030301010803" pitchFamily="18" charset="0"/>
            </a:endParaRPr>
          </a:p>
          <a:p>
            <a:pPr algn="ctr">
              <a:defRPr/>
            </a:pPr>
            <a:r>
              <a:rPr lang="en-US" altLang="en-US" sz="2800" dirty="0">
                <a:latin typeface="Garamond" panose="02020404030301010803" pitchFamily="18" charset="0"/>
              </a:rPr>
              <a:t>To understand the </a:t>
            </a:r>
            <a:r>
              <a:rPr lang="en-US" altLang="en-US" sz="2800" i="1" dirty="0">
                <a:latin typeface="Garamond" panose="02020404030301010803" pitchFamily="18" charset="0"/>
              </a:rPr>
              <a:t>MPC,</a:t>
            </a:r>
            <a:r>
              <a:rPr lang="en-US" altLang="en-US" sz="2800" dirty="0">
                <a:latin typeface="Garamond" panose="02020404030301010803" pitchFamily="18" charset="0"/>
              </a:rPr>
              <a:t> consider a shopping scenario. A person who loves to shop probably has a large </a:t>
            </a:r>
            <a:r>
              <a:rPr lang="en-US" altLang="en-US" sz="2800" i="1" dirty="0">
                <a:latin typeface="Garamond" panose="02020404030301010803" pitchFamily="18" charset="0"/>
              </a:rPr>
              <a:t>MPC,</a:t>
            </a:r>
            <a:r>
              <a:rPr lang="en-US" altLang="en-US" sz="2800" dirty="0">
                <a:latin typeface="Garamond" panose="02020404030301010803" pitchFamily="18" charset="0"/>
              </a:rPr>
              <a:t> let’s say ($.99). This means that for every </a:t>
            </a:r>
            <a:r>
              <a:rPr lang="en-US" altLang="en-US" sz="2800" i="1" dirty="0">
                <a:latin typeface="Garamond" panose="02020404030301010803" pitchFamily="18" charset="0"/>
              </a:rPr>
              <a:t>extra</a:t>
            </a:r>
            <a:r>
              <a:rPr lang="en-US" altLang="en-US" sz="2800" dirty="0">
                <a:latin typeface="Garamond" panose="02020404030301010803" pitchFamily="18" charset="0"/>
              </a:rPr>
              <a:t> dollar he or she earns after tax deductions, he or she spends $.99 of it.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IN" altLang="en-US" sz="3200" smtClean="0"/>
              <a:t>The Marginal Propensity to Consume</a:t>
            </a:r>
          </a:p>
        </p:txBody>
      </p:sp>
    </p:spTree>
    <p:extLst>
      <p:ext uri="{BB962C8B-B14F-4D97-AF65-F5344CB8AC3E}">
        <p14:creationId xmlns:p14="http://schemas.microsoft.com/office/powerpoint/2010/main" val="389813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mtClean="0"/>
              <a:t>Multipliers……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874713" y="1981200"/>
            <a:ext cx="7394575" cy="2554288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The government-purchases </a:t>
            </a:r>
            <a:r>
              <a:rPr lang="en-US" altLang="en-US" b="1" dirty="0" smtClean="0">
                <a:solidFill>
                  <a:srgbClr val="C00000"/>
                </a:solidFill>
              </a:rPr>
              <a:t>multiplier: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endParaRPr lang="en-US" altLang="en-US" dirty="0">
              <a:solidFill>
                <a:srgbClr val="C00000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i="1" dirty="0">
                <a:latin typeface="Symbol" pitchFamily="18" charset="2"/>
              </a:rPr>
              <a:t>D</a:t>
            </a:r>
            <a:r>
              <a:rPr lang="en-US" altLang="en-US" i="1" dirty="0"/>
              <a:t>Y/</a:t>
            </a:r>
            <a:r>
              <a:rPr lang="en-US" altLang="en-US" i="1" dirty="0">
                <a:latin typeface="Symbol" pitchFamily="18" charset="2"/>
              </a:rPr>
              <a:t>D</a:t>
            </a:r>
            <a:r>
              <a:rPr lang="en-US" altLang="en-US" i="1" dirty="0"/>
              <a:t>G = </a:t>
            </a:r>
            <a:r>
              <a:rPr lang="en-US" altLang="en-US" dirty="0"/>
              <a:t>1</a:t>
            </a:r>
            <a:r>
              <a:rPr lang="en-US" altLang="en-US" i="1" dirty="0"/>
              <a:t> + MPC + MPC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+ MPC</a:t>
            </a:r>
            <a:r>
              <a:rPr lang="en-US" altLang="en-US" i="1" baseline="30000" dirty="0"/>
              <a:t>3 </a:t>
            </a:r>
            <a:r>
              <a:rPr lang="en-US" altLang="en-US" i="1" dirty="0"/>
              <a:t>+ </a:t>
            </a:r>
            <a:r>
              <a:rPr lang="en-US" altLang="en-US" i="1" dirty="0" smtClean="0"/>
              <a:t>…</a:t>
            </a:r>
          </a:p>
          <a:p>
            <a:pPr marL="0" indent="0" algn="ctr">
              <a:buFontTx/>
              <a:buNone/>
              <a:defRPr/>
            </a:pPr>
            <a:endParaRPr lang="en-US" altLang="en-US" i="1" baseline="30000" dirty="0"/>
          </a:p>
          <a:p>
            <a:pPr algn="ctr">
              <a:defRPr/>
            </a:pPr>
            <a:endParaRPr lang="en-US" altLang="en-US" i="1" baseline="30000" dirty="0"/>
          </a:p>
          <a:p>
            <a:pPr marL="0" indent="0" algn="ctr">
              <a:buFontTx/>
              <a:buNone/>
              <a:defRPr/>
            </a:pPr>
            <a:r>
              <a:rPr lang="en-US" altLang="en-US" i="1" dirty="0">
                <a:latin typeface="Symbol" pitchFamily="18" charset="2"/>
              </a:rPr>
              <a:t>D</a:t>
            </a:r>
            <a:r>
              <a:rPr lang="en-US" altLang="en-US" i="1" dirty="0"/>
              <a:t>Y/</a:t>
            </a:r>
            <a:r>
              <a:rPr lang="en-US" altLang="en-US" i="1" dirty="0">
                <a:latin typeface="Symbol" pitchFamily="18" charset="2"/>
              </a:rPr>
              <a:t>D</a:t>
            </a:r>
            <a:r>
              <a:rPr lang="en-US" altLang="en-US" i="1" dirty="0"/>
              <a:t>G = </a:t>
            </a:r>
            <a:r>
              <a:rPr lang="en-US" altLang="en-US" dirty="0"/>
              <a:t>1 / 1</a:t>
            </a:r>
            <a:r>
              <a:rPr lang="en-US" altLang="en-US" i="1" dirty="0"/>
              <a:t> - MPC</a:t>
            </a:r>
          </a:p>
        </p:txBody>
      </p:sp>
    </p:spTree>
    <p:extLst>
      <p:ext uri="{BB962C8B-B14F-4D97-AF65-F5344CB8AC3E}">
        <p14:creationId xmlns:p14="http://schemas.microsoft.com/office/powerpoint/2010/main" val="5291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3"/>
          <p:cNvSpPr>
            <a:spLocks noChangeArrowheads="1" noChangeShapeType="1" noTextEdit="1"/>
          </p:cNvSpPr>
          <p:nvPr/>
        </p:nvSpPr>
        <p:spPr bwMode="auto">
          <a:xfrm>
            <a:off x="228600" y="304800"/>
            <a:ext cx="7620000" cy="577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99FF"/>
                  </a:outerShdw>
                </a:effectLst>
                <a:latin typeface="Goudy Stout"/>
              </a:rPr>
              <a:t>The Investment Function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578225" y="1428750"/>
            <a:ext cx="1508125" cy="681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800" dirty="0"/>
              <a:t>I = I(r)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601788" y="2052638"/>
            <a:ext cx="2109787" cy="1244600"/>
            <a:chOff x="543" y="1200"/>
            <a:chExt cx="1329" cy="784"/>
          </a:xfrm>
        </p:grpSpPr>
        <p:sp>
          <p:nvSpPr>
            <p:cNvPr id="46092" name="Line 6"/>
            <p:cNvSpPr>
              <a:spLocks noChangeShapeType="1"/>
            </p:cNvSpPr>
            <p:nvPr/>
          </p:nvSpPr>
          <p:spPr bwMode="auto">
            <a:xfrm flipV="1">
              <a:off x="1200" y="1200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7"/>
            <p:cNvSpPr txBox="1">
              <a:spLocks noChangeArrowheads="1"/>
            </p:cNvSpPr>
            <p:nvPr/>
          </p:nvSpPr>
          <p:spPr bwMode="auto">
            <a:xfrm>
              <a:off x="543" y="1466"/>
              <a:ext cx="9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Investment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spending</a:t>
              </a:r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3325813" y="1993900"/>
            <a:ext cx="1182687" cy="1327150"/>
            <a:chOff x="1266" y="1358"/>
            <a:chExt cx="960" cy="764"/>
          </a:xfrm>
        </p:grpSpPr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 flipV="1">
              <a:off x="1776" y="1358"/>
              <a:ext cx="168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266" y="1649"/>
              <a:ext cx="960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depends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on</a:t>
              </a:r>
            </a:p>
          </p:txBody>
        </p:sp>
      </p:grpSp>
      <p:grpSp>
        <p:nvGrpSpPr>
          <p:cNvPr id="46086" name="Group 17"/>
          <p:cNvGrpSpPr>
            <a:grpSpLocks/>
          </p:cNvGrpSpPr>
          <p:nvPr/>
        </p:nvGrpSpPr>
        <p:grpSpPr bwMode="auto">
          <a:xfrm>
            <a:off x="4902200" y="2076450"/>
            <a:ext cx="3667125" cy="1017588"/>
            <a:chOff x="3168" y="1344"/>
            <a:chExt cx="2310" cy="641"/>
          </a:xfrm>
        </p:grpSpPr>
        <p:sp>
          <p:nvSpPr>
            <p:cNvPr id="46088" name="Line 18"/>
            <p:cNvSpPr>
              <a:spLocks noChangeShapeType="1"/>
            </p:cNvSpPr>
            <p:nvPr/>
          </p:nvSpPr>
          <p:spPr bwMode="auto">
            <a:xfrm flipH="1" flipV="1">
              <a:off x="3168" y="1344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4128" y="1697"/>
              <a:ext cx="1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real interest rate</a:t>
              </a:r>
            </a:p>
          </p:txBody>
        </p:sp>
      </p:grp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8600" y="3886200"/>
            <a:ext cx="8485188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en-US" sz="2800" dirty="0"/>
              <a:t>The quantity of investment depends on the real interest rate, which measures the cost of the funds used to finance investment.  </a:t>
            </a:r>
          </a:p>
        </p:txBody>
      </p:sp>
    </p:spTree>
    <p:extLst>
      <p:ext uri="{BB962C8B-B14F-4D97-AF65-F5344CB8AC3E}">
        <p14:creationId xmlns:p14="http://schemas.microsoft.com/office/powerpoint/2010/main" val="3061062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7"/>
          <p:cNvGrpSpPr>
            <a:grpSpLocks/>
          </p:cNvGrpSpPr>
          <p:nvPr/>
        </p:nvGrpSpPr>
        <p:grpSpPr bwMode="auto">
          <a:xfrm>
            <a:off x="1651000" y="2209800"/>
            <a:ext cx="6502400" cy="4114800"/>
            <a:chOff x="1040" y="1392"/>
            <a:chExt cx="4096" cy="2592"/>
          </a:xfrm>
        </p:grpSpPr>
        <p:sp>
          <p:nvSpPr>
            <p:cNvPr id="47113" name="Line 3"/>
            <p:cNvSpPr>
              <a:spLocks noChangeShapeType="1"/>
            </p:cNvSpPr>
            <p:nvPr/>
          </p:nvSpPr>
          <p:spPr bwMode="auto">
            <a:xfrm>
              <a:off x="1791" y="1488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Line 4"/>
            <p:cNvSpPr>
              <a:spLocks noChangeShapeType="1"/>
            </p:cNvSpPr>
            <p:nvPr/>
          </p:nvSpPr>
          <p:spPr bwMode="auto">
            <a:xfrm rot="5400000">
              <a:off x="2895" y="2592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Text Box 6"/>
            <p:cNvSpPr txBox="1">
              <a:spLocks noChangeArrowheads="1"/>
            </p:cNvSpPr>
            <p:nvPr/>
          </p:nvSpPr>
          <p:spPr bwMode="auto">
            <a:xfrm>
              <a:off x="1040" y="1392"/>
              <a:ext cx="6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interest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rate, </a:t>
              </a:r>
              <a:r>
                <a:rPr lang="en-US" altLang="en-US" sz="2400" i="1"/>
                <a:t>r</a:t>
              </a:r>
            </a:p>
          </p:txBody>
        </p:sp>
        <p:sp>
          <p:nvSpPr>
            <p:cNvPr id="47116" name="Text Box 7"/>
            <p:cNvSpPr txBox="1">
              <a:spLocks noChangeArrowheads="1"/>
            </p:cNvSpPr>
            <p:nvPr/>
          </p:nvSpPr>
          <p:spPr bwMode="auto">
            <a:xfrm>
              <a:off x="2895" y="3696"/>
              <a:ext cx="2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Quantity of investment, </a:t>
              </a:r>
              <a:r>
                <a:rPr lang="en-US" altLang="en-US" sz="2400" i="1"/>
                <a:t>I</a:t>
              </a:r>
            </a:p>
          </p:txBody>
        </p:sp>
      </p:grpSp>
      <p:grpSp>
        <p:nvGrpSpPr>
          <p:cNvPr id="47107" name="Group 18"/>
          <p:cNvGrpSpPr>
            <a:grpSpLocks/>
          </p:cNvGrpSpPr>
          <p:nvPr/>
        </p:nvGrpSpPr>
        <p:grpSpPr bwMode="auto">
          <a:xfrm>
            <a:off x="3224213" y="2590800"/>
            <a:ext cx="5897562" cy="3022600"/>
            <a:chOff x="2031" y="1632"/>
            <a:chExt cx="3715" cy="1904"/>
          </a:xfrm>
        </p:grpSpPr>
        <p:sp>
          <p:nvSpPr>
            <p:cNvPr id="47111" name="Arc 8"/>
            <p:cNvSpPr>
              <a:spLocks/>
            </p:cNvSpPr>
            <p:nvPr/>
          </p:nvSpPr>
          <p:spPr bwMode="auto">
            <a:xfrm rot="10780901">
              <a:off x="2031" y="1632"/>
              <a:ext cx="1920" cy="18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Rectangle 9"/>
            <p:cNvSpPr>
              <a:spLocks noChangeArrowheads="1"/>
            </p:cNvSpPr>
            <p:nvPr/>
          </p:nvSpPr>
          <p:spPr bwMode="auto">
            <a:xfrm>
              <a:off x="3728" y="3248"/>
              <a:ext cx="2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Investment function, </a:t>
              </a:r>
              <a:r>
                <a:rPr lang="en-US" altLang="en-US" sz="2400" i="1"/>
                <a:t>I(r</a:t>
              </a:r>
              <a:r>
                <a:rPr lang="en-US" altLang="en-US" sz="2400"/>
                <a:t>)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" y="228600"/>
            <a:ext cx="8129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2800" dirty="0" smtClean="0"/>
              <a:t>Investment depends on the real interest rate </a:t>
            </a:r>
            <a:r>
              <a:rPr lang="en-US" altLang="en-US" sz="2800" i="1" dirty="0" smtClean="0"/>
              <a:t>r </a:t>
            </a:r>
            <a:r>
              <a:rPr lang="en-US" altLang="en-US" sz="2800" dirty="0" smtClean="0"/>
              <a:t>because it is the cost of borrowing. The investment function slopes downward; when the interest rate rises, fewer investment projects are profitable.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3719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3"/>
          <p:cNvSpPr>
            <a:spLocks noChangeArrowheads="1" noChangeShapeType="1" noTextEdit="1"/>
          </p:cNvSpPr>
          <p:nvPr/>
        </p:nvSpPr>
        <p:spPr bwMode="auto">
          <a:xfrm>
            <a:off x="180975" y="407988"/>
            <a:ext cx="52197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35921" dir="2700000" algn="ctr" rotWithShape="0">
                    <a:srgbClr val="868686"/>
                  </a:outerShdw>
                </a:effectLst>
                <a:latin typeface="Arial Black"/>
              </a:rPr>
              <a:t>Government Purchases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2286000" y="1616075"/>
            <a:ext cx="6502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take the level of government spending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taxes as given. 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If government purchases equal (taxes minus transfers), then </a:t>
            </a:r>
            <a:r>
              <a:rPr lang="en-US" altLang="en-US" sz="2400" i="1"/>
              <a:t>G = T,</a:t>
            </a:r>
            <a:r>
              <a:rPr lang="en-US" altLang="en-US" sz="2400"/>
              <a:t> and the government has a </a:t>
            </a:r>
            <a:r>
              <a:rPr lang="en-US" altLang="en-US" sz="2400" b="1" i="1"/>
              <a:t>balanced budget. 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G &gt; T,</a:t>
            </a:r>
            <a:r>
              <a:rPr lang="en-US" altLang="en-US" sz="2400"/>
              <a:t> then the government is running a </a:t>
            </a:r>
            <a:r>
              <a:rPr lang="en-US" altLang="en-US" sz="2400" b="1" i="1"/>
              <a:t>budget deficit.</a:t>
            </a:r>
            <a:r>
              <a:rPr lang="en-US" altLang="en-US" sz="2400"/>
              <a:t> 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G &lt; T, </a:t>
            </a:r>
            <a:r>
              <a:rPr lang="en-US" altLang="en-US" sz="2400"/>
              <a:t>then the government is running a </a:t>
            </a:r>
            <a:r>
              <a:rPr lang="en-US" altLang="en-US" sz="2400" b="1" i="1"/>
              <a:t>budget surplus.</a:t>
            </a:r>
          </a:p>
        </p:txBody>
      </p:sp>
      <p:grpSp>
        <p:nvGrpSpPr>
          <p:cNvPr id="48132" name="Group 10"/>
          <p:cNvGrpSpPr>
            <a:grpSpLocks/>
          </p:cNvGrpSpPr>
          <p:nvPr/>
        </p:nvGrpSpPr>
        <p:grpSpPr bwMode="auto">
          <a:xfrm>
            <a:off x="495300" y="2913063"/>
            <a:ext cx="1458913" cy="1506537"/>
            <a:chOff x="312" y="768"/>
            <a:chExt cx="919" cy="949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312" y="768"/>
              <a:ext cx="91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800" i="1"/>
                <a:t>G = G</a:t>
              </a:r>
            </a:p>
          </p:txBody>
        </p:sp>
        <p:sp>
          <p:nvSpPr>
            <p:cNvPr id="48134" name="Line 7"/>
            <p:cNvSpPr>
              <a:spLocks noChangeShapeType="1"/>
            </p:cNvSpPr>
            <p:nvPr/>
          </p:nvSpPr>
          <p:spPr bwMode="auto">
            <a:xfrm>
              <a:off x="888" y="8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Text Box 8"/>
            <p:cNvSpPr txBox="1">
              <a:spLocks noChangeArrowheads="1"/>
            </p:cNvSpPr>
            <p:nvPr/>
          </p:nvSpPr>
          <p:spPr bwMode="auto">
            <a:xfrm>
              <a:off x="312" y="1288"/>
              <a:ext cx="893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800" i="1"/>
                <a:t>T = T</a:t>
              </a:r>
              <a:r>
                <a:rPr lang="en-US" altLang="en-US" sz="3800"/>
                <a:t> </a:t>
              </a:r>
            </a:p>
          </p:txBody>
        </p:sp>
        <p:sp>
          <p:nvSpPr>
            <p:cNvPr id="48136" name="Line 9"/>
            <p:cNvSpPr>
              <a:spLocks noChangeShapeType="1"/>
            </p:cNvSpPr>
            <p:nvPr/>
          </p:nvSpPr>
          <p:spPr bwMode="auto">
            <a:xfrm>
              <a:off x="864" y="13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14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684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Quick Detour</vt:lpstr>
      <vt:lpstr>What determines the demand and supply of goods and services?</vt:lpstr>
      <vt:lpstr>PowerPoint Presentation</vt:lpstr>
      <vt:lpstr>PowerPoint Presentation</vt:lpstr>
      <vt:lpstr>The Marginal Propensity to Consume</vt:lpstr>
      <vt:lpstr>Multipliers……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Detour</dc:title>
  <dc:creator>Windows User</dc:creator>
  <cp:lastModifiedBy>Windows User</cp:lastModifiedBy>
  <cp:revision>4</cp:revision>
  <dcterms:created xsi:type="dcterms:W3CDTF">2020-02-03T09:57:33Z</dcterms:created>
  <dcterms:modified xsi:type="dcterms:W3CDTF">2020-02-03T10:27:17Z</dcterms:modified>
</cp:coreProperties>
</file>