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48" r:id="rId1"/>
  </p:sldMasterIdLst>
  <p:notesMasterIdLst>
    <p:notesMasterId r:id="rId57"/>
  </p:notesMasterIdLst>
  <p:sldIdLst>
    <p:sldId id="273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62" r:id="rId10"/>
    <p:sldId id="371" r:id="rId11"/>
    <p:sldId id="301" r:id="rId12"/>
    <p:sldId id="302" r:id="rId13"/>
    <p:sldId id="363" r:id="rId14"/>
    <p:sldId id="364" r:id="rId15"/>
    <p:sldId id="365" r:id="rId16"/>
    <p:sldId id="366" r:id="rId17"/>
    <p:sldId id="367" r:id="rId18"/>
    <p:sldId id="368" r:id="rId19"/>
    <p:sldId id="307" r:id="rId20"/>
    <p:sldId id="308" r:id="rId21"/>
    <p:sldId id="309" r:id="rId22"/>
    <p:sldId id="353" r:id="rId23"/>
    <p:sldId id="354" r:id="rId24"/>
    <p:sldId id="355" r:id="rId25"/>
    <p:sldId id="356" r:id="rId26"/>
    <p:sldId id="312" r:id="rId27"/>
    <p:sldId id="370" r:id="rId28"/>
    <p:sldId id="313" r:id="rId29"/>
    <p:sldId id="314" r:id="rId30"/>
    <p:sldId id="31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281" r:id="rId52"/>
    <p:sldId id="285" r:id="rId53"/>
    <p:sldId id="352" r:id="rId54"/>
    <p:sldId id="339" r:id="rId55"/>
    <p:sldId id="34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6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3399"/>
    <a:srgbClr val="0000FF"/>
    <a:srgbClr val="777777"/>
    <a:srgbClr val="5F5F5F"/>
    <a:srgbClr val="006699"/>
    <a:srgbClr val="FFF2CD"/>
    <a:srgbClr val="AE1237"/>
    <a:srgbClr val="6C45BB"/>
    <a:srgbClr val="8E4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3238" autoAdjust="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76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345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on\Documents\My%20Dropbox\!%20Mankiw%20Principles\5e%20slides\2011%20update%20-%20new\chap33graph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on\Documents\My%20Dropbox\!%20Mankiw%20Principles\5e%20slides\2011%20update%20-%20new\chap33graph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on\Documents\My%20Dropbox\!%20Mankiw%20Principles\5e%20slides\2011%20update%20-%20new\chap33graphs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'ch33 data'!$B$3</c:f>
              <c:strCache>
                <c:ptCount val="1"/>
                <c:pt idx="0">
                  <c:v>GDPC1</c:v>
                </c:pt>
              </c:strCache>
            </c:strRef>
          </c:tx>
          <c:spPr>
            <a:ln w="44450">
              <a:solidFill>
                <a:srgbClr val="3366CC"/>
              </a:solidFill>
            </a:ln>
          </c:spPr>
          <c:marker>
            <c:symbol val="none"/>
          </c:marker>
          <c:xVal>
            <c:numRef>
              <c:f>'ch33 data'!$A$4:$A$188</c:f>
              <c:numCache>
                <c:formatCode>General</c:formatCode>
                <c:ptCount val="185"/>
                <c:pt idx="0">
                  <c:v>1965</c:v>
                </c:pt>
                <c:pt idx="1">
                  <c:v>1965.25</c:v>
                </c:pt>
                <c:pt idx="2">
                  <c:v>1965.5</c:v>
                </c:pt>
                <c:pt idx="3">
                  <c:v>1965.75</c:v>
                </c:pt>
                <c:pt idx="4">
                  <c:v>1966</c:v>
                </c:pt>
                <c:pt idx="5">
                  <c:v>1966.25</c:v>
                </c:pt>
                <c:pt idx="6">
                  <c:v>1966.5</c:v>
                </c:pt>
                <c:pt idx="7">
                  <c:v>1966.75</c:v>
                </c:pt>
                <c:pt idx="8">
                  <c:v>1967</c:v>
                </c:pt>
                <c:pt idx="9">
                  <c:v>1967.25</c:v>
                </c:pt>
                <c:pt idx="10">
                  <c:v>1967.5</c:v>
                </c:pt>
                <c:pt idx="11">
                  <c:v>1967.75</c:v>
                </c:pt>
                <c:pt idx="12">
                  <c:v>1968</c:v>
                </c:pt>
                <c:pt idx="13">
                  <c:v>1968.25</c:v>
                </c:pt>
                <c:pt idx="14">
                  <c:v>1968.5</c:v>
                </c:pt>
                <c:pt idx="15">
                  <c:v>1968.75</c:v>
                </c:pt>
                <c:pt idx="16">
                  <c:v>1969</c:v>
                </c:pt>
                <c:pt idx="17">
                  <c:v>1969.25</c:v>
                </c:pt>
                <c:pt idx="18">
                  <c:v>1969.5</c:v>
                </c:pt>
                <c:pt idx="19">
                  <c:v>1969.75</c:v>
                </c:pt>
                <c:pt idx="20">
                  <c:v>1970</c:v>
                </c:pt>
                <c:pt idx="21">
                  <c:v>1970.25</c:v>
                </c:pt>
                <c:pt idx="22">
                  <c:v>1970.5</c:v>
                </c:pt>
                <c:pt idx="23">
                  <c:v>1970.75</c:v>
                </c:pt>
                <c:pt idx="24">
                  <c:v>1971</c:v>
                </c:pt>
                <c:pt idx="25">
                  <c:v>1971.25</c:v>
                </c:pt>
                <c:pt idx="26">
                  <c:v>1971.5</c:v>
                </c:pt>
                <c:pt idx="27">
                  <c:v>1971.75</c:v>
                </c:pt>
                <c:pt idx="28">
                  <c:v>1972</c:v>
                </c:pt>
                <c:pt idx="29">
                  <c:v>1972.25</c:v>
                </c:pt>
                <c:pt idx="30">
                  <c:v>1972.5</c:v>
                </c:pt>
                <c:pt idx="31">
                  <c:v>1972.75</c:v>
                </c:pt>
                <c:pt idx="32">
                  <c:v>1973</c:v>
                </c:pt>
                <c:pt idx="33">
                  <c:v>1973.25</c:v>
                </c:pt>
                <c:pt idx="34">
                  <c:v>1973.5</c:v>
                </c:pt>
                <c:pt idx="35">
                  <c:v>1973.75</c:v>
                </c:pt>
                <c:pt idx="36">
                  <c:v>1974</c:v>
                </c:pt>
                <c:pt idx="37">
                  <c:v>1974.25</c:v>
                </c:pt>
                <c:pt idx="38">
                  <c:v>1974.5</c:v>
                </c:pt>
                <c:pt idx="39">
                  <c:v>1974.75</c:v>
                </c:pt>
                <c:pt idx="40">
                  <c:v>1975</c:v>
                </c:pt>
                <c:pt idx="41">
                  <c:v>1975.25</c:v>
                </c:pt>
                <c:pt idx="42">
                  <c:v>1975.5</c:v>
                </c:pt>
                <c:pt idx="43">
                  <c:v>1975.75</c:v>
                </c:pt>
                <c:pt idx="44">
                  <c:v>1976</c:v>
                </c:pt>
                <c:pt idx="45">
                  <c:v>1976.25</c:v>
                </c:pt>
                <c:pt idx="46">
                  <c:v>1976.5</c:v>
                </c:pt>
                <c:pt idx="47">
                  <c:v>1976.75</c:v>
                </c:pt>
                <c:pt idx="48">
                  <c:v>1977</c:v>
                </c:pt>
                <c:pt idx="49">
                  <c:v>1977.25</c:v>
                </c:pt>
                <c:pt idx="50">
                  <c:v>1977.5</c:v>
                </c:pt>
                <c:pt idx="51">
                  <c:v>1977.75</c:v>
                </c:pt>
                <c:pt idx="52">
                  <c:v>1978</c:v>
                </c:pt>
                <c:pt idx="53">
                  <c:v>1978.25</c:v>
                </c:pt>
                <c:pt idx="54">
                  <c:v>1978.5</c:v>
                </c:pt>
                <c:pt idx="55">
                  <c:v>1978.75</c:v>
                </c:pt>
                <c:pt idx="56">
                  <c:v>1979</c:v>
                </c:pt>
                <c:pt idx="57">
                  <c:v>1979.25</c:v>
                </c:pt>
                <c:pt idx="58">
                  <c:v>1979.5</c:v>
                </c:pt>
                <c:pt idx="59">
                  <c:v>1979.75</c:v>
                </c:pt>
                <c:pt idx="60">
                  <c:v>1980</c:v>
                </c:pt>
                <c:pt idx="61">
                  <c:v>1980.25</c:v>
                </c:pt>
                <c:pt idx="62">
                  <c:v>1980.5</c:v>
                </c:pt>
                <c:pt idx="63">
                  <c:v>1980.75</c:v>
                </c:pt>
                <c:pt idx="64">
                  <c:v>1981</c:v>
                </c:pt>
                <c:pt idx="65">
                  <c:v>1981.25</c:v>
                </c:pt>
                <c:pt idx="66">
                  <c:v>1981.5</c:v>
                </c:pt>
                <c:pt idx="67">
                  <c:v>1981.75</c:v>
                </c:pt>
                <c:pt idx="68">
                  <c:v>1982</c:v>
                </c:pt>
                <c:pt idx="69">
                  <c:v>1982.25</c:v>
                </c:pt>
                <c:pt idx="70">
                  <c:v>1982.5</c:v>
                </c:pt>
                <c:pt idx="71">
                  <c:v>1982.75</c:v>
                </c:pt>
                <c:pt idx="72">
                  <c:v>1983</c:v>
                </c:pt>
                <c:pt idx="73">
                  <c:v>1983.25</c:v>
                </c:pt>
                <c:pt idx="74">
                  <c:v>1983.5</c:v>
                </c:pt>
                <c:pt idx="75">
                  <c:v>1983.75</c:v>
                </c:pt>
                <c:pt idx="76">
                  <c:v>1984</c:v>
                </c:pt>
                <c:pt idx="77">
                  <c:v>1984.25</c:v>
                </c:pt>
                <c:pt idx="78">
                  <c:v>1984.5</c:v>
                </c:pt>
                <c:pt idx="79">
                  <c:v>1984.75</c:v>
                </c:pt>
                <c:pt idx="80">
                  <c:v>1985</c:v>
                </c:pt>
                <c:pt idx="81">
                  <c:v>1985.25</c:v>
                </c:pt>
                <c:pt idx="82">
                  <c:v>1985.5</c:v>
                </c:pt>
                <c:pt idx="83">
                  <c:v>1985.75</c:v>
                </c:pt>
                <c:pt idx="84">
                  <c:v>1986</c:v>
                </c:pt>
                <c:pt idx="85">
                  <c:v>1986.25</c:v>
                </c:pt>
                <c:pt idx="86">
                  <c:v>1986.5</c:v>
                </c:pt>
                <c:pt idx="87">
                  <c:v>1986.75</c:v>
                </c:pt>
                <c:pt idx="88">
                  <c:v>1987</c:v>
                </c:pt>
                <c:pt idx="89">
                  <c:v>1987.25</c:v>
                </c:pt>
                <c:pt idx="90">
                  <c:v>1987.5</c:v>
                </c:pt>
                <c:pt idx="91">
                  <c:v>1987.75</c:v>
                </c:pt>
                <c:pt idx="92">
                  <c:v>1988</c:v>
                </c:pt>
                <c:pt idx="93">
                  <c:v>1988.25</c:v>
                </c:pt>
                <c:pt idx="94">
                  <c:v>1988.5</c:v>
                </c:pt>
                <c:pt idx="95">
                  <c:v>1988.75</c:v>
                </c:pt>
                <c:pt idx="96">
                  <c:v>1989</c:v>
                </c:pt>
                <c:pt idx="97">
                  <c:v>1989.25</c:v>
                </c:pt>
                <c:pt idx="98">
                  <c:v>1989.5</c:v>
                </c:pt>
                <c:pt idx="99">
                  <c:v>1989.75</c:v>
                </c:pt>
                <c:pt idx="100">
                  <c:v>1990</c:v>
                </c:pt>
                <c:pt idx="101">
                  <c:v>1990.25</c:v>
                </c:pt>
                <c:pt idx="102">
                  <c:v>1990.5</c:v>
                </c:pt>
                <c:pt idx="103">
                  <c:v>1990.75</c:v>
                </c:pt>
                <c:pt idx="104">
                  <c:v>1991</c:v>
                </c:pt>
                <c:pt idx="105">
                  <c:v>1991.25</c:v>
                </c:pt>
                <c:pt idx="106">
                  <c:v>1991.5</c:v>
                </c:pt>
                <c:pt idx="107">
                  <c:v>1991.75</c:v>
                </c:pt>
                <c:pt idx="108">
                  <c:v>1992</c:v>
                </c:pt>
                <c:pt idx="109">
                  <c:v>1992.25</c:v>
                </c:pt>
                <c:pt idx="110">
                  <c:v>1992.5</c:v>
                </c:pt>
                <c:pt idx="111">
                  <c:v>1992.75</c:v>
                </c:pt>
                <c:pt idx="112">
                  <c:v>1993</c:v>
                </c:pt>
                <c:pt idx="113">
                  <c:v>1993.25</c:v>
                </c:pt>
                <c:pt idx="114">
                  <c:v>1993.5</c:v>
                </c:pt>
                <c:pt idx="115">
                  <c:v>1993.75</c:v>
                </c:pt>
                <c:pt idx="116">
                  <c:v>1994</c:v>
                </c:pt>
                <c:pt idx="117">
                  <c:v>1994.25</c:v>
                </c:pt>
                <c:pt idx="118">
                  <c:v>1994.5</c:v>
                </c:pt>
                <c:pt idx="119">
                  <c:v>1994.75</c:v>
                </c:pt>
                <c:pt idx="120">
                  <c:v>1995</c:v>
                </c:pt>
                <c:pt idx="121">
                  <c:v>1995.25</c:v>
                </c:pt>
                <c:pt idx="122">
                  <c:v>1995.5</c:v>
                </c:pt>
                <c:pt idx="123">
                  <c:v>1995.75</c:v>
                </c:pt>
                <c:pt idx="124">
                  <c:v>1996</c:v>
                </c:pt>
                <c:pt idx="125">
                  <c:v>1996.25</c:v>
                </c:pt>
                <c:pt idx="126">
                  <c:v>1996.5</c:v>
                </c:pt>
                <c:pt idx="127">
                  <c:v>1996.75</c:v>
                </c:pt>
                <c:pt idx="128">
                  <c:v>1997</c:v>
                </c:pt>
                <c:pt idx="129">
                  <c:v>1997.25</c:v>
                </c:pt>
                <c:pt idx="130">
                  <c:v>1997.5</c:v>
                </c:pt>
                <c:pt idx="131">
                  <c:v>1997.75</c:v>
                </c:pt>
                <c:pt idx="132">
                  <c:v>1998</c:v>
                </c:pt>
                <c:pt idx="133">
                  <c:v>1998.25</c:v>
                </c:pt>
                <c:pt idx="134">
                  <c:v>1998.5</c:v>
                </c:pt>
                <c:pt idx="135">
                  <c:v>1998.75</c:v>
                </c:pt>
                <c:pt idx="136">
                  <c:v>1999</c:v>
                </c:pt>
                <c:pt idx="137">
                  <c:v>1999.25</c:v>
                </c:pt>
                <c:pt idx="138">
                  <c:v>1999.5</c:v>
                </c:pt>
                <c:pt idx="139">
                  <c:v>1999.75</c:v>
                </c:pt>
                <c:pt idx="140">
                  <c:v>2000</c:v>
                </c:pt>
                <c:pt idx="141">
                  <c:v>2000.25</c:v>
                </c:pt>
                <c:pt idx="142">
                  <c:v>2000.5</c:v>
                </c:pt>
                <c:pt idx="143">
                  <c:v>2000.75</c:v>
                </c:pt>
                <c:pt idx="144">
                  <c:v>2001</c:v>
                </c:pt>
                <c:pt idx="145">
                  <c:v>2001.25</c:v>
                </c:pt>
                <c:pt idx="146">
                  <c:v>2001.5</c:v>
                </c:pt>
                <c:pt idx="147">
                  <c:v>2001.75</c:v>
                </c:pt>
                <c:pt idx="148">
                  <c:v>2002</c:v>
                </c:pt>
                <c:pt idx="149">
                  <c:v>2002.25</c:v>
                </c:pt>
                <c:pt idx="150">
                  <c:v>2002.5</c:v>
                </c:pt>
                <c:pt idx="151">
                  <c:v>2002.75</c:v>
                </c:pt>
                <c:pt idx="152">
                  <c:v>2003</c:v>
                </c:pt>
                <c:pt idx="153">
                  <c:v>2003.25</c:v>
                </c:pt>
                <c:pt idx="154">
                  <c:v>2003.5</c:v>
                </c:pt>
                <c:pt idx="155">
                  <c:v>2003.75</c:v>
                </c:pt>
                <c:pt idx="156">
                  <c:v>2004</c:v>
                </c:pt>
                <c:pt idx="157">
                  <c:v>2004.25</c:v>
                </c:pt>
                <c:pt idx="158">
                  <c:v>2004.5</c:v>
                </c:pt>
                <c:pt idx="159">
                  <c:v>2004.75</c:v>
                </c:pt>
                <c:pt idx="160">
                  <c:v>2005</c:v>
                </c:pt>
                <c:pt idx="161">
                  <c:v>2005.25</c:v>
                </c:pt>
                <c:pt idx="162">
                  <c:v>2005.5</c:v>
                </c:pt>
                <c:pt idx="163">
                  <c:v>2005.75</c:v>
                </c:pt>
                <c:pt idx="164">
                  <c:v>2006</c:v>
                </c:pt>
                <c:pt idx="165">
                  <c:v>2006.25</c:v>
                </c:pt>
                <c:pt idx="166">
                  <c:v>2006.5</c:v>
                </c:pt>
                <c:pt idx="167">
                  <c:v>2006.75</c:v>
                </c:pt>
                <c:pt idx="168">
                  <c:v>2007</c:v>
                </c:pt>
                <c:pt idx="169">
                  <c:v>2007.25</c:v>
                </c:pt>
                <c:pt idx="170">
                  <c:v>2007.5</c:v>
                </c:pt>
                <c:pt idx="171">
                  <c:v>2007.75</c:v>
                </c:pt>
                <c:pt idx="172">
                  <c:v>2008</c:v>
                </c:pt>
                <c:pt idx="173">
                  <c:v>2008.25</c:v>
                </c:pt>
                <c:pt idx="174">
                  <c:v>2008.5</c:v>
                </c:pt>
                <c:pt idx="175">
                  <c:v>2008.75</c:v>
                </c:pt>
                <c:pt idx="176">
                  <c:v>2009</c:v>
                </c:pt>
                <c:pt idx="177">
                  <c:v>2009.25</c:v>
                </c:pt>
                <c:pt idx="178">
                  <c:v>2009.5</c:v>
                </c:pt>
                <c:pt idx="179">
                  <c:v>2009.75</c:v>
                </c:pt>
                <c:pt idx="180">
                  <c:v>2010</c:v>
                </c:pt>
                <c:pt idx="181">
                  <c:v>2010.25</c:v>
                </c:pt>
                <c:pt idx="182">
                  <c:v>2010.5</c:v>
                </c:pt>
                <c:pt idx="183">
                  <c:v>2010.75</c:v>
                </c:pt>
                <c:pt idx="184">
                  <c:v>2011</c:v>
                </c:pt>
              </c:numCache>
            </c:numRef>
          </c:xVal>
          <c:yVal>
            <c:numRef>
              <c:f>'ch33 data'!$B$4:$B$188</c:f>
              <c:numCache>
                <c:formatCode>0.0</c:formatCode>
                <c:ptCount val="185"/>
                <c:pt idx="0">
                  <c:v>3516.3</c:v>
                </c:pt>
                <c:pt idx="1">
                  <c:v>3564</c:v>
                </c:pt>
                <c:pt idx="2">
                  <c:v>3636.3</c:v>
                </c:pt>
                <c:pt idx="3">
                  <c:v>3724</c:v>
                </c:pt>
                <c:pt idx="4">
                  <c:v>3815.4</c:v>
                </c:pt>
                <c:pt idx="5">
                  <c:v>3828.1</c:v>
                </c:pt>
                <c:pt idx="6">
                  <c:v>3853.3</c:v>
                </c:pt>
                <c:pt idx="7">
                  <c:v>3884.5</c:v>
                </c:pt>
                <c:pt idx="8">
                  <c:v>3918.7</c:v>
                </c:pt>
                <c:pt idx="9">
                  <c:v>3919.6</c:v>
                </c:pt>
                <c:pt idx="10">
                  <c:v>3950.8</c:v>
                </c:pt>
                <c:pt idx="11">
                  <c:v>3981</c:v>
                </c:pt>
                <c:pt idx="12">
                  <c:v>4063</c:v>
                </c:pt>
                <c:pt idx="13">
                  <c:v>4132</c:v>
                </c:pt>
                <c:pt idx="14">
                  <c:v>4160.3</c:v>
                </c:pt>
                <c:pt idx="15">
                  <c:v>4178.3</c:v>
                </c:pt>
                <c:pt idx="16">
                  <c:v>4244.1000000000004</c:v>
                </c:pt>
                <c:pt idx="17">
                  <c:v>4256.5</c:v>
                </c:pt>
                <c:pt idx="18">
                  <c:v>4283.4000000000005</c:v>
                </c:pt>
                <c:pt idx="19">
                  <c:v>4263.3</c:v>
                </c:pt>
                <c:pt idx="20">
                  <c:v>4256.6000000000004</c:v>
                </c:pt>
                <c:pt idx="21">
                  <c:v>4264.3</c:v>
                </c:pt>
                <c:pt idx="22">
                  <c:v>4302.3</c:v>
                </c:pt>
                <c:pt idx="23">
                  <c:v>4256.6000000000004</c:v>
                </c:pt>
                <c:pt idx="24">
                  <c:v>4374</c:v>
                </c:pt>
                <c:pt idx="25">
                  <c:v>4398.8</c:v>
                </c:pt>
                <c:pt idx="26">
                  <c:v>4433.9000000000005</c:v>
                </c:pt>
                <c:pt idx="27">
                  <c:v>4446.3</c:v>
                </c:pt>
                <c:pt idx="28">
                  <c:v>4525.8</c:v>
                </c:pt>
                <c:pt idx="29">
                  <c:v>4633.1000000000004</c:v>
                </c:pt>
                <c:pt idx="30">
                  <c:v>4677.5</c:v>
                </c:pt>
                <c:pt idx="31">
                  <c:v>4754.5</c:v>
                </c:pt>
                <c:pt idx="32">
                  <c:v>4876.2</c:v>
                </c:pt>
                <c:pt idx="33">
                  <c:v>4932.6000000000004</c:v>
                </c:pt>
                <c:pt idx="34">
                  <c:v>4906.3</c:v>
                </c:pt>
                <c:pt idx="35">
                  <c:v>4953.1000000000004</c:v>
                </c:pt>
                <c:pt idx="36">
                  <c:v>4909.6000000000004</c:v>
                </c:pt>
                <c:pt idx="37">
                  <c:v>4922.2</c:v>
                </c:pt>
                <c:pt idx="38">
                  <c:v>4873.5</c:v>
                </c:pt>
                <c:pt idx="39">
                  <c:v>4854.3</c:v>
                </c:pt>
                <c:pt idx="40">
                  <c:v>4795.3</c:v>
                </c:pt>
                <c:pt idx="41">
                  <c:v>4831.9000000000005</c:v>
                </c:pt>
                <c:pt idx="42">
                  <c:v>4913.3</c:v>
                </c:pt>
                <c:pt idx="43">
                  <c:v>4977.5</c:v>
                </c:pt>
                <c:pt idx="44">
                  <c:v>5090.7</c:v>
                </c:pt>
                <c:pt idx="45">
                  <c:v>5128.9000000000005</c:v>
                </c:pt>
                <c:pt idx="46">
                  <c:v>5154.1000000000004</c:v>
                </c:pt>
                <c:pt idx="47">
                  <c:v>5191.5</c:v>
                </c:pt>
                <c:pt idx="48">
                  <c:v>5251.8</c:v>
                </c:pt>
                <c:pt idx="49">
                  <c:v>5356.1</c:v>
                </c:pt>
                <c:pt idx="50">
                  <c:v>5451.9</c:v>
                </c:pt>
                <c:pt idx="51">
                  <c:v>5450.8</c:v>
                </c:pt>
                <c:pt idx="52">
                  <c:v>5469.4</c:v>
                </c:pt>
                <c:pt idx="53">
                  <c:v>5684.6</c:v>
                </c:pt>
                <c:pt idx="54">
                  <c:v>5740.3</c:v>
                </c:pt>
                <c:pt idx="55">
                  <c:v>5816.2</c:v>
                </c:pt>
                <c:pt idx="56">
                  <c:v>5825.9</c:v>
                </c:pt>
                <c:pt idx="57">
                  <c:v>5831.4</c:v>
                </c:pt>
                <c:pt idx="58">
                  <c:v>5873.3</c:v>
                </c:pt>
                <c:pt idx="59">
                  <c:v>5889.5</c:v>
                </c:pt>
                <c:pt idx="60">
                  <c:v>5908.5</c:v>
                </c:pt>
                <c:pt idx="61">
                  <c:v>5787.4</c:v>
                </c:pt>
                <c:pt idx="62">
                  <c:v>5776.6</c:v>
                </c:pt>
                <c:pt idx="63">
                  <c:v>5883.5</c:v>
                </c:pt>
                <c:pt idx="64">
                  <c:v>6005.7</c:v>
                </c:pt>
                <c:pt idx="65">
                  <c:v>5957.8</c:v>
                </c:pt>
                <c:pt idx="66">
                  <c:v>6030.2</c:v>
                </c:pt>
                <c:pt idx="67">
                  <c:v>5955.1</c:v>
                </c:pt>
                <c:pt idx="68">
                  <c:v>5857.3</c:v>
                </c:pt>
                <c:pt idx="69">
                  <c:v>5889.1</c:v>
                </c:pt>
                <c:pt idx="70">
                  <c:v>5866.4</c:v>
                </c:pt>
                <c:pt idx="71">
                  <c:v>5871</c:v>
                </c:pt>
                <c:pt idx="72">
                  <c:v>5944</c:v>
                </c:pt>
                <c:pt idx="73">
                  <c:v>6077.6</c:v>
                </c:pt>
                <c:pt idx="74">
                  <c:v>6197.5</c:v>
                </c:pt>
                <c:pt idx="75">
                  <c:v>6325.6</c:v>
                </c:pt>
                <c:pt idx="76">
                  <c:v>6448.3</c:v>
                </c:pt>
                <c:pt idx="77">
                  <c:v>6559.6</c:v>
                </c:pt>
                <c:pt idx="78">
                  <c:v>6623.3</c:v>
                </c:pt>
                <c:pt idx="79">
                  <c:v>6677.3</c:v>
                </c:pt>
                <c:pt idx="80">
                  <c:v>6740.3</c:v>
                </c:pt>
                <c:pt idx="81">
                  <c:v>6797.3</c:v>
                </c:pt>
                <c:pt idx="82">
                  <c:v>6903.5</c:v>
                </c:pt>
                <c:pt idx="83">
                  <c:v>6955.9</c:v>
                </c:pt>
                <c:pt idx="84">
                  <c:v>7022.8</c:v>
                </c:pt>
                <c:pt idx="85">
                  <c:v>7051</c:v>
                </c:pt>
                <c:pt idx="86">
                  <c:v>7119</c:v>
                </c:pt>
                <c:pt idx="87">
                  <c:v>7153.4</c:v>
                </c:pt>
                <c:pt idx="88">
                  <c:v>7193</c:v>
                </c:pt>
                <c:pt idx="89">
                  <c:v>7269.5</c:v>
                </c:pt>
                <c:pt idx="90">
                  <c:v>7332.6</c:v>
                </c:pt>
                <c:pt idx="91">
                  <c:v>7458</c:v>
                </c:pt>
                <c:pt idx="92">
                  <c:v>7496.6</c:v>
                </c:pt>
                <c:pt idx="93">
                  <c:v>7592.9</c:v>
                </c:pt>
                <c:pt idx="94">
                  <c:v>7632.1</c:v>
                </c:pt>
                <c:pt idx="95">
                  <c:v>7734</c:v>
                </c:pt>
                <c:pt idx="96">
                  <c:v>7806.6</c:v>
                </c:pt>
                <c:pt idx="97">
                  <c:v>7865</c:v>
                </c:pt>
                <c:pt idx="98">
                  <c:v>7927.4</c:v>
                </c:pt>
                <c:pt idx="99">
                  <c:v>7944.7</c:v>
                </c:pt>
                <c:pt idx="100">
                  <c:v>8027.7</c:v>
                </c:pt>
                <c:pt idx="101">
                  <c:v>8059.6</c:v>
                </c:pt>
                <c:pt idx="102">
                  <c:v>8059.5</c:v>
                </c:pt>
                <c:pt idx="103">
                  <c:v>7988.9</c:v>
                </c:pt>
                <c:pt idx="104">
                  <c:v>7950.2</c:v>
                </c:pt>
                <c:pt idx="105">
                  <c:v>8003.8</c:v>
                </c:pt>
                <c:pt idx="106">
                  <c:v>8037.5</c:v>
                </c:pt>
                <c:pt idx="107">
                  <c:v>8069</c:v>
                </c:pt>
                <c:pt idx="108">
                  <c:v>8157.6</c:v>
                </c:pt>
                <c:pt idx="109">
                  <c:v>8244.2999999999975</c:v>
                </c:pt>
                <c:pt idx="110">
                  <c:v>8329.4</c:v>
                </c:pt>
                <c:pt idx="111">
                  <c:v>8417</c:v>
                </c:pt>
                <c:pt idx="112">
                  <c:v>8432.5</c:v>
                </c:pt>
                <c:pt idx="113">
                  <c:v>8486.4</c:v>
                </c:pt>
                <c:pt idx="114">
                  <c:v>8531.1</c:v>
                </c:pt>
                <c:pt idx="115">
                  <c:v>8643.7999999999975</c:v>
                </c:pt>
                <c:pt idx="116">
                  <c:v>8727.9</c:v>
                </c:pt>
                <c:pt idx="117">
                  <c:v>8847.2999999999975</c:v>
                </c:pt>
                <c:pt idx="118">
                  <c:v>8904.2999999999975</c:v>
                </c:pt>
                <c:pt idx="119">
                  <c:v>9003.2000000000007</c:v>
                </c:pt>
                <c:pt idx="120">
                  <c:v>9025.2999999999975</c:v>
                </c:pt>
                <c:pt idx="121">
                  <c:v>9044.7000000000007</c:v>
                </c:pt>
                <c:pt idx="122">
                  <c:v>9120.7000000000007</c:v>
                </c:pt>
                <c:pt idx="123">
                  <c:v>9184.2999999999975</c:v>
                </c:pt>
                <c:pt idx="124">
                  <c:v>9247.2000000000007</c:v>
                </c:pt>
                <c:pt idx="125">
                  <c:v>9407.1</c:v>
                </c:pt>
                <c:pt idx="126">
                  <c:v>9488.9</c:v>
                </c:pt>
                <c:pt idx="127">
                  <c:v>9592.5</c:v>
                </c:pt>
                <c:pt idx="128">
                  <c:v>9666.2000000000007</c:v>
                </c:pt>
                <c:pt idx="129">
                  <c:v>9809.6</c:v>
                </c:pt>
                <c:pt idx="130">
                  <c:v>9932.7000000000007</c:v>
                </c:pt>
                <c:pt idx="131">
                  <c:v>10008.9</c:v>
                </c:pt>
                <c:pt idx="132">
                  <c:v>10103.4</c:v>
                </c:pt>
                <c:pt idx="133">
                  <c:v>10194.299999999997</c:v>
                </c:pt>
                <c:pt idx="134">
                  <c:v>10328.799999999997</c:v>
                </c:pt>
                <c:pt idx="135">
                  <c:v>10507.6</c:v>
                </c:pt>
                <c:pt idx="136">
                  <c:v>10601.2</c:v>
                </c:pt>
                <c:pt idx="137">
                  <c:v>10684</c:v>
                </c:pt>
                <c:pt idx="138">
                  <c:v>10819.9</c:v>
                </c:pt>
                <c:pt idx="139">
                  <c:v>11014.3</c:v>
                </c:pt>
                <c:pt idx="140">
                  <c:v>11043</c:v>
                </c:pt>
                <c:pt idx="141">
                  <c:v>11258.5</c:v>
                </c:pt>
                <c:pt idx="142">
                  <c:v>11267.9</c:v>
                </c:pt>
                <c:pt idx="143">
                  <c:v>11334.5</c:v>
                </c:pt>
                <c:pt idx="144">
                  <c:v>11297.2</c:v>
                </c:pt>
                <c:pt idx="145">
                  <c:v>11371.3</c:v>
                </c:pt>
                <c:pt idx="146">
                  <c:v>11340.1</c:v>
                </c:pt>
                <c:pt idx="147">
                  <c:v>11380.1</c:v>
                </c:pt>
                <c:pt idx="148">
                  <c:v>11477.9</c:v>
                </c:pt>
                <c:pt idx="149">
                  <c:v>11538.8</c:v>
                </c:pt>
                <c:pt idx="150">
                  <c:v>11596.4</c:v>
                </c:pt>
                <c:pt idx="151">
                  <c:v>11598.8</c:v>
                </c:pt>
                <c:pt idx="152">
                  <c:v>11645.8</c:v>
                </c:pt>
                <c:pt idx="153">
                  <c:v>11738.7</c:v>
                </c:pt>
                <c:pt idx="154">
                  <c:v>11935.5</c:v>
                </c:pt>
                <c:pt idx="155">
                  <c:v>12042.8</c:v>
                </c:pt>
                <c:pt idx="156">
                  <c:v>12127.6</c:v>
                </c:pt>
                <c:pt idx="157">
                  <c:v>12213.8</c:v>
                </c:pt>
                <c:pt idx="158">
                  <c:v>12303.5</c:v>
                </c:pt>
                <c:pt idx="159">
                  <c:v>12410.3</c:v>
                </c:pt>
                <c:pt idx="160">
                  <c:v>12534.1</c:v>
                </c:pt>
                <c:pt idx="161">
                  <c:v>12587.5</c:v>
                </c:pt>
                <c:pt idx="162">
                  <c:v>12683.2</c:v>
                </c:pt>
                <c:pt idx="163">
                  <c:v>12748.7</c:v>
                </c:pt>
                <c:pt idx="164">
                  <c:v>12915.9</c:v>
                </c:pt>
                <c:pt idx="165">
                  <c:v>12962.5</c:v>
                </c:pt>
                <c:pt idx="166">
                  <c:v>12965.9</c:v>
                </c:pt>
                <c:pt idx="167">
                  <c:v>13060.7</c:v>
                </c:pt>
                <c:pt idx="168">
                  <c:v>13089.3</c:v>
                </c:pt>
                <c:pt idx="169">
                  <c:v>13194.1</c:v>
                </c:pt>
                <c:pt idx="170">
                  <c:v>13268.5</c:v>
                </c:pt>
                <c:pt idx="171">
                  <c:v>13363.5</c:v>
                </c:pt>
                <c:pt idx="172">
                  <c:v>13339.2</c:v>
                </c:pt>
                <c:pt idx="173">
                  <c:v>13359</c:v>
                </c:pt>
                <c:pt idx="174">
                  <c:v>13223.5</c:v>
                </c:pt>
                <c:pt idx="175">
                  <c:v>12993.7</c:v>
                </c:pt>
                <c:pt idx="176">
                  <c:v>12832.6</c:v>
                </c:pt>
                <c:pt idx="177">
                  <c:v>12810</c:v>
                </c:pt>
                <c:pt idx="178">
                  <c:v>12860.8</c:v>
                </c:pt>
                <c:pt idx="179">
                  <c:v>13019</c:v>
                </c:pt>
                <c:pt idx="180">
                  <c:v>13138.8</c:v>
                </c:pt>
                <c:pt idx="181">
                  <c:v>13194.9</c:v>
                </c:pt>
                <c:pt idx="182">
                  <c:v>13278.5</c:v>
                </c:pt>
                <c:pt idx="183">
                  <c:v>13380.7</c:v>
                </c:pt>
                <c:pt idx="184">
                  <c:v>13438.8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084-40DB-A610-3A19AE9FC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705344"/>
        <c:axId val="182563200"/>
      </c:scatterChart>
      <c:valAx>
        <c:axId val="181705344"/>
        <c:scaling>
          <c:orientation val="minMax"/>
          <c:max val="2012"/>
          <c:min val="1965"/>
        </c:scaling>
        <c:delete val="0"/>
        <c:axPos val="b"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2563200"/>
        <c:crosses val="autoZero"/>
        <c:crossBetween val="midCat"/>
        <c:majorUnit val="5"/>
        <c:minorUnit val="1"/>
      </c:valAx>
      <c:valAx>
        <c:axId val="182563200"/>
        <c:scaling>
          <c:orientation val="minMax"/>
        </c:scaling>
        <c:delete val="0"/>
        <c:axPos val="l"/>
        <c:numFmt formatCode="#,##0" sourceLinked="0"/>
        <c:majorTickMark val="cross"/>
        <c:minorTickMark val="none"/>
        <c:tickLblPos val="nextTo"/>
        <c:txPr>
          <a:bodyPr/>
          <a:lstStyle/>
          <a:p>
            <a:pPr>
              <a:defRPr sz="19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1705344"/>
        <c:crosses val="autoZero"/>
        <c:crossBetween val="midCat"/>
      </c:valAx>
      <c:spPr>
        <a:noFill/>
        <a:ln>
          <a:solidFill>
            <a:srgbClr val="000000"/>
          </a:solidFill>
        </a:ln>
      </c:spPr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'ch33 data'!$C$3</c:f>
              <c:strCache>
                <c:ptCount val="1"/>
                <c:pt idx="0">
                  <c:v>GPDIC1</c:v>
                </c:pt>
              </c:strCache>
            </c:strRef>
          </c:tx>
          <c:spPr>
            <a:ln w="44450">
              <a:solidFill>
                <a:srgbClr val="3366CC"/>
              </a:solidFill>
            </a:ln>
          </c:spPr>
          <c:marker>
            <c:symbol val="none"/>
          </c:marker>
          <c:xVal>
            <c:numRef>
              <c:f>'ch33 data'!$A$4:$A$188</c:f>
              <c:numCache>
                <c:formatCode>General</c:formatCode>
                <c:ptCount val="185"/>
                <c:pt idx="0">
                  <c:v>1965</c:v>
                </c:pt>
                <c:pt idx="1">
                  <c:v>1965.25</c:v>
                </c:pt>
                <c:pt idx="2">
                  <c:v>1965.5</c:v>
                </c:pt>
                <c:pt idx="3">
                  <c:v>1965.75</c:v>
                </c:pt>
                <c:pt idx="4">
                  <c:v>1966</c:v>
                </c:pt>
                <c:pt idx="5">
                  <c:v>1966.25</c:v>
                </c:pt>
                <c:pt idx="6">
                  <c:v>1966.5</c:v>
                </c:pt>
                <c:pt idx="7">
                  <c:v>1966.75</c:v>
                </c:pt>
                <c:pt idx="8">
                  <c:v>1967</c:v>
                </c:pt>
                <c:pt idx="9">
                  <c:v>1967.25</c:v>
                </c:pt>
                <c:pt idx="10">
                  <c:v>1967.5</c:v>
                </c:pt>
                <c:pt idx="11">
                  <c:v>1967.75</c:v>
                </c:pt>
                <c:pt idx="12">
                  <c:v>1968</c:v>
                </c:pt>
                <c:pt idx="13">
                  <c:v>1968.25</c:v>
                </c:pt>
                <c:pt idx="14">
                  <c:v>1968.5</c:v>
                </c:pt>
                <c:pt idx="15">
                  <c:v>1968.75</c:v>
                </c:pt>
                <c:pt idx="16">
                  <c:v>1969</c:v>
                </c:pt>
                <c:pt idx="17">
                  <c:v>1969.25</c:v>
                </c:pt>
                <c:pt idx="18">
                  <c:v>1969.5</c:v>
                </c:pt>
                <c:pt idx="19">
                  <c:v>1969.75</c:v>
                </c:pt>
                <c:pt idx="20">
                  <c:v>1970</c:v>
                </c:pt>
                <c:pt idx="21">
                  <c:v>1970.25</c:v>
                </c:pt>
                <c:pt idx="22">
                  <c:v>1970.5</c:v>
                </c:pt>
                <c:pt idx="23">
                  <c:v>1970.75</c:v>
                </c:pt>
                <c:pt idx="24">
                  <c:v>1971</c:v>
                </c:pt>
                <c:pt idx="25">
                  <c:v>1971.25</c:v>
                </c:pt>
                <c:pt idx="26">
                  <c:v>1971.5</c:v>
                </c:pt>
                <c:pt idx="27">
                  <c:v>1971.75</c:v>
                </c:pt>
                <c:pt idx="28">
                  <c:v>1972</c:v>
                </c:pt>
                <c:pt idx="29">
                  <c:v>1972.25</c:v>
                </c:pt>
                <c:pt idx="30">
                  <c:v>1972.5</c:v>
                </c:pt>
                <c:pt idx="31">
                  <c:v>1972.75</c:v>
                </c:pt>
                <c:pt idx="32">
                  <c:v>1973</c:v>
                </c:pt>
                <c:pt idx="33">
                  <c:v>1973.25</c:v>
                </c:pt>
                <c:pt idx="34">
                  <c:v>1973.5</c:v>
                </c:pt>
                <c:pt idx="35">
                  <c:v>1973.75</c:v>
                </c:pt>
                <c:pt idx="36">
                  <c:v>1974</c:v>
                </c:pt>
                <c:pt idx="37">
                  <c:v>1974.25</c:v>
                </c:pt>
                <c:pt idx="38">
                  <c:v>1974.5</c:v>
                </c:pt>
                <c:pt idx="39">
                  <c:v>1974.75</c:v>
                </c:pt>
                <c:pt idx="40">
                  <c:v>1975</c:v>
                </c:pt>
                <c:pt idx="41">
                  <c:v>1975.25</c:v>
                </c:pt>
                <c:pt idx="42">
                  <c:v>1975.5</c:v>
                </c:pt>
                <c:pt idx="43">
                  <c:v>1975.75</c:v>
                </c:pt>
                <c:pt idx="44">
                  <c:v>1976</c:v>
                </c:pt>
                <c:pt idx="45">
                  <c:v>1976.25</c:v>
                </c:pt>
                <c:pt idx="46">
                  <c:v>1976.5</c:v>
                </c:pt>
                <c:pt idx="47">
                  <c:v>1976.75</c:v>
                </c:pt>
                <c:pt idx="48">
                  <c:v>1977</c:v>
                </c:pt>
                <c:pt idx="49">
                  <c:v>1977.25</c:v>
                </c:pt>
                <c:pt idx="50">
                  <c:v>1977.5</c:v>
                </c:pt>
                <c:pt idx="51">
                  <c:v>1977.75</c:v>
                </c:pt>
                <c:pt idx="52">
                  <c:v>1978</c:v>
                </c:pt>
                <c:pt idx="53">
                  <c:v>1978.25</c:v>
                </c:pt>
                <c:pt idx="54">
                  <c:v>1978.5</c:v>
                </c:pt>
                <c:pt idx="55">
                  <c:v>1978.75</c:v>
                </c:pt>
                <c:pt idx="56">
                  <c:v>1979</c:v>
                </c:pt>
                <c:pt idx="57">
                  <c:v>1979.25</c:v>
                </c:pt>
                <c:pt idx="58">
                  <c:v>1979.5</c:v>
                </c:pt>
                <c:pt idx="59">
                  <c:v>1979.75</c:v>
                </c:pt>
                <c:pt idx="60">
                  <c:v>1980</c:v>
                </c:pt>
                <c:pt idx="61">
                  <c:v>1980.25</c:v>
                </c:pt>
                <c:pt idx="62">
                  <c:v>1980.5</c:v>
                </c:pt>
                <c:pt idx="63">
                  <c:v>1980.75</c:v>
                </c:pt>
                <c:pt idx="64">
                  <c:v>1981</c:v>
                </c:pt>
                <c:pt idx="65">
                  <c:v>1981.25</c:v>
                </c:pt>
                <c:pt idx="66">
                  <c:v>1981.5</c:v>
                </c:pt>
                <c:pt idx="67">
                  <c:v>1981.75</c:v>
                </c:pt>
                <c:pt idx="68">
                  <c:v>1982</c:v>
                </c:pt>
                <c:pt idx="69">
                  <c:v>1982.25</c:v>
                </c:pt>
                <c:pt idx="70">
                  <c:v>1982.5</c:v>
                </c:pt>
                <c:pt idx="71">
                  <c:v>1982.75</c:v>
                </c:pt>
                <c:pt idx="72">
                  <c:v>1983</c:v>
                </c:pt>
                <c:pt idx="73">
                  <c:v>1983.25</c:v>
                </c:pt>
                <c:pt idx="74">
                  <c:v>1983.5</c:v>
                </c:pt>
                <c:pt idx="75">
                  <c:v>1983.75</c:v>
                </c:pt>
                <c:pt idx="76">
                  <c:v>1984</c:v>
                </c:pt>
                <c:pt idx="77">
                  <c:v>1984.25</c:v>
                </c:pt>
                <c:pt idx="78">
                  <c:v>1984.5</c:v>
                </c:pt>
                <c:pt idx="79">
                  <c:v>1984.75</c:v>
                </c:pt>
                <c:pt idx="80">
                  <c:v>1985</c:v>
                </c:pt>
                <c:pt idx="81">
                  <c:v>1985.25</c:v>
                </c:pt>
                <c:pt idx="82">
                  <c:v>1985.5</c:v>
                </c:pt>
                <c:pt idx="83">
                  <c:v>1985.75</c:v>
                </c:pt>
                <c:pt idx="84">
                  <c:v>1986</c:v>
                </c:pt>
                <c:pt idx="85">
                  <c:v>1986.25</c:v>
                </c:pt>
                <c:pt idx="86">
                  <c:v>1986.5</c:v>
                </c:pt>
                <c:pt idx="87">
                  <c:v>1986.75</c:v>
                </c:pt>
                <c:pt idx="88">
                  <c:v>1987</c:v>
                </c:pt>
                <c:pt idx="89">
                  <c:v>1987.25</c:v>
                </c:pt>
                <c:pt idx="90">
                  <c:v>1987.5</c:v>
                </c:pt>
                <c:pt idx="91">
                  <c:v>1987.75</c:v>
                </c:pt>
                <c:pt idx="92">
                  <c:v>1988</c:v>
                </c:pt>
                <c:pt idx="93">
                  <c:v>1988.25</c:v>
                </c:pt>
                <c:pt idx="94">
                  <c:v>1988.5</c:v>
                </c:pt>
                <c:pt idx="95">
                  <c:v>1988.75</c:v>
                </c:pt>
                <c:pt idx="96">
                  <c:v>1989</c:v>
                </c:pt>
                <c:pt idx="97">
                  <c:v>1989.25</c:v>
                </c:pt>
                <c:pt idx="98">
                  <c:v>1989.5</c:v>
                </c:pt>
                <c:pt idx="99">
                  <c:v>1989.75</c:v>
                </c:pt>
                <c:pt idx="100">
                  <c:v>1990</c:v>
                </c:pt>
                <c:pt idx="101">
                  <c:v>1990.25</c:v>
                </c:pt>
                <c:pt idx="102">
                  <c:v>1990.5</c:v>
                </c:pt>
                <c:pt idx="103">
                  <c:v>1990.75</c:v>
                </c:pt>
                <c:pt idx="104">
                  <c:v>1991</c:v>
                </c:pt>
                <c:pt idx="105">
                  <c:v>1991.25</c:v>
                </c:pt>
                <c:pt idx="106">
                  <c:v>1991.5</c:v>
                </c:pt>
                <c:pt idx="107">
                  <c:v>1991.75</c:v>
                </c:pt>
                <c:pt idx="108">
                  <c:v>1992</c:v>
                </c:pt>
                <c:pt idx="109">
                  <c:v>1992.25</c:v>
                </c:pt>
                <c:pt idx="110">
                  <c:v>1992.5</c:v>
                </c:pt>
                <c:pt idx="111">
                  <c:v>1992.75</c:v>
                </c:pt>
                <c:pt idx="112">
                  <c:v>1993</c:v>
                </c:pt>
                <c:pt idx="113">
                  <c:v>1993.25</c:v>
                </c:pt>
                <c:pt idx="114">
                  <c:v>1993.5</c:v>
                </c:pt>
                <c:pt idx="115">
                  <c:v>1993.75</c:v>
                </c:pt>
                <c:pt idx="116">
                  <c:v>1994</c:v>
                </c:pt>
                <c:pt idx="117">
                  <c:v>1994.25</c:v>
                </c:pt>
                <c:pt idx="118">
                  <c:v>1994.5</c:v>
                </c:pt>
                <c:pt idx="119">
                  <c:v>1994.75</c:v>
                </c:pt>
                <c:pt idx="120">
                  <c:v>1995</c:v>
                </c:pt>
                <c:pt idx="121">
                  <c:v>1995.25</c:v>
                </c:pt>
                <c:pt idx="122">
                  <c:v>1995.5</c:v>
                </c:pt>
                <c:pt idx="123">
                  <c:v>1995.75</c:v>
                </c:pt>
                <c:pt idx="124">
                  <c:v>1996</c:v>
                </c:pt>
                <c:pt idx="125">
                  <c:v>1996.25</c:v>
                </c:pt>
                <c:pt idx="126">
                  <c:v>1996.5</c:v>
                </c:pt>
                <c:pt idx="127">
                  <c:v>1996.75</c:v>
                </c:pt>
                <c:pt idx="128">
                  <c:v>1997</c:v>
                </c:pt>
                <c:pt idx="129">
                  <c:v>1997.25</c:v>
                </c:pt>
                <c:pt idx="130">
                  <c:v>1997.5</c:v>
                </c:pt>
                <c:pt idx="131">
                  <c:v>1997.75</c:v>
                </c:pt>
                <c:pt idx="132">
                  <c:v>1998</c:v>
                </c:pt>
                <c:pt idx="133">
                  <c:v>1998.25</c:v>
                </c:pt>
                <c:pt idx="134">
                  <c:v>1998.5</c:v>
                </c:pt>
                <c:pt idx="135">
                  <c:v>1998.75</c:v>
                </c:pt>
                <c:pt idx="136">
                  <c:v>1999</c:v>
                </c:pt>
                <c:pt idx="137">
                  <c:v>1999.25</c:v>
                </c:pt>
                <c:pt idx="138">
                  <c:v>1999.5</c:v>
                </c:pt>
                <c:pt idx="139">
                  <c:v>1999.75</c:v>
                </c:pt>
                <c:pt idx="140">
                  <c:v>2000</c:v>
                </c:pt>
                <c:pt idx="141">
                  <c:v>2000.25</c:v>
                </c:pt>
                <c:pt idx="142">
                  <c:v>2000.5</c:v>
                </c:pt>
                <c:pt idx="143">
                  <c:v>2000.75</c:v>
                </c:pt>
                <c:pt idx="144">
                  <c:v>2001</c:v>
                </c:pt>
                <c:pt idx="145">
                  <c:v>2001.25</c:v>
                </c:pt>
                <c:pt idx="146">
                  <c:v>2001.5</c:v>
                </c:pt>
                <c:pt idx="147">
                  <c:v>2001.75</c:v>
                </c:pt>
                <c:pt idx="148">
                  <c:v>2002</c:v>
                </c:pt>
                <c:pt idx="149">
                  <c:v>2002.25</c:v>
                </c:pt>
                <c:pt idx="150">
                  <c:v>2002.5</c:v>
                </c:pt>
                <c:pt idx="151">
                  <c:v>2002.75</c:v>
                </c:pt>
                <c:pt idx="152">
                  <c:v>2003</c:v>
                </c:pt>
                <c:pt idx="153">
                  <c:v>2003.25</c:v>
                </c:pt>
                <c:pt idx="154">
                  <c:v>2003.5</c:v>
                </c:pt>
                <c:pt idx="155">
                  <c:v>2003.75</c:v>
                </c:pt>
                <c:pt idx="156">
                  <c:v>2004</c:v>
                </c:pt>
                <c:pt idx="157">
                  <c:v>2004.25</c:v>
                </c:pt>
                <c:pt idx="158">
                  <c:v>2004.5</c:v>
                </c:pt>
                <c:pt idx="159">
                  <c:v>2004.75</c:v>
                </c:pt>
                <c:pt idx="160">
                  <c:v>2005</c:v>
                </c:pt>
                <c:pt idx="161">
                  <c:v>2005.25</c:v>
                </c:pt>
                <c:pt idx="162">
                  <c:v>2005.5</c:v>
                </c:pt>
                <c:pt idx="163">
                  <c:v>2005.75</c:v>
                </c:pt>
                <c:pt idx="164">
                  <c:v>2006</c:v>
                </c:pt>
                <c:pt idx="165">
                  <c:v>2006.25</c:v>
                </c:pt>
                <c:pt idx="166">
                  <c:v>2006.5</c:v>
                </c:pt>
                <c:pt idx="167">
                  <c:v>2006.75</c:v>
                </c:pt>
                <c:pt idx="168">
                  <c:v>2007</c:v>
                </c:pt>
                <c:pt idx="169">
                  <c:v>2007.25</c:v>
                </c:pt>
                <c:pt idx="170">
                  <c:v>2007.5</c:v>
                </c:pt>
                <c:pt idx="171">
                  <c:v>2007.75</c:v>
                </c:pt>
                <c:pt idx="172">
                  <c:v>2008</c:v>
                </c:pt>
                <c:pt idx="173">
                  <c:v>2008.25</c:v>
                </c:pt>
                <c:pt idx="174">
                  <c:v>2008.5</c:v>
                </c:pt>
                <c:pt idx="175">
                  <c:v>2008.75</c:v>
                </c:pt>
                <c:pt idx="176">
                  <c:v>2009</c:v>
                </c:pt>
                <c:pt idx="177">
                  <c:v>2009.25</c:v>
                </c:pt>
                <c:pt idx="178">
                  <c:v>2009.5</c:v>
                </c:pt>
                <c:pt idx="179">
                  <c:v>2009.75</c:v>
                </c:pt>
                <c:pt idx="180">
                  <c:v>2010</c:v>
                </c:pt>
                <c:pt idx="181">
                  <c:v>2010.25</c:v>
                </c:pt>
                <c:pt idx="182">
                  <c:v>2010.5</c:v>
                </c:pt>
                <c:pt idx="183">
                  <c:v>2010.75</c:v>
                </c:pt>
                <c:pt idx="184">
                  <c:v>2011</c:v>
                </c:pt>
              </c:numCache>
            </c:numRef>
          </c:xVal>
          <c:yVal>
            <c:numRef>
              <c:f>'ch33 data'!$C$4:$C$188</c:f>
              <c:numCache>
                <c:formatCode>0.0</c:formatCode>
                <c:ptCount val="185"/>
                <c:pt idx="0">
                  <c:v>429.1</c:v>
                </c:pt>
                <c:pt idx="1">
                  <c:v>429.1</c:v>
                </c:pt>
                <c:pt idx="2">
                  <c:v>444.4</c:v>
                </c:pt>
                <c:pt idx="3">
                  <c:v>446.5</c:v>
                </c:pt>
                <c:pt idx="4">
                  <c:v>484.2</c:v>
                </c:pt>
                <c:pt idx="5">
                  <c:v>475.4</c:v>
                </c:pt>
                <c:pt idx="6">
                  <c:v>470.7</c:v>
                </c:pt>
                <c:pt idx="7">
                  <c:v>473</c:v>
                </c:pt>
                <c:pt idx="8">
                  <c:v>460</c:v>
                </c:pt>
                <c:pt idx="9">
                  <c:v>440.4</c:v>
                </c:pt>
                <c:pt idx="10">
                  <c:v>453</c:v>
                </c:pt>
                <c:pt idx="11">
                  <c:v>462.8</c:v>
                </c:pt>
                <c:pt idx="12">
                  <c:v>472.9</c:v>
                </c:pt>
                <c:pt idx="13">
                  <c:v>492</c:v>
                </c:pt>
                <c:pt idx="14">
                  <c:v>476.1</c:v>
                </c:pt>
                <c:pt idx="15">
                  <c:v>481</c:v>
                </c:pt>
                <c:pt idx="16">
                  <c:v>512.70000000000005</c:v>
                </c:pt>
                <c:pt idx="17">
                  <c:v>508.6</c:v>
                </c:pt>
                <c:pt idx="18">
                  <c:v>520.4</c:v>
                </c:pt>
                <c:pt idx="19">
                  <c:v>492.3</c:v>
                </c:pt>
                <c:pt idx="20">
                  <c:v>476.9</c:v>
                </c:pt>
                <c:pt idx="21">
                  <c:v>478.4</c:v>
                </c:pt>
                <c:pt idx="22">
                  <c:v>486.6</c:v>
                </c:pt>
                <c:pt idx="23">
                  <c:v>458.4</c:v>
                </c:pt>
                <c:pt idx="24">
                  <c:v>517.9</c:v>
                </c:pt>
                <c:pt idx="25">
                  <c:v>534</c:v>
                </c:pt>
                <c:pt idx="26">
                  <c:v>541</c:v>
                </c:pt>
                <c:pt idx="27">
                  <c:v>524.1</c:v>
                </c:pt>
                <c:pt idx="28">
                  <c:v>561.1</c:v>
                </c:pt>
                <c:pt idx="29">
                  <c:v>595.5</c:v>
                </c:pt>
                <c:pt idx="30">
                  <c:v>604</c:v>
                </c:pt>
                <c:pt idx="31">
                  <c:v>607.1</c:v>
                </c:pt>
                <c:pt idx="32">
                  <c:v>645.70000000000005</c:v>
                </c:pt>
                <c:pt idx="33">
                  <c:v>675.8</c:v>
                </c:pt>
                <c:pt idx="34">
                  <c:v>649.4</c:v>
                </c:pt>
                <c:pt idx="35">
                  <c:v>674.3</c:v>
                </c:pt>
                <c:pt idx="36">
                  <c:v>631.20000000000005</c:v>
                </c:pt>
                <c:pt idx="37">
                  <c:v>628.1</c:v>
                </c:pt>
                <c:pt idx="38">
                  <c:v>592.70000000000005</c:v>
                </c:pt>
                <c:pt idx="39">
                  <c:v>598.29999999999995</c:v>
                </c:pt>
                <c:pt idx="40">
                  <c:v>493.2</c:v>
                </c:pt>
                <c:pt idx="41">
                  <c:v>476.1</c:v>
                </c:pt>
                <c:pt idx="42">
                  <c:v>516.4</c:v>
                </c:pt>
                <c:pt idx="43">
                  <c:v>530.6</c:v>
                </c:pt>
                <c:pt idx="44">
                  <c:v>585.5</c:v>
                </c:pt>
                <c:pt idx="45">
                  <c:v>610.5</c:v>
                </c:pt>
                <c:pt idx="46">
                  <c:v>611.6</c:v>
                </c:pt>
                <c:pt idx="47">
                  <c:v>615.9</c:v>
                </c:pt>
                <c:pt idx="48">
                  <c:v>646.20000000000005</c:v>
                </c:pt>
                <c:pt idx="49">
                  <c:v>696.1</c:v>
                </c:pt>
                <c:pt idx="50">
                  <c:v>734.1</c:v>
                </c:pt>
                <c:pt idx="51">
                  <c:v>713.4</c:v>
                </c:pt>
                <c:pt idx="52">
                  <c:v>727.5</c:v>
                </c:pt>
                <c:pt idx="53">
                  <c:v>777.5</c:v>
                </c:pt>
                <c:pt idx="54">
                  <c:v>801.5</c:v>
                </c:pt>
                <c:pt idx="55">
                  <c:v>819.7</c:v>
                </c:pt>
                <c:pt idx="56">
                  <c:v>819.6</c:v>
                </c:pt>
                <c:pt idx="57">
                  <c:v>817.7</c:v>
                </c:pt>
                <c:pt idx="58">
                  <c:v>801.7</c:v>
                </c:pt>
                <c:pt idx="59">
                  <c:v>786.8</c:v>
                </c:pt>
                <c:pt idx="60">
                  <c:v>781.1</c:v>
                </c:pt>
                <c:pt idx="61">
                  <c:v>710.6</c:v>
                </c:pt>
                <c:pt idx="62">
                  <c:v>656.5</c:v>
                </c:pt>
                <c:pt idx="63">
                  <c:v>723.2</c:v>
                </c:pt>
                <c:pt idx="64">
                  <c:v>795.1</c:v>
                </c:pt>
                <c:pt idx="65">
                  <c:v>757.2</c:v>
                </c:pt>
                <c:pt idx="66">
                  <c:v>804.2</c:v>
                </c:pt>
                <c:pt idx="67">
                  <c:v>773.1</c:v>
                </c:pt>
                <c:pt idx="68">
                  <c:v>692.5</c:v>
                </c:pt>
                <c:pt idx="69">
                  <c:v>691.9</c:v>
                </c:pt>
                <c:pt idx="70">
                  <c:v>683.8</c:v>
                </c:pt>
                <c:pt idx="71">
                  <c:v>622.9</c:v>
                </c:pt>
                <c:pt idx="72">
                  <c:v>645.1</c:v>
                </c:pt>
                <c:pt idx="73">
                  <c:v>707.4</c:v>
                </c:pt>
                <c:pt idx="74">
                  <c:v>754.9</c:v>
                </c:pt>
                <c:pt idx="75">
                  <c:v>834.4</c:v>
                </c:pt>
                <c:pt idx="76">
                  <c:v>921.8</c:v>
                </c:pt>
                <c:pt idx="77">
                  <c:v>952.8</c:v>
                </c:pt>
                <c:pt idx="78">
                  <c:v>975</c:v>
                </c:pt>
                <c:pt idx="79">
                  <c:v>959</c:v>
                </c:pt>
                <c:pt idx="80">
                  <c:v>927.4</c:v>
                </c:pt>
                <c:pt idx="81">
                  <c:v>943.4</c:v>
                </c:pt>
                <c:pt idx="82">
                  <c:v>933</c:v>
                </c:pt>
                <c:pt idx="83">
                  <c:v>969.4</c:v>
                </c:pt>
                <c:pt idx="84">
                  <c:v>967.4</c:v>
                </c:pt>
                <c:pt idx="85">
                  <c:v>946</c:v>
                </c:pt>
                <c:pt idx="86">
                  <c:v>916.3</c:v>
                </c:pt>
                <c:pt idx="87">
                  <c:v>917.7</c:v>
                </c:pt>
                <c:pt idx="88">
                  <c:v>945.8</c:v>
                </c:pt>
                <c:pt idx="89">
                  <c:v>947.1</c:v>
                </c:pt>
                <c:pt idx="90">
                  <c:v>948.1</c:v>
                </c:pt>
                <c:pt idx="91">
                  <c:v>1022</c:v>
                </c:pt>
                <c:pt idx="92">
                  <c:v>964.4</c:v>
                </c:pt>
                <c:pt idx="93">
                  <c:v>987.9</c:v>
                </c:pt>
                <c:pt idx="94">
                  <c:v>994.2</c:v>
                </c:pt>
                <c:pt idx="95">
                  <c:v>1007.4</c:v>
                </c:pt>
                <c:pt idx="96">
                  <c:v>1046</c:v>
                </c:pt>
                <c:pt idx="97">
                  <c:v>1033.8</c:v>
                </c:pt>
                <c:pt idx="98">
                  <c:v>1021.6</c:v>
                </c:pt>
                <c:pt idx="99">
                  <c:v>1011.1</c:v>
                </c:pt>
                <c:pt idx="100">
                  <c:v>1021.1</c:v>
                </c:pt>
                <c:pt idx="101">
                  <c:v>1021.4</c:v>
                </c:pt>
                <c:pt idx="102">
                  <c:v>997.3</c:v>
                </c:pt>
                <c:pt idx="103">
                  <c:v>934.2</c:v>
                </c:pt>
                <c:pt idx="104">
                  <c:v>896.2</c:v>
                </c:pt>
                <c:pt idx="105">
                  <c:v>891.7</c:v>
                </c:pt>
                <c:pt idx="106">
                  <c:v>913.9</c:v>
                </c:pt>
                <c:pt idx="107">
                  <c:v>948.9</c:v>
                </c:pt>
                <c:pt idx="108">
                  <c:v>927.8</c:v>
                </c:pt>
                <c:pt idx="109">
                  <c:v>988.9</c:v>
                </c:pt>
                <c:pt idx="110">
                  <c:v>999.1</c:v>
                </c:pt>
                <c:pt idx="111">
                  <c:v>1030.8</c:v>
                </c:pt>
                <c:pt idx="112">
                  <c:v>1055</c:v>
                </c:pt>
                <c:pt idx="113">
                  <c:v>1063.3</c:v>
                </c:pt>
                <c:pt idx="114">
                  <c:v>1062.5</c:v>
                </c:pt>
                <c:pt idx="115">
                  <c:v>1118.5999999999999</c:v>
                </c:pt>
                <c:pt idx="116">
                  <c:v>1166.8</c:v>
                </c:pt>
                <c:pt idx="117">
                  <c:v>1234.9000000000001</c:v>
                </c:pt>
                <c:pt idx="118">
                  <c:v>1212.7</c:v>
                </c:pt>
                <c:pt idx="119">
                  <c:v>1269.2</c:v>
                </c:pt>
                <c:pt idx="120">
                  <c:v>1282.0999999999999</c:v>
                </c:pt>
                <c:pt idx="121">
                  <c:v>1247.5999999999999</c:v>
                </c:pt>
                <c:pt idx="122">
                  <c:v>1235.5999999999999</c:v>
                </c:pt>
                <c:pt idx="123">
                  <c:v>1270.4000000000001</c:v>
                </c:pt>
                <c:pt idx="124">
                  <c:v>1287.0999999999999</c:v>
                </c:pt>
                <c:pt idx="125">
                  <c:v>1353.8</c:v>
                </c:pt>
                <c:pt idx="126">
                  <c:v>1422.1</c:v>
                </c:pt>
                <c:pt idx="127">
                  <c:v>1418.2</c:v>
                </c:pt>
                <c:pt idx="128">
                  <c:v>1451.3</c:v>
                </c:pt>
                <c:pt idx="129">
                  <c:v>1544</c:v>
                </c:pt>
                <c:pt idx="130">
                  <c:v>1571.4</c:v>
                </c:pt>
                <c:pt idx="131">
                  <c:v>1596.5</c:v>
                </c:pt>
                <c:pt idx="132">
                  <c:v>1672.7</c:v>
                </c:pt>
                <c:pt idx="133">
                  <c:v>1652.7</c:v>
                </c:pt>
                <c:pt idx="134">
                  <c:v>1700.1</c:v>
                </c:pt>
                <c:pt idx="135">
                  <c:v>1754.7</c:v>
                </c:pt>
                <c:pt idx="136">
                  <c:v>1810</c:v>
                </c:pt>
                <c:pt idx="137">
                  <c:v>1803.7</c:v>
                </c:pt>
                <c:pt idx="138">
                  <c:v>1848.9</c:v>
                </c:pt>
                <c:pt idx="139">
                  <c:v>1914.6</c:v>
                </c:pt>
                <c:pt idx="140">
                  <c:v>1887.8</c:v>
                </c:pt>
                <c:pt idx="141">
                  <c:v>2018.5</c:v>
                </c:pt>
                <c:pt idx="142">
                  <c:v>1987</c:v>
                </c:pt>
                <c:pt idx="143">
                  <c:v>1987.8</c:v>
                </c:pt>
                <c:pt idx="144">
                  <c:v>1882.7</c:v>
                </c:pt>
                <c:pt idx="145">
                  <c:v>1876.7</c:v>
                </c:pt>
                <c:pt idx="146">
                  <c:v>1837.1</c:v>
                </c:pt>
                <c:pt idx="147">
                  <c:v>1731.2</c:v>
                </c:pt>
                <c:pt idx="148">
                  <c:v>1789.3</c:v>
                </c:pt>
                <c:pt idx="149">
                  <c:v>1810.8</c:v>
                </c:pt>
                <c:pt idx="150">
                  <c:v>1814.5</c:v>
                </c:pt>
                <c:pt idx="151">
                  <c:v>1813.2</c:v>
                </c:pt>
                <c:pt idx="152">
                  <c:v>1813.1</c:v>
                </c:pt>
                <c:pt idx="153">
                  <c:v>1823.7</c:v>
                </c:pt>
                <c:pt idx="154">
                  <c:v>1889.9</c:v>
                </c:pt>
                <c:pt idx="155">
                  <c:v>1959.8</c:v>
                </c:pt>
                <c:pt idx="156">
                  <c:v>1970</c:v>
                </c:pt>
                <c:pt idx="157">
                  <c:v>2055.6</c:v>
                </c:pt>
                <c:pt idx="158">
                  <c:v>2082.1999999999998</c:v>
                </c:pt>
                <c:pt idx="159">
                  <c:v>2125.1999999999998</c:v>
                </c:pt>
                <c:pt idx="160">
                  <c:v>2170.3000000000002</c:v>
                </c:pt>
                <c:pt idx="161">
                  <c:v>2131.5</c:v>
                </c:pt>
                <c:pt idx="162">
                  <c:v>2154.9</c:v>
                </c:pt>
                <c:pt idx="163">
                  <c:v>2232.1999999999998</c:v>
                </c:pt>
                <c:pt idx="164">
                  <c:v>2264.6999999999998</c:v>
                </c:pt>
                <c:pt idx="165">
                  <c:v>2261.1999999999998</c:v>
                </c:pt>
                <c:pt idx="166">
                  <c:v>2229.6</c:v>
                </c:pt>
                <c:pt idx="167">
                  <c:v>2166</c:v>
                </c:pt>
                <c:pt idx="168">
                  <c:v>2146.1</c:v>
                </c:pt>
                <c:pt idx="169">
                  <c:v>2195.1</c:v>
                </c:pt>
                <c:pt idx="170">
                  <c:v>2178.9</c:v>
                </c:pt>
                <c:pt idx="171">
                  <c:v>2126.1</c:v>
                </c:pt>
                <c:pt idx="172">
                  <c:v>2074.3000000000002</c:v>
                </c:pt>
                <c:pt idx="173">
                  <c:v>2033.8</c:v>
                </c:pt>
                <c:pt idx="174">
                  <c:v>1967.2</c:v>
                </c:pt>
                <c:pt idx="175">
                  <c:v>1753.8</c:v>
                </c:pt>
                <c:pt idx="176">
                  <c:v>1529.5</c:v>
                </c:pt>
                <c:pt idx="177">
                  <c:v>1453.2</c:v>
                </c:pt>
                <c:pt idx="178">
                  <c:v>1494.5</c:v>
                </c:pt>
                <c:pt idx="179">
                  <c:v>1585.7</c:v>
                </c:pt>
                <c:pt idx="180">
                  <c:v>1690.2</c:v>
                </c:pt>
                <c:pt idx="181">
                  <c:v>1791.5</c:v>
                </c:pt>
                <c:pt idx="182">
                  <c:v>1855.1</c:v>
                </c:pt>
                <c:pt idx="183">
                  <c:v>1761.3</c:v>
                </c:pt>
                <c:pt idx="184">
                  <c:v>1797.5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8AD-41C3-8586-CB4332F3C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3392"/>
        <c:axId val="181985664"/>
      </c:scatterChart>
      <c:valAx>
        <c:axId val="181963392"/>
        <c:scaling>
          <c:orientation val="minMax"/>
          <c:max val="2012"/>
          <c:min val="1965"/>
        </c:scaling>
        <c:delete val="0"/>
        <c:axPos val="b"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1985664"/>
        <c:crosses val="autoZero"/>
        <c:crossBetween val="midCat"/>
        <c:majorUnit val="5"/>
        <c:minorUnit val="1"/>
      </c:valAx>
      <c:valAx>
        <c:axId val="181985664"/>
        <c:scaling>
          <c:orientation val="minMax"/>
        </c:scaling>
        <c:delete val="0"/>
        <c:axPos val="l"/>
        <c:numFmt formatCode="#,##0" sourceLinked="0"/>
        <c:majorTickMark val="cross"/>
        <c:minorTickMark val="none"/>
        <c:tickLblPos val="nextTo"/>
        <c:txPr>
          <a:bodyPr/>
          <a:lstStyle/>
          <a:p>
            <a:pPr>
              <a:defRPr sz="19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1963392"/>
        <c:crosses val="autoZero"/>
        <c:crossBetween val="midCat"/>
      </c:valAx>
      <c:spPr>
        <a:noFill/>
        <a:ln>
          <a:solidFill>
            <a:srgbClr val="000000"/>
          </a:solidFill>
        </a:ln>
      </c:spPr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'ch33 data'!$D$3</c:f>
              <c:strCache>
                <c:ptCount val="1"/>
                <c:pt idx="0">
                  <c:v>UNRATE</c:v>
                </c:pt>
              </c:strCache>
            </c:strRef>
          </c:tx>
          <c:spPr>
            <a:ln w="44450">
              <a:solidFill>
                <a:srgbClr val="3366CC"/>
              </a:solidFill>
            </a:ln>
          </c:spPr>
          <c:marker>
            <c:symbol val="none"/>
          </c:marker>
          <c:xVal>
            <c:numRef>
              <c:f>'ch33 data'!$A$4:$A$188</c:f>
              <c:numCache>
                <c:formatCode>General</c:formatCode>
                <c:ptCount val="185"/>
                <c:pt idx="0">
                  <c:v>1965</c:v>
                </c:pt>
                <c:pt idx="1">
                  <c:v>1965.25</c:v>
                </c:pt>
                <c:pt idx="2">
                  <c:v>1965.5</c:v>
                </c:pt>
                <c:pt idx="3">
                  <c:v>1965.75</c:v>
                </c:pt>
                <c:pt idx="4">
                  <c:v>1966</c:v>
                </c:pt>
                <c:pt idx="5">
                  <c:v>1966.25</c:v>
                </c:pt>
                <c:pt idx="6">
                  <c:v>1966.5</c:v>
                </c:pt>
                <c:pt idx="7">
                  <c:v>1966.75</c:v>
                </c:pt>
                <c:pt idx="8">
                  <c:v>1967</c:v>
                </c:pt>
                <c:pt idx="9">
                  <c:v>1967.25</c:v>
                </c:pt>
                <c:pt idx="10">
                  <c:v>1967.5</c:v>
                </c:pt>
                <c:pt idx="11">
                  <c:v>1967.75</c:v>
                </c:pt>
                <c:pt idx="12">
                  <c:v>1968</c:v>
                </c:pt>
                <c:pt idx="13">
                  <c:v>1968.25</c:v>
                </c:pt>
                <c:pt idx="14">
                  <c:v>1968.5</c:v>
                </c:pt>
                <c:pt idx="15">
                  <c:v>1968.75</c:v>
                </c:pt>
                <c:pt idx="16">
                  <c:v>1969</c:v>
                </c:pt>
                <c:pt idx="17">
                  <c:v>1969.25</c:v>
                </c:pt>
                <c:pt idx="18">
                  <c:v>1969.5</c:v>
                </c:pt>
                <c:pt idx="19">
                  <c:v>1969.75</c:v>
                </c:pt>
                <c:pt idx="20">
                  <c:v>1970</c:v>
                </c:pt>
                <c:pt idx="21">
                  <c:v>1970.25</c:v>
                </c:pt>
                <c:pt idx="22">
                  <c:v>1970.5</c:v>
                </c:pt>
                <c:pt idx="23">
                  <c:v>1970.75</c:v>
                </c:pt>
                <c:pt idx="24">
                  <c:v>1971</c:v>
                </c:pt>
                <c:pt idx="25">
                  <c:v>1971.25</c:v>
                </c:pt>
                <c:pt idx="26">
                  <c:v>1971.5</c:v>
                </c:pt>
                <c:pt idx="27">
                  <c:v>1971.75</c:v>
                </c:pt>
                <c:pt idx="28">
                  <c:v>1972</c:v>
                </c:pt>
                <c:pt idx="29">
                  <c:v>1972.25</c:v>
                </c:pt>
                <c:pt idx="30">
                  <c:v>1972.5</c:v>
                </c:pt>
                <c:pt idx="31">
                  <c:v>1972.75</c:v>
                </c:pt>
                <c:pt idx="32">
                  <c:v>1973</c:v>
                </c:pt>
                <c:pt idx="33">
                  <c:v>1973.25</c:v>
                </c:pt>
                <c:pt idx="34">
                  <c:v>1973.5</c:v>
                </c:pt>
                <c:pt idx="35">
                  <c:v>1973.75</c:v>
                </c:pt>
                <c:pt idx="36">
                  <c:v>1974</c:v>
                </c:pt>
                <c:pt idx="37">
                  <c:v>1974.25</c:v>
                </c:pt>
                <c:pt idx="38">
                  <c:v>1974.5</c:v>
                </c:pt>
                <c:pt idx="39">
                  <c:v>1974.75</c:v>
                </c:pt>
                <c:pt idx="40">
                  <c:v>1975</c:v>
                </c:pt>
                <c:pt idx="41">
                  <c:v>1975.25</c:v>
                </c:pt>
                <c:pt idx="42">
                  <c:v>1975.5</c:v>
                </c:pt>
                <c:pt idx="43">
                  <c:v>1975.75</c:v>
                </c:pt>
                <c:pt idx="44">
                  <c:v>1976</c:v>
                </c:pt>
                <c:pt idx="45">
                  <c:v>1976.25</c:v>
                </c:pt>
                <c:pt idx="46">
                  <c:v>1976.5</c:v>
                </c:pt>
                <c:pt idx="47">
                  <c:v>1976.75</c:v>
                </c:pt>
                <c:pt idx="48">
                  <c:v>1977</c:v>
                </c:pt>
                <c:pt idx="49">
                  <c:v>1977.25</c:v>
                </c:pt>
                <c:pt idx="50">
                  <c:v>1977.5</c:v>
                </c:pt>
                <c:pt idx="51">
                  <c:v>1977.75</c:v>
                </c:pt>
                <c:pt idx="52">
                  <c:v>1978</c:v>
                </c:pt>
                <c:pt idx="53">
                  <c:v>1978.25</c:v>
                </c:pt>
                <c:pt idx="54">
                  <c:v>1978.5</c:v>
                </c:pt>
                <c:pt idx="55">
                  <c:v>1978.75</c:v>
                </c:pt>
                <c:pt idx="56">
                  <c:v>1979</c:v>
                </c:pt>
                <c:pt idx="57">
                  <c:v>1979.25</c:v>
                </c:pt>
                <c:pt idx="58">
                  <c:v>1979.5</c:v>
                </c:pt>
                <c:pt idx="59">
                  <c:v>1979.75</c:v>
                </c:pt>
                <c:pt idx="60">
                  <c:v>1980</c:v>
                </c:pt>
                <c:pt idx="61">
                  <c:v>1980.25</c:v>
                </c:pt>
                <c:pt idx="62">
                  <c:v>1980.5</c:v>
                </c:pt>
                <c:pt idx="63">
                  <c:v>1980.75</c:v>
                </c:pt>
                <c:pt idx="64">
                  <c:v>1981</c:v>
                </c:pt>
                <c:pt idx="65">
                  <c:v>1981.25</c:v>
                </c:pt>
                <c:pt idx="66">
                  <c:v>1981.5</c:v>
                </c:pt>
                <c:pt idx="67">
                  <c:v>1981.75</c:v>
                </c:pt>
                <c:pt idx="68">
                  <c:v>1982</c:v>
                </c:pt>
                <c:pt idx="69">
                  <c:v>1982.25</c:v>
                </c:pt>
                <c:pt idx="70">
                  <c:v>1982.5</c:v>
                </c:pt>
                <c:pt idx="71">
                  <c:v>1982.75</c:v>
                </c:pt>
                <c:pt idx="72">
                  <c:v>1983</c:v>
                </c:pt>
                <c:pt idx="73">
                  <c:v>1983.25</c:v>
                </c:pt>
                <c:pt idx="74">
                  <c:v>1983.5</c:v>
                </c:pt>
                <c:pt idx="75">
                  <c:v>1983.75</c:v>
                </c:pt>
                <c:pt idx="76">
                  <c:v>1984</c:v>
                </c:pt>
                <c:pt idx="77">
                  <c:v>1984.25</c:v>
                </c:pt>
                <c:pt idx="78">
                  <c:v>1984.5</c:v>
                </c:pt>
                <c:pt idx="79">
                  <c:v>1984.75</c:v>
                </c:pt>
                <c:pt idx="80">
                  <c:v>1985</c:v>
                </c:pt>
                <c:pt idx="81">
                  <c:v>1985.25</c:v>
                </c:pt>
                <c:pt idx="82">
                  <c:v>1985.5</c:v>
                </c:pt>
                <c:pt idx="83">
                  <c:v>1985.75</c:v>
                </c:pt>
                <c:pt idx="84">
                  <c:v>1986</c:v>
                </c:pt>
                <c:pt idx="85">
                  <c:v>1986.25</c:v>
                </c:pt>
                <c:pt idx="86">
                  <c:v>1986.5</c:v>
                </c:pt>
                <c:pt idx="87">
                  <c:v>1986.75</c:v>
                </c:pt>
                <c:pt idx="88">
                  <c:v>1987</c:v>
                </c:pt>
                <c:pt idx="89">
                  <c:v>1987.25</c:v>
                </c:pt>
                <c:pt idx="90">
                  <c:v>1987.5</c:v>
                </c:pt>
                <c:pt idx="91">
                  <c:v>1987.75</c:v>
                </c:pt>
                <c:pt idx="92">
                  <c:v>1988</c:v>
                </c:pt>
                <c:pt idx="93">
                  <c:v>1988.25</c:v>
                </c:pt>
                <c:pt idx="94">
                  <c:v>1988.5</c:v>
                </c:pt>
                <c:pt idx="95">
                  <c:v>1988.75</c:v>
                </c:pt>
                <c:pt idx="96">
                  <c:v>1989</c:v>
                </c:pt>
                <c:pt idx="97">
                  <c:v>1989.25</c:v>
                </c:pt>
                <c:pt idx="98">
                  <c:v>1989.5</c:v>
                </c:pt>
                <c:pt idx="99">
                  <c:v>1989.75</c:v>
                </c:pt>
                <c:pt idx="100">
                  <c:v>1990</c:v>
                </c:pt>
                <c:pt idx="101">
                  <c:v>1990.25</c:v>
                </c:pt>
                <c:pt idx="102">
                  <c:v>1990.5</c:v>
                </c:pt>
                <c:pt idx="103">
                  <c:v>1990.75</c:v>
                </c:pt>
                <c:pt idx="104">
                  <c:v>1991</c:v>
                </c:pt>
                <c:pt idx="105">
                  <c:v>1991.25</c:v>
                </c:pt>
                <c:pt idx="106">
                  <c:v>1991.5</c:v>
                </c:pt>
                <c:pt idx="107">
                  <c:v>1991.75</c:v>
                </c:pt>
                <c:pt idx="108">
                  <c:v>1992</c:v>
                </c:pt>
                <c:pt idx="109">
                  <c:v>1992.25</c:v>
                </c:pt>
                <c:pt idx="110">
                  <c:v>1992.5</c:v>
                </c:pt>
                <c:pt idx="111">
                  <c:v>1992.75</c:v>
                </c:pt>
                <c:pt idx="112">
                  <c:v>1993</c:v>
                </c:pt>
                <c:pt idx="113">
                  <c:v>1993.25</c:v>
                </c:pt>
                <c:pt idx="114">
                  <c:v>1993.5</c:v>
                </c:pt>
                <c:pt idx="115">
                  <c:v>1993.75</c:v>
                </c:pt>
                <c:pt idx="116">
                  <c:v>1994</c:v>
                </c:pt>
                <c:pt idx="117">
                  <c:v>1994.25</c:v>
                </c:pt>
                <c:pt idx="118">
                  <c:v>1994.5</c:v>
                </c:pt>
                <c:pt idx="119">
                  <c:v>1994.75</c:v>
                </c:pt>
                <c:pt idx="120">
                  <c:v>1995</c:v>
                </c:pt>
                <c:pt idx="121">
                  <c:v>1995.25</c:v>
                </c:pt>
                <c:pt idx="122">
                  <c:v>1995.5</c:v>
                </c:pt>
                <c:pt idx="123">
                  <c:v>1995.75</c:v>
                </c:pt>
                <c:pt idx="124">
                  <c:v>1996</c:v>
                </c:pt>
                <c:pt idx="125">
                  <c:v>1996.25</c:v>
                </c:pt>
                <c:pt idx="126">
                  <c:v>1996.5</c:v>
                </c:pt>
                <c:pt idx="127">
                  <c:v>1996.75</c:v>
                </c:pt>
                <c:pt idx="128">
                  <c:v>1997</c:v>
                </c:pt>
                <c:pt idx="129">
                  <c:v>1997.25</c:v>
                </c:pt>
                <c:pt idx="130">
                  <c:v>1997.5</c:v>
                </c:pt>
                <c:pt idx="131">
                  <c:v>1997.75</c:v>
                </c:pt>
                <c:pt idx="132">
                  <c:v>1998</c:v>
                </c:pt>
                <c:pt idx="133">
                  <c:v>1998.25</c:v>
                </c:pt>
                <c:pt idx="134">
                  <c:v>1998.5</c:v>
                </c:pt>
                <c:pt idx="135">
                  <c:v>1998.75</c:v>
                </c:pt>
                <c:pt idx="136">
                  <c:v>1999</c:v>
                </c:pt>
                <c:pt idx="137">
                  <c:v>1999.25</c:v>
                </c:pt>
                <c:pt idx="138">
                  <c:v>1999.5</c:v>
                </c:pt>
                <c:pt idx="139">
                  <c:v>1999.75</c:v>
                </c:pt>
                <c:pt idx="140">
                  <c:v>2000</c:v>
                </c:pt>
                <c:pt idx="141">
                  <c:v>2000.25</c:v>
                </c:pt>
                <c:pt idx="142">
                  <c:v>2000.5</c:v>
                </c:pt>
                <c:pt idx="143">
                  <c:v>2000.75</c:v>
                </c:pt>
                <c:pt idx="144">
                  <c:v>2001</c:v>
                </c:pt>
                <c:pt idx="145">
                  <c:v>2001.25</c:v>
                </c:pt>
                <c:pt idx="146">
                  <c:v>2001.5</c:v>
                </c:pt>
                <c:pt idx="147">
                  <c:v>2001.75</c:v>
                </c:pt>
                <c:pt idx="148">
                  <c:v>2002</c:v>
                </c:pt>
                <c:pt idx="149">
                  <c:v>2002.25</c:v>
                </c:pt>
                <c:pt idx="150">
                  <c:v>2002.5</c:v>
                </c:pt>
                <c:pt idx="151">
                  <c:v>2002.75</c:v>
                </c:pt>
                <c:pt idx="152">
                  <c:v>2003</c:v>
                </c:pt>
                <c:pt idx="153">
                  <c:v>2003.25</c:v>
                </c:pt>
                <c:pt idx="154">
                  <c:v>2003.5</c:v>
                </c:pt>
                <c:pt idx="155">
                  <c:v>2003.75</c:v>
                </c:pt>
                <c:pt idx="156">
                  <c:v>2004</c:v>
                </c:pt>
                <c:pt idx="157">
                  <c:v>2004.25</c:v>
                </c:pt>
                <c:pt idx="158">
                  <c:v>2004.5</c:v>
                </c:pt>
                <c:pt idx="159">
                  <c:v>2004.75</c:v>
                </c:pt>
                <c:pt idx="160">
                  <c:v>2005</c:v>
                </c:pt>
                <c:pt idx="161">
                  <c:v>2005.25</c:v>
                </c:pt>
                <c:pt idx="162">
                  <c:v>2005.5</c:v>
                </c:pt>
                <c:pt idx="163">
                  <c:v>2005.75</c:v>
                </c:pt>
                <c:pt idx="164">
                  <c:v>2006</c:v>
                </c:pt>
                <c:pt idx="165">
                  <c:v>2006.25</c:v>
                </c:pt>
                <c:pt idx="166">
                  <c:v>2006.5</c:v>
                </c:pt>
                <c:pt idx="167">
                  <c:v>2006.75</c:v>
                </c:pt>
                <c:pt idx="168">
                  <c:v>2007</c:v>
                </c:pt>
                <c:pt idx="169">
                  <c:v>2007.25</c:v>
                </c:pt>
                <c:pt idx="170">
                  <c:v>2007.5</c:v>
                </c:pt>
                <c:pt idx="171">
                  <c:v>2007.75</c:v>
                </c:pt>
                <c:pt idx="172">
                  <c:v>2008</c:v>
                </c:pt>
                <c:pt idx="173">
                  <c:v>2008.25</c:v>
                </c:pt>
                <c:pt idx="174">
                  <c:v>2008.5</c:v>
                </c:pt>
                <c:pt idx="175">
                  <c:v>2008.75</c:v>
                </c:pt>
                <c:pt idx="176">
                  <c:v>2009</c:v>
                </c:pt>
                <c:pt idx="177">
                  <c:v>2009.25</c:v>
                </c:pt>
                <c:pt idx="178">
                  <c:v>2009.5</c:v>
                </c:pt>
                <c:pt idx="179">
                  <c:v>2009.75</c:v>
                </c:pt>
                <c:pt idx="180">
                  <c:v>2010</c:v>
                </c:pt>
                <c:pt idx="181">
                  <c:v>2010.25</c:v>
                </c:pt>
                <c:pt idx="182">
                  <c:v>2010.5</c:v>
                </c:pt>
                <c:pt idx="183">
                  <c:v>2010.75</c:v>
                </c:pt>
                <c:pt idx="184">
                  <c:v>2011</c:v>
                </c:pt>
              </c:numCache>
            </c:numRef>
          </c:xVal>
          <c:yVal>
            <c:numRef>
              <c:f>'ch33 data'!$D$4:$D$188</c:f>
              <c:numCache>
                <c:formatCode>0.0</c:formatCode>
                <c:ptCount val="185"/>
                <c:pt idx="0">
                  <c:v>4.9000000000000004</c:v>
                </c:pt>
                <c:pt idx="1">
                  <c:v>4.7</c:v>
                </c:pt>
                <c:pt idx="2">
                  <c:v>4.4000000000000004</c:v>
                </c:pt>
                <c:pt idx="3">
                  <c:v>4.0999999999999996</c:v>
                </c:pt>
                <c:pt idx="4">
                  <c:v>3.9</c:v>
                </c:pt>
                <c:pt idx="5">
                  <c:v>3.8</c:v>
                </c:pt>
                <c:pt idx="6">
                  <c:v>3.8</c:v>
                </c:pt>
                <c:pt idx="7">
                  <c:v>3.7</c:v>
                </c:pt>
                <c:pt idx="8">
                  <c:v>3.8</c:v>
                </c:pt>
                <c:pt idx="9">
                  <c:v>3.8</c:v>
                </c:pt>
                <c:pt idx="10">
                  <c:v>3.8</c:v>
                </c:pt>
                <c:pt idx="11">
                  <c:v>3.9</c:v>
                </c:pt>
                <c:pt idx="12">
                  <c:v>3.7</c:v>
                </c:pt>
                <c:pt idx="13">
                  <c:v>3.6</c:v>
                </c:pt>
                <c:pt idx="14">
                  <c:v>3.5</c:v>
                </c:pt>
                <c:pt idx="15">
                  <c:v>3.4</c:v>
                </c:pt>
                <c:pt idx="16">
                  <c:v>3.4</c:v>
                </c:pt>
                <c:pt idx="17">
                  <c:v>3.4</c:v>
                </c:pt>
                <c:pt idx="18">
                  <c:v>3.6</c:v>
                </c:pt>
                <c:pt idx="19">
                  <c:v>3.6</c:v>
                </c:pt>
                <c:pt idx="20">
                  <c:v>4.2</c:v>
                </c:pt>
                <c:pt idx="21">
                  <c:v>4.8</c:v>
                </c:pt>
                <c:pt idx="22">
                  <c:v>5.2</c:v>
                </c:pt>
                <c:pt idx="23">
                  <c:v>5.8</c:v>
                </c:pt>
                <c:pt idx="24">
                  <c:v>5.9</c:v>
                </c:pt>
                <c:pt idx="25">
                  <c:v>5.9</c:v>
                </c:pt>
                <c:pt idx="26">
                  <c:v>6</c:v>
                </c:pt>
                <c:pt idx="27">
                  <c:v>5.9</c:v>
                </c:pt>
                <c:pt idx="28">
                  <c:v>5.8</c:v>
                </c:pt>
                <c:pt idx="29">
                  <c:v>5.7</c:v>
                </c:pt>
                <c:pt idx="30">
                  <c:v>5.6</c:v>
                </c:pt>
                <c:pt idx="31">
                  <c:v>5.4</c:v>
                </c:pt>
                <c:pt idx="32">
                  <c:v>4.9000000000000004</c:v>
                </c:pt>
                <c:pt idx="33">
                  <c:v>4.9000000000000004</c:v>
                </c:pt>
                <c:pt idx="34">
                  <c:v>4.8</c:v>
                </c:pt>
                <c:pt idx="35">
                  <c:v>4.8</c:v>
                </c:pt>
                <c:pt idx="36">
                  <c:v>5.0999999999999996</c:v>
                </c:pt>
                <c:pt idx="37">
                  <c:v>5.2</c:v>
                </c:pt>
                <c:pt idx="38">
                  <c:v>5.6</c:v>
                </c:pt>
                <c:pt idx="39">
                  <c:v>6.6</c:v>
                </c:pt>
                <c:pt idx="40">
                  <c:v>8.3000000000000007</c:v>
                </c:pt>
                <c:pt idx="41">
                  <c:v>8.9</c:v>
                </c:pt>
                <c:pt idx="42">
                  <c:v>8.5</c:v>
                </c:pt>
                <c:pt idx="43">
                  <c:v>8.3000000000000007</c:v>
                </c:pt>
                <c:pt idx="44">
                  <c:v>7.7</c:v>
                </c:pt>
                <c:pt idx="45">
                  <c:v>7.6</c:v>
                </c:pt>
                <c:pt idx="46">
                  <c:v>7.7</c:v>
                </c:pt>
                <c:pt idx="47">
                  <c:v>7.8</c:v>
                </c:pt>
                <c:pt idx="48">
                  <c:v>7.5</c:v>
                </c:pt>
                <c:pt idx="49">
                  <c:v>7.1</c:v>
                </c:pt>
                <c:pt idx="50">
                  <c:v>6.9</c:v>
                </c:pt>
                <c:pt idx="51">
                  <c:v>6.7</c:v>
                </c:pt>
                <c:pt idx="52">
                  <c:v>6.3</c:v>
                </c:pt>
                <c:pt idx="53">
                  <c:v>6</c:v>
                </c:pt>
                <c:pt idx="54">
                  <c:v>6</c:v>
                </c:pt>
                <c:pt idx="55">
                  <c:v>5.9</c:v>
                </c:pt>
                <c:pt idx="56">
                  <c:v>5.9</c:v>
                </c:pt>
                <c:pt idx="57">
                  <c:v>5.7</c:v>
                </c:pt>
                <c:pt idx="58">
                  <c:v>5.9</c:v>
                </c:pt>
                <c:pt idx="59">
                  <c:v>6</c:v>
                </c:pt>
                <c:pt idx="60">
                  <c:v>6.3</c:v>
                </c:pt>
                <c:pt idx="61">
                  <c:v>7.3</c:v>
                </c:pt>
                <c:pt idx="62">
                  <c:v>7.7</c:v>
                </c:pt>
                <c:pt idx="63">
                  <c:v>7.4</c:v>
                </c:pt>
                <c:pt idx="64">
                  <c:v>7.4</c:v>
                </c:pt>
                <c:pt idx="65">
                  <c:v>7.4</c:v>
                </c:pt>
                <c:pt idx="66">
                  <c:v>7.4</c:v>
                </c:pt>
                <c:pt idx="67">
                  <c:v>8.2000000000000011</c:v>
                </c:pt>
                <c:pt idx="68">
                  <c:v>8.8000000000000007</c:v>
                </c:pt>
                <c:pt idx="69">
                  <c:v>9.4</c:v>
                </c:pt>
                <c:pt idx="70">
                  <c:v>9.9</c:v>
                </c:pt>
                <c:pt idx="71">
                  <c:v>10.7</c:v>
                </c:pt>
                <c:pt idx="72">
                  <c:v>10.4</c:v>
                </c:pt>
                <c:pt idx="73">
                  <c:v>10.1</c:v>
                </c:pt>
                <c:pt idx="74">
                  <c:v>9.4</c:v>
                </c:pt>
                <c:pt idx="75">
                  <c:v>8.5</c:v>
                </c:pt>
                <c:pt idx="76">
                  <c:v>7.9</c:v>
                </c:pt>
                <c:pt idx="77">
                  <c:v>7.4</c:v>
                </c:pt>
                <c:pt idx="78">
                  <c:v>7.4</c:v>
                </c:pt>
                <c:pt idx="79">
                  <c:v>7.3</c:v>
                </c:pt>
                <c:pt idx="80">
                  <c:v>7.2</c:v>
                </c:pt>
                <c:pt idx="81">
                  <c:v>7.3</c:v>
                </c:pt>
                <c:pt idx="82">
                  <c:v>7.2</c:v>
                </c:pt>
                <c:pt idx="83">
                  <c:v>7</c:v>
                </c:pt>
                <c:pt idx="84">
                  <c:v>7</c:v>
                </c:pt>
                <c:pt idx="85">
                  <c:v>7.2</c:v>
                </c:pt>
                <c:pt idx="86">
                  <c:v>7</c:v>
                </c:pt>
                <c:pt idx="87">
                  <c:v>6.8</c:v>
                </c:pt>
                <c:pt idx="88">
                  <c:v>6.6</c:v>
                </c:pt>
                <c:pt idx="89">
                  <c:v>6.3</c:v>
                </c:pt>
                <c:pt idx="90">
                  <c:v>6</c:v>
                </c:pt>
                <c:pt idx="91">
                  <c:v>5.8</c:v>
                </c:pt>
                <c:pt idx="92">
                  <c:v>5.7</c:v>
                </c:pt>
                <c:pt idx="93">
                  <c:v>5.5</c:v>
                </c:pt>
                <c:pt idx="94">
                  <c:v>5.5</c:v>
                </c:pt>
                <c:pt idx="95">
                  <c:v>5.3</c:v>
                </c:pt>
                <c:pt idx="96">
                  <c:v>5.2</c:v>
                </c:pt>
                <c:pt idx="97">
                  <c:v>5.2</c:v>
                </c:pt>
                <c:pt idx="98">
                  <c:v>5.2</c:v>
                </c:pt>
                <c:pt idx="99">
                  <c:v>5.4</c:v>
                </c:pt>
                <c:pt idx="100">
                  <c:v>5.3</c:v>
                </c:pt>
                <c:pt idx="101">
                  <c:v>5.3</c:v>
                </c:pt>
                <c:pt idx="102">
                  <c:v>5.7</c:v>
                </c:pt>
                <c:pt idx="103">
                  <c:v>6.1</c:v>
                </c:pt>
                <c:pt idx="104">
                  <c:v>6.6</c:v>
                </c:pt>
                <c:pt idx="105">
                  <c:v>6.8</c:v>
                </c:pt>
                <c:pt idx="106">
                  <c:v>6.9</c:v>
                </c:pt>
                <c:pt idx="107">
                  <c:v>7.1</c:v>
                </c:pt>
                <c:pt idx="108">
                  <c:v>7.4</c:v>
                </c:pt>
                <c:pt idx="109">
                  <c:v>7.6</c:v>
                </c:pt>
                <c:pt idx="110">
                  <c:v>7.6</c:v>
                </c:pt>
                <c:pt idx="111">
                  <c:v>7.4</c:v>
                </c:pt>
                <c:pt idx="112">
                  <c:v>7.1</c:v>
                </c:pt>
                <c:pt idx="113">
                  <c:v>7.1</c:v>
                </c:pt>
                <c:pt idx="114">
                  <c:v>6.8</c:v>
                </c:pt>
                <c:pt idx="115">
                  <c:v>6.6</c:v>
                </c:pt>
                <c:pt idx="116">
                  <c:v>6.6</c:v>
                </c:pt>
                <c:pt idx="117">
                  <c:v>6.2</c:v>
                </c:pt>
                <c:pt idx="118">
                  <c:v>6</c:v>
                </c:pt>
                <c:pt idx="119">
                  <c:v>5.6</c:v>
                </c:pt>
                <c:pt idx="120">
                  <c:v>5.5</c:v>
                </c:pt>
                <c:pt idx="121">
                  <c:v>5.7</c:v>
                </c:pt>
                <c:pt idx="122">
                  <c:v>5.7</c:v>
                </c:pt>
                <c:pt idx="123">
                  <c:v>5.6</c:v>
                </c:pt>
                <c:pt idx="124">
                  <c:v>5.5</c:v>
                </c:pt>
                <c:pt idx="125">
                  <c:v>5.5</c:v>
                </c:pt>
                <c:pt idx="126">
                  <c:v>5.3</c:v>
                </c:pt>
                <c:pt idx="127">
                  <c:v>5.3</c:v>
                </c:pt>
                <c:pt idx="128">
                  <c:v>5.2</c:v>
                </c:pt>
                <c:pt idx="129">
                  <c:v>5</c:v>
                </c:pt>
                <c:pt idx="130">
                  <c:v>4.9000000000000004</c:v>
                </c:pt>
                <c:pt idx="131">
                  <c:v>4.7</c:v>
                </c:pt>
                <c:pt idx="132">
                  <c:v>4.5999999999999996</c:v>
                </c:pt>
                <c:pt idx="133">
                  <c:v>4.4000000000000004</c:v>
                </c:pt>
                <c:pt idx="134">
                  <c:v>4.5</c:v>
                </c:pt>
                <c:pt idx="135">
                  <c:v>4.4000000000000004</c:v>
                </c:pt>
                <c:pt idx="136">
                  <c:v>4.3</c:v>
                </c:pt>
                <c:pt idx="137">
                  <c:v>4.3</c:v>
                </c:pt>
                <c:pt idx="138">
                  <c:v>4.2</c:v>
                </c:pt>
                <c:pt idx="139">
                  <c:v>4.0999999999999996</c:v>
                </c:pt>
                <c:pt idx="140">
                  <c:v>4</c:v>
                </c:pt>
                <c:pt idx="141">
                  <c:v>3.9</c:v>
                </c:pt>
                <c:pt idx="142">
                  <c:v>4</c:v>
                </c:pt>
                <c:pt idx="143">
                  <c:v>3.9</c:v>
                </c:pt>
                <c:pt idx="144">
                  <c:v>4.2</c:v>
                </c:pt>
                <c:pt idx="145">
                  <c:v>4.4000000000000004</c:v>
                </c:pt>
                <c:pt idx="146">
                  <c:v>4.8</c:v>
                </c:pt>
                <c:pt idx="147">
                  <c:v>5.5</c:v>
                </c:pt>
                <c:pt idx="148">
                  <c:v>5.7</c:v>
                </c:pt>
                <c:pt idx="149">
                  <c:v>5.8</c:v>
                </c:pt>
                <c:pt idx="150">
                  <c:v>5.7</c:v>
                </c:pt>
                <c:pt idx="151">
                  <c:v>5.9</c:v>
                </c:pt>
                <c:pt idx="152">
                  <c:v>5.9</c:v>
                </c:pt>
                <c:pt idx="153">
                  <c:v>6.1</c:v>
                </c:pt>
                <c:pt idx="154">
                  <c:v>6.1</c:v>
                </c:pt>
                <c:pt idx="155">
                  <c:v>5.8</c:v>
                </c:pt>
                <c:pt idx="156">
                  <c:v>5.7</c:v>
                </c:pt>
                <c:pt idx="157">
                  <c:v>5.6</c:v>
                </c:pt>
                <c:pt idx="158">
                  <c:v>5.4</c:v>
                </c:pt>
                <c:pt idx="159">
                  <c:v>5.4</c:v>
                </c:pt>
                <c:pt idx="160">
                  <c:v>5.3</c:v>
                </c:pt>
                <c:pt idx="161">
                  <c:v>5.0999999999999996</c:v>
                </c:pt>
                <c:pt idx="162">
                  <c:v>5</c:v>
                </c:pt>
                <c:pt idx="163">
                  <c:v>5</c:v>
                </c:pt>
                <c:pt idx="164">
                  <c:v>4.7</c:v>
                </c:pt>
                <c:pt idx="165">
                  <c:v>4.5999999999999996</c:v>
                </c:pt>
                <c:pt idx="166">
                  <c:v>4.5999999999999996</c:v>
                </c:pt>
                <c:pt idx="167">
                  <c:v>4.4000000000000004</c:v>
                </c:pt>
                <c:pt idx="168">
                  <c:v>4.5</c:v>
                </c:pt>
                <c:pt idx="169">
                  <c:v>4.5</c:v>
                </c:pt>
                <c:pt idx="170">
                  <c:v>4.7</c:v>
                </c:pt>
                <c:pt idx="171">
                  <c:v>4.8</c:v>
                </c:pt>
                <c:pt idx="172">
                  <c:v>5</c:v>
                </c:pt>
                <c:pt idx="173">
                  <c:v>5.3</c:v>
                </c:pt>
                <c:pt idx="174">
                  <c:v>6</c:v>
                </c:pt>
                <c:pt idx="175">
                  <c:v>6.9</c:v>
                </c:pt>
                <c:pt idx="176">
                  <c:v>8.2000000000000011</c:v>
                </c:pt>
                <c:pt idx="177">
                  <c:v>9.3000000000000007</c:v>
                </c:pt>
                <c:pt idx="178">
                  <c:v>9.7000000000000011</c:v>
                </c:pt>
                <c:pt idx="179">
                  <c:v>10</c:v>
                </c:pt>
                <c:pt idx="180">
                  <c:v>9.7000000000000011</c:v>
                </c:pt>
                <c:pt idx="181">
                  <c:v>9.6</c:v>
                </c:pt>
                <c:pt idx="182">
                  <c:v>9.6</c:v>
                </c:pt>
                <c:pt idx="183">
                  <c:v>9.6</c:v>
                </c:pt>
                <c:pt idx="184">
                  <c:v>8.9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C13-4AF3-884C-8EB6336F9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17376"/>
        <c:axId val="182935552"/>
      </c:scatterChart>
      <c:valAx>
        <c:axId val="182917376"/>
        <c:scaling>
          <c:orientation val="minMax"/>
          <c:max val="2012"/>
          <c:min val="1965"/>
        </c:scaling>
        <c:delete val="0"/>
        <c:axPos val="b"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2935552"/>
        <c:crosses val="autoZero"/>
        <c:crossBetween val="midCat"/>
        <c:majorUnit val="5"/>
        <c:minorUnit val="1"/>
      </c:valAx>
      <c:valAx>
        <c:axId val="182935552"/>
        <c:scaling>
          <c:orientation val="minMax"/>
        </c:scaling>
        <c:delete val="0"/>
        <c:axPos val="l"/>
        <c:numFmt formatCode="#,##0" sourceLinked="0"/>
        <c:majorTickMark val="cross"/>
        <c:minorTickMark val="none"/>
        <c:tickLblPos val="nextTo"/>
        <c:txPr>
          <a:bodyPr/>
          <a:lstStyle/>
          <a:p>
            <a:pPr>
              <a:defRPr sz="19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2917376"/>
        <c:crosses val="autoZero"/>
        <c:crossBetween val="midCat"/>
      </c:valAx>
      <c:spPr>
        <a:noFill/>
        <a:ln>
          <a:solidFill>
            <a:srgbClr val="000000"/>
          </a:solidFill>
        </a:ln>
      </c:spPr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A24F5-E131-4EBA-BC25-A81BE41A18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6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23495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45720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69215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91440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A24F5-E131-4EBA-BC25-A81BE41A1852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3DE3C9-13FA-42A6-965C-448B7E7CA0FF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798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3BE4AE3-34D3-4AD2-8150-69433D6E22B0}" type="slidenum">
              <a:rPr lang="en-US" sz="1200">
                <a:cs typeface="Arial" charset="0"/>
              </a:rPr>
              <a:pPr algn="r" eaLnBrk="1" hangingPunct="1"/>
              <a:t>10</a:t>
            </a:fld>
            <a:endParaRPr lang="en-US" sz="1200">
              <a:cs typeface="Arial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D69A42-5B09-4937-8ED5-8B40905B1319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6E380A4-FAD4-4D34-B3AF-2DBD1AA285B9}" type="slidenum">
              <a:rPr lang="en-US" sz="1200">
                <a:cs typeface="Arial" charset="0"/>
              </a:rPr>
              <a:pPr algn="r" eaLnBrk="1" hangingPunct="1"/>
              <a:t>11</a:t>
            </a:fld>
            <a:endParaRPr lang="en-US" sz="1200"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D2124A-BBFA-4EB3-9FE0-A288C2E85E48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819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BFD999E-F35D-4111-B788-5A114DC0DD60}" type="slidenum">
              <a:rPr lang="en-US" sz="1200">
                <a:cs typeface="Arial" charset="0"/>
              </a:rPr>
              <a:pPr algn="r" eaLnBrk="1" hangingPunct="1"/>
              <a:t>12</a:t>
            </a:fld>
            <a:endParaRPr lang="en-US" sz="1200">
              <a:cs typeface="Arial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8EBA13-326B-4574-8D18-1A3A7D520A26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2BEB427-58BF-43B0-834F-8D9204BBAEE7}" type="slidenum">
              <a:rPr lang="en-US" sz="1200">
                <a:cs typeface="Arial" charset="0"/>
              </a:rPr>
              <a:pPr algn="r" eaLnBrk="1" hangingPunct="1"/>
              <a:t>13</a:t>
            </a:fld>
            <a:endParaRPr lang="en-US" sz="1200">
              <a:cs typeface="Arial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C5D6F0-97A7-439B-8CB5-38BD8477F988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349399B-6DF7-41C5-A9E7-9F14D4E3826A}" type="slidenum">
              <a:rPr lang="en-US" sz="1200">
                <a:cs typeface="Arial" charset="0"/>
              </a:rPr>
              <a:pPr algn="r" eaLnBrk="1" hangingPunct="1"/>
              <a:t>14</a:t>
            </a:fld>
            <a:endParaRPr lang="en-US" sz="1200"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0BCF55-13DF-434A-9DD6-3C03FE3B3F6F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E72E463-EA39-4A14-B557-9758CAC6A09D}" type="slidenum">
              <a:rPr lang="en-US" sz="1200">
                <a:cs typeface="Arial" charset="0"/>
              </a:rPr>
              <a:pPr algn="r" eaLnBrk="1" hangingPunct="1"/>
              <a:t>15</a:t>
            </a:fld>
            <a:endParaRPr lang="en-US" sz="1200">
              <a:cs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4AE6D6-0D51-425A-92E3-90D7792CEDEB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22FA991-0948-4145-9F84-038DE76912AC}" type="slidenum">
              <a:rPr lang="en-US" sz="1200">
                <a:cs typeface="Arial" charset="0"/>
              </a:rPr>
              <a:pPr algn="r" eaLnBrk="1" hangingPunct="1"/>
              <a:t>18</a:t>
            </a:fld>
            <a:endParaRPr lang="en-US" sz="1200">
              <a:cs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6DA746-3E66-4B15-BD33-A6D542F5B53C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9F7843-7117-499A-B2A2-0936D1D8F20A}" type="slidenum">
              <a:rPr lang="en-US" sz="1200">
                <a:cs typeface="Arial" charset="0"/>
              </a:rPr>
              <a:pPr algn="r" eaLnBrk="1" hangingPunct="1"/>
              <a:t>19</a:t>
            </a:fld>
            <a:endParaRPr lang="en-US" sz="1200">
              <a:cs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02FB05-421F-4C0C-8A4D-6EB37220F913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DB34821-8F8D-4050-BDA2-D4F6B474D11F}" type="slidenum">
              <a:rPr lang="en-US" sz="1200">
                <a:cs typeface="Arial" charset="0"/>
              </a:rPr>
              <a:pPr algn="r" eaLnBrk="1" hangingPunct="1"/>
              <a:t>20</a:t>
            </a:fld>
            <a:endParaRPr lang="en-US" sz="1200">
              <a:cs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28E5CE-EEC1-4A72-8A4B-6C0819D29F1E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9D25996-523F-4F89-8904-EA55B9E96E09}" type="slidenum">
              <a:rPr lang="en-US" sz="1200">
                <a:cs typeface="Arial" charset="0"/>
              </a:rPr>
              <a:pPr algn="r" eaLnBrk="1" hangingPunct="1"/>
              <a:t>1</a:t>
            </a:fld>
            <a:endParaRPr lang="en-US" sz="1200">
              <a:cs typeface="Arial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83C799-B46F-4ECC-B55C-ED6AA8D43F37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378C721-09FD-4DB2-A7C5-7136D12A0879}" type="slidenum">
              <a:rPr lang="en-US" sz="1200">
                <a:cs typeface="Arial" charset="0"/>
              </a:rPr>
              <a:pPr algn="r" eaLnBrk="1" hangingPunct="1"/>
              <a:t>25</a:t>
            </a:fld>
            <a:endParaRPr lang="en-US" sz="1200">
              <a:cs typeface="Arial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F6FA6-0966-4B7A-A60C-24BF519E4751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ADC855C-0C18-4CB8-8CA4-B2EC21462B2A}" type="slidenum">
              <a:rPr lang="en-US" sz="1200">
                <a:cs typeface="Arial" charset="0"/>
              </a:rPr>
              <a:pPr algn="r" eaLnBrk="1" hangingPunct="1"/>
              <a:t>27</a:t>
            </a:fld>
            <a:endParaRPr lang="en-US" sz="1200">
              <a:cs typeface="Arial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996CE1-133A-414A-BF06-5DC353E40A08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55F0E53-4076-42DB-9A41-77AB792470DD}" type="slidenum">
              <a:rPr lang="en-US" sz="1200">
                <a:cs typeface="Arial" charset="0"/>
              </a:rPr>
              <a:pPr algn="r" eaLnBrk="1" hangingPunct="1"/>
              <a:t>28</a:t>
            </a:fld>
            <a:endParaRPr lang="en-US" sz="1200"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B8C8A9-477B-48C2-8C87-F4D89AE8E8A2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4110075-01B0-445C-872D-27ED7348EFB8}" type="slidenum">
              <a:rPr lang="en-US" sz="1200">
                <a:cs typeface="Arial" charset="0"/>
              </a:rPr>
              <a:pPr algn="r" eaLnBrk="1" hangingPunct="1"/>
              <a:t>29</a:t>
            </a:fld>
            <a:endParaRPr lang="en-US" sz="1200">
              <a:cs typeface="Arial" charset="0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87E8E1-3F57-460A-85CF-4E2457376CC2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EE7BEF-CA9F-4F13-9682-7B6BBBE5EA48}" type="slidenum">
              <a:rPr lang="en-US" sz="1200">
                <a:cs typeface="Arial" charset="0"/>
              </a:rPr>
              <a:pPr algn="r" eaLnBrk="1" hangingPunct="1"/>
              <a:t>30</a:t>
            </a:fld>
            <a:endParaRPr lang="en-US" sz="1200">
              <a:cs typeface="Arial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054FD1-27C8-45ED-A11A-DCFEEBC01C08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9ECD12A-69A0-4C33-AB65-73F4AF901423}" type="slidenum">
              <a:rPr lang="en-US" sz="1200">
                <a:cs typeface="Arial" charset="0"/>
              </a:rPr>
              <a:pPr algn="r" eaLnBrk="1" hangingPunct="1"/>
              <a:t>31</a:t>
            </a:fld>
            <a:endParaRPr lang="en-US" sz="1200">
              <a:cs typeface="Arial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281A4-7BE0-46F6-9642-B320E060E03F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619C3D8-61B5-40D6-B858-DDCD2A7979A9}" type="slidenum">
              <a:rPr lang="en-US" sz="1200">
                <a:cs typeface="Arial" charset="0"/>
              </a:rPr>
              <a:pPr algn="r" eaLnBrk="1" hangingPunct="1"/>
              <a:t>32</a:t>
            </a:fld>
            <a:endParaRPr lang="en-US" sz="1200">
              <a:cs typeface="Arial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6F866D-F791-46EF-93A8-1DC81BD6C4D9}" type="slidenum">
              <a:rPr 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38B405E-E5AB-4D94-B88C-E434ADA7CDA3}" type="slidenum">
              <a:rPr lang="en-US" sz="1200">
                <a:solidFill>
                  <a:srgbClr val="000000"/>
                </a:solidFill>
                <a:cs typeface="Arial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5E0D76-49E0-4B28-BB32-D936F4B9D9E0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0D327D1-96B2-4DEF-82AF-789D456801B4}" type="slidenum">
              <a:rPr lang="en-US" sz="1200">
                <a:cs typeface="Arial" charset="0"/>
              </a:rPr>
              <a:pPr algn="r" eaLnBrk="1" hangingPunct="1"/>
              <a:t>33</a:t>
            </a:fld>
            <a:endParaRPr lang="en-US" sz="1200">
              <a:cs typeface="Arial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6ADEDC-2A12-425A-A151-75C4B3D13D67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FAD67A9-4B19-47ED-BFF1-CD960D42982A}" type="slidenum">
              <a:rPr lang="en-US" sz="1200">
                <a:cs typeface="Arial" charset="0"/>
              </a:rPr>
              <a:pPr algn="r" eaLnBrk="1" hangingPunct="1"/>
              <a:t>34</a:t>
            </a:fld>
            <a:endParaRPr lang="en-US" sz="1200">
              <a:cs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3837D7-C425-4A12-BBEE-A9652F22FE20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D59996B-3935-48C0-A0EF-83F6CFBB1772}" type="slidenum">
              <a:rPr lang="en-US" sz="1200">
                <a:cs typeface="Arial" charset="0"/>
              </a:rPr>
              <a:pPr algn="r" eaLnBrk="1" hangingPunct="1"/>
              <a:t>35</a:t>
            </a:fld>
            <a:endParaRPr lang="en-US" sz="1200">
              <a:cs typeface="Arial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E2758F-8761-4612-A6C5-0B0425EF4148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1024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1B28531-DC70-4DE6-BF8E-D5D470B70080}" type="slidenum">
              <a:rPr lang="en-US" sz="1200">
                <a:cs typeface="Arial" charset="0"/>
              </a:rPr>
              <a:pPr algn="r" eaLnBrk="1" hangingPunct="1"/>
              <a:t>36</a:t>
            </a:fld>
            <a:endParaRPr lang="en-US" sz="1200">
              <a:cs typeface="Arial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75E747-2EA6-4D03-94B0-514359750D8A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5F1A11C-E878-4121-BA82-AB2983AB9BC6}" type="slidenum">
              <a:rPr lang="en-US" sz="1200">
                <a:cs typeface="Arial" charset="0"/>
              </a:rPr>
              <a:pPr algn="r" eaLnBrk="1" hangingPunct="1"/>
              <a:t>37</a:t>
            </a:fld>
            <a:endParaRPr lang="en-US" sz="1200">
              <a:cs typeface="Arial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3EC727-18D4-4E8F-9D1B-1DF7A76D1E5E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1870A3E-0F3B-4668-89AF-C02BB463C2D0}" type="slidenum">
              <a:rPr lang="en-US" sz="1200">
                <a:cs typeface="Arial" charset="0"/>
              </a:rPr>
              <a:pPr algn="r" eaLnBrk="1" hangingPunct="1"/>
              <a:t>38</a:t>
            </a:fld>
            <a:endParaRPr lang="en-US" sz="1200">
              <a:cs typeface="Arial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9AAF7-F5EC-43BC-9B95-FE92CC014B4B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C417978-735F-47B9-81C6-EAE958C8466B}" type="slidenum">
              <a:rPr lang="en-US" sz="1200">
                <a:cs typeface="Arial" charset="0"/>
              </a:rPr>
              <a:pPr algn="r" eaLnBrk="1" hangingPunct="1"/>
              <a:t>39</a:t>
            </a:fld>
            <a:endParaRPr lang="en-US" sz="1200">
              <a:cs typeface="Arial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989BF-FFA3-4118-B858-7AABBBBCBA18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D45A805-1702-46C9-8A33-BF448F2CBC25}" type="slidenum">
              <a:rPr lang="en-US" sz="1200">
                <a:cs typeface="Arial" charset="0"/>
              </a:rPr>
              <a:pPr algn="r" eaLnBrk="1" hangingPunct="1"/>
              <a:t>40</a:t>
            </a:fld>
            <a:endParaRPr lang="en-US" sz="1200">
              <a:cs typeface="Arial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298F30-E3A3-4005-8B3B-38ADC30FC179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57355DA-3066-4B9D-9215-2122C0B3DBF7}" type="slidenum">
              <a:rPr lang="en-US" sz="1200">
                <a:cs typeface="Arial" charset="0"/>
              </a:rPr>
              <a:pPr algn="r" eaLnBrk="1" hangingPunct="1"/>
              <a:t>41</a:t>
            </a:fld>
            <a:endParaRPr lang="en-US" sz="1200">
              <a:cs typeface="Arial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5194A8-A878-440A-A957-22CC2857BD06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1669006-A6BF-4C9B-8397-9FB06EF44DA3}" type="slidenum">
              <a:rPr lang="en-US" sz="1200">
                <a:cs typeface="Arial" charset="0"/>
              </a:rPr>
              <a:pPr algn="r" eaLnBrk="1" hangingPunct="1"/>
              <a:t>42</a:t>
            </a:fld>
            <a:endParaRPr lang="en-US" sz="1200">
              <a:cs typeface="Arial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4435F3-46D4-4E4E-8D86-21053F01FA78}" type="slidenum">
              <a:rPr 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445F8E-BAE6-49A9-ADC5-02BE46D722F4}" type="slidenum">
              <a:rPr lang="en-US" sz="1200">
                <a:solidFill>
                  <a:srgbClr val="000000"/>
                </a:solidFill>
                <a:cs typeface="Arial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29849C-3C9A-4853-A303-9D0483BDF618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1095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A2E59FD-A11A-47BE-AA37-77333BC6CF58}" type="slidenum">
              <a:rPr lang="en-US" sz="1200">
                <a:cs typeface="Arial" charset="0"/>
              </a:rPr>
              <a:pPr algn="r" eaLnBrk="1" hangingPunct="1"/>
              <a:t>43</a:t>
            </a:fld>
            <a:endParaRPr lang="en-US" sz="1200">
              <a:cs typeface="Arial" charset="0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05F2BF-3E7D-4D44-9584-C67DF1C1F75D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1105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B185785-1AB8-4E59-802F-B633D1C49E6F}" type="slidenum">
              <a:rPr lang="en-US" sz="1200">
                <a:cs typeface="Arial" charset="0"/>
              </a:rPr>
              <a:pPr algn="r" eaLnBrk="1" hangingPunct="1"/>
              <a:t>44</a:t>
            </a:fld>
            <a:endParaRPr lang="en-US" sz="1200">
              <a:cs typeface="Arial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845C15-73C5-4E7E-BB04-38A0853BD8C6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1116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2BEFED3-83AD-425D-9512-9D22B9646F43}" type="slidenum">
              <a:rPr lang="en-US" sz="1200">
                <a:cs typeface="Arial" charset="0"/>
              </a:rPr>
              <a:pPr algn="r" eaLnBrk="1" hangingPunct="1"/>
              <a:t>45</a:t>
            </a:fld>
            <a:endParaRPr lang="en-US" sz="1200">
              <a:cs typeface="Arial" charset="0"/>
            </a:endParaRPr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470ED9-23D9-4834-9A18-2F65C663E62D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1126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A8A1DAA-55DB-4801-8E63-BDF37B3EF21C}" type="slidenum">
              <a:rPr lang="en-US" sz="1200">
                <a:cs typeface="Arial" charset="0"/>
              </a:rPr>
              <a:pPr algn="r" eaLnBrk="1" hangingPunct="1"/>
              <a:t>46</a:t>
            </a:fld>
            <a:endParaRPr lang="en-US" sz="1200">
              <a:cs typeface="Arial" charset="0"/>
            </a:endParaRPr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7470C3-9D31-43CE-9DD3-961DD817A6CF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1136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87CD825-068E-424D-BF62-FDCE5A077D43}" type="slidenum">
              <a:rPr lang="en-US" sz="1200">
                <a:cs typeface="Arial" charset="0"/>
              </a:rPr>
              <a:pPr algn="r" eaLnBrk="1" hangingPunct="1"/>
              <a:t>47</a:t>
            </a:fld>
            <a:endParaRPr lang="en-US" sz="1200">
              <a:cs typeface="Arial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1B56A-5819-4027-9FD3-28D0EB59FEAD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F5A8C39-DC79-4583-8DB2-CB7EAF05249B}" type="slidenum">
              <a:rPr lang="en-US" sz="1200">
                <a:cs typeface="Arial" charset="0"/>
              </a:rPr>
              <a:pPr algn="r" eaLnBrk="1" hangingPunct="1"/>
              <a:t>48</a:t>
            </a:fld>
            <a:endParaRPr lang="en-US" sz="1200">
              <a:cs typeface="Arial" charset="0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8C710D-63D3-4165-90B8-7BB41E5CBE69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1157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39A3C88-DE61-4BCB-BB45-B93A96B1DC55}" type="slidenum">
              <a:rPr lang="en-US" sz="1200">
                <a:cs typeface="Arial" charset="0"/>
              </a:rPr>
              <a:pPr algn="r" eaLnBrk="1" hangingPunct="1"/>
              <a:t>49</a:t>
            </a:fld>
            <a:endParaRPr lang="en-US" sz="1200">
              <a:cs typeface="Arial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A24F5-E131-4EBA-BC25-A81BE41A185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7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E9710D-E4A2-4382-8F7D-FC31BD381008}" type="slidenum">
              <a:rPr lang="en-US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F07898E-2C97-442F-B4F8-2F08EA140ED6}" type="slidenum">
              <a:rPr lang="en-US" sz="1200">
                <a:solidFill>
                  <a:srgbClr val="000000"/>
                </a:solidFill>
                <a:cs typeface="Arial" charset="0"/>
              </a:rPr>
              <a:pPr algn="r" eaLnBrk="1" hangingPunct="1"/>
              <a:t>4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45D61-F001-4A33-B4BF-113AE14CEAD2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sp>
        <p:nvSpPr>
          <p:cNvPr id="1187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BE4FA04-4541-4655-AB27-99E86AF4815A}" type="slidenum">
              <a:rPr lang="en-US" sz="1200">
                <a:cs typeface="Arial" charset="0"/>
              </a:rPr>
              <a:pPr algn="r" eaLnBrk="1" hangingPunct="1"/>
              <a:t>53</a:t>
            </a:fld>
            <a:endParaRPr lang="en-US" sz="1200">
              <a:cs typeface="Arial" charset="0"/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BD13E3-AA47-4915-B1BB-A6E35A4F0F86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1218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B7AD5B1-26C5-4492-82D1-2D2EF2BBFFF4}" type="slidenum">
              <a:rPr lang="en-US" sz="1200">
                <a:cs typeface="Arial" charset="0"/>
              </a:rPr>
              <a:pPr algn="r" eaLnBrk="1" hangingPunct="1"/>
              <a:t>54</a:t>
            </a:fld>
            <a:endParaRPr lang="en-US" sz="1200">
              <a:cs typeface="Arial" charset="0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44D807-AB07-4155-AD38-A83AB292A08E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757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03741E1-0203-43C8-94A7-261F89DFB1B5}" type="slidenum">
              <a:rPr lang="en-US" sz="1200">
                <a:cs typeface="Arial" charset="0"/>
              </a:rPr>
              <a:pPr algn="r" eaLnBrk="1" hangingPunct="1"/>
              <a:t>5</a:t>
            </a:fld>
            <a:endParaRPr lang="en-US" sz="1200">
              <a:cs typeface="Arial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02C738-354F-4A68-90F5-7F084BE11ECE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190CEF5-A538-4AE4-A6D7-3F1BA72FF680}" type="slidenum">
              <a:rPr lang="en-US" sz="1200">
                <a:cs typeface="Arial" charset="0"/>
              </a:rPr>
              <a:pPr algn="r" eaLnBrk="1" hangingPunct="1"/>
              <a:t>6</a:t>
            </a:fld>
            <a:endParaRPr lang="en-US" sz="1200">
              <a:cs typeface="Arial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69A950-469E-47F1-9F61-B5DCF0A42DA2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4482066-E25E-4B3C-B63D-378BE186C92A}" type="slidenum">
              <a:rPr lang="en-US" sz="1200">
                <a:cs typeface="Arial" charset="0"/>
              </a:rPr>
              <a:pPr algn="r" eaLnBrk="1" hangingPunct="1"/>
              <a:t>7</a:t>
            </a:fld>
            <a:endParaRPr lang="en-US" sz="1200">
              <a:cs typeface="Arial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34988"/>
            <a:ext cx="4572000" cy="3429000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AF72D1-6533-4B4C-882F-7F57B858FC8B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0A5E67F-D7F4-4BF8-9E8C-BC326FD439D6}" type="slidenum">
              <a:rPr lang="en-US" sz="1200">
                <a:cs typeface="Arial" charset="0"/>
              </a:rPr>
              <a:pPr algn="r" eaLnBrk="1" hangingPunct="1"/>
              <a:t>9</a:t>
            </a:fld>
            <a:endParaRPr lang="en-US" sz="1200">
              <a:cs typeface="Arial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4950" y="534988"/>
            <a:ext cx="3890963" cy="2917825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3641725"/>
            <a:ext cx="5902325" cy="5041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52400" y="4137835"/>
            <a:ext cx="6858000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Aggregate Demand and Aggregate Supply</a:t>
            </a:r>
            <a:endParaRPr lang="en-US" sz="4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6705600" y="5181600"/>
            <a:ext cx="228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i="1" dirty="0">
                <a:solidFill>
                  <a:srgbClr val="996633"/>
                </a:solidFill>
                <a:latin typeface="Garamond" pitchFamily="18" charset="0"/>
                <a:ea typeface="Arial Unicode MS" pitchFamily="34" charset="-128"/>
                <a:cs typeface="Times New Roman" pitchFamily="18" charset="0"/>
              </a:rPr>
              <a:t>Premium PowerPoint </a:t>
            </a:r>
            <a:r>
              <a:rPr lang="en-US" sz="2400" b="1" i="1" dirty="0" smtClean="0">
                <a:solidFill>
                  <a:srgbClr val="996633"/>
                </a:solidFill>
                <a:latin typeface="Garamond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sz="2400" b="1" i="1" dirty="0" smtClean="0">
                <a:solidFill>
                  <a:srgbClr val="996633"/>
                </a:solidFill>
                <a:latin typeface="Garamond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sz="2400" b="1" i="1" dirty="0" smtClean="0">
                <a:solidFill>
                  <a:srgbClr val="996633"/>
                </a:solidFill>
                <a:latin typeface="Garamond" pitchFamily="18" charset="0"/>
                <a:ea typeface="Arial Unicode MS" pitchFamily="34" charset="-128"/>
                <a:cs typeface="Times New Roman" pitchFamily="18" charset="0"/>
              </a:rPr>
              <a:t>Slides by </a:t>
            </a:r>
            <a:br>
              <a:rPr lang="en-US" sz="2400" b="1" i="1" dirty="0" smtClean="0">
                <a:solidFill>
                  <a:srgbClr val="996633"/>
                </a:solidFill>
                <a:latin typeface="Garamond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sz="2400" b="1" i="1" dirty="0" smtClean="0">
                <a:solidFill>
                  <a:srgbClr val="996633"/>
                </a:solidFill>
                <a:latin typeface="Garamond" pitchFamily="18" charset="0"/>
                <a:ea typeface="Arial Unicode MS" pitchFamily="34" charset="-128"/>
                <a:cs typeface="Times New Roman" pitchFamily="18" charset="0"/>
              </a:rPr>
              <a:t>Ron </a:t>
            </a:r>
            <a:r>
              <a:rPr lang="en-US" sz="2400" b="1" i="1" dirty="0" err="1">
                <a:solidFill>
                  <a:srgbClr val="996633"/>
                </a:solidFill>
                <a:latin typeface="Garamond" pitchFamily="18" charset="0"/>
                <a:ea typeface="Arial Unicode MS" pitchFamily="34" charset="-128"/>
                <a:cs typeface="Times New Roman" pitchFamily="18" charset="0"/>
              </a:rPr>
              <a:t>Cronovich</a:t>
            </a:r>
            <a:endParaRPr lang="en-US" sz="2400" b="1" i="1" dirty="0">
              <a:solidFill>
                <a:srgbClr val="996633"/>
              </a:solidFill>
              <a:latin typeface="Garamond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633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rgbClr val="006699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79581"/>
          </a:xfrm>
        </p:spPr>
        <p:txBody>
          <a:bodyPr/>
          <a:lstStyle>
            <a:lvl1pPr>
              <a:lnSpc>
                <a:spcPct val="105000"/>
              </a:lnSpc>
              <a:spcBef>
                <a:spcPts val="1200"/>
              </a:spcBef>
              <a:buClr>
                <a:srgbClr val="A3C167"/>
              </a:buClr>
              <a:buFont typeface="Wingdings" pitchFamily="2" charset="2"/>
              <a:buChar char="§"/>
              <a:defRPr sz="2800">
                <a:latin typeface="Arial" pitchFamily="34" charset="0"/>
                <a:cs typeface="Arial" pitchFamily="34" charset="0"/>
              </a:defRPr>
            </a:lvl1pPr>
            <a:lvl2pPr>
              <a:lnSpc>
                <a:spcPct val="105000"/>
              </a:lnSpc>
              <a:spcBef>
                <a:spcPts val="300"/>
              </a:spcBef>
              <a:buClr>
                <a:srgbClr val="CC9900"/>
              </a:buClr>
              <a:buFont typeface="Wingdings" pitchFamily="2" charset="2"/>
              <a:buChar char="§"/>
              <a:defRPr sz="2700">
                <a:latin typeface="Arial" pitchFamily="34" charset="0"/>
                <a:cs typeface="Arial" pitchFamily="34" charset="0"/>
              </a:defRPr>
            </a:lvl2pPr>
            <a:lvl3pPr>
              <a:lnSpc>
                <a:spcPct val="105000"/>
              </a:lnSpc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3pPr>
            <a:lvl4pPr>
              <a:lnSpc>
                <a:spcPct val="105000"/>
              </a:lnSpc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4pPr>
            <a:lvl5pPr>
              <a:lnSpc>
                <a:spcPct val="105000"/>
              </a:lnSpc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43800" y="6324600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pPr algn="r"/>
              <a:t>‹#›</a:t>
            </a:fld>
            <a:endParaRPr lang="en-US" sz="1700" i="0" dirty="0">
              <a:solidFill>
                <a:srgbClr val="B2B2B2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AGGREGATE DEMAND AND AGGREGATE SUPPLY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424C04-881C-440B-BCDD-BAE2035EE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543800" y="6324600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pPr algn="r"/>
              <a:t>‹#›</a:t>
            </a:fld>
            <a:endParaRPr lang="en-US" sz="1700" i="0" dirty="0">
              <a:solidFill>
                <a:srgbClr val="B2B2B2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0633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543800" y="6324600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pPr algn="r"/>
              <a:t>‹#›</a:t>
            </a:fld>
            <a:endParaRPr lang="en-US" sz="1700" i="0" dirty="0">
              <a:solidFill>
                <a:srgbClr val="B2B2B2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rgbClr val="006699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05000"/>
        </a:lnSpc>
        <a:spcBef>
          <a:spcPts val="1200"/>
        </a:spcBef>
        <a:buClr>
          <a:srgbClr val="A3C167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05000"/>
        </a:lnSpc>
        <a:spcBef>
          <a:spcPts val="300"/>
        </a:spcBef>
        <a:buClr>
          <a:srgbClr val="CC9900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3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3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3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E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8194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AGGREGATE DEMAND AND AGGREGATE SUPPLY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9144000" cy="7556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100" dirty="0" smtClean="0"/>
              <a:t>The Model of Aggregate Demand </a:t>
            </a:r>
            <a:br>
              <a:rPr lang="en-US" sz="3100" dirty="0" smtClean="0"/>
            </a:br>
            <a:r>
              <a:rPr lang="en-US" sz="3100" dirty="0" smtClean="0"/>
              <a:t>and Aggregate Supply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17438" name="Group 6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8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9" name="Text Box 9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17440" name="Text Box 10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824413" y="1924050"/>
            <a:ext cx="2898775" cy="2667000"/>
            <a:chOff x="3039" y="1212"/>
            <a:chExt cx="1826" cy="1680"/>
          </a:xfrm>
        </p:grpSpPr>
        <p:sp>
          <p:nvSpPr>
            <p:cNvPr id="17436" name="Line 11"/>
            <p:cNvSpPr>
              <a:spLocks noChangeShapeType="1"/>
            </p:cNvSpPr>
            <p:nvPr/>
          </p:nvSpPr>
          <p:spPr bwMode="auto">
            <a:xfrm>
              <a:off x="3039" y="1212"/>
              <a:ext cx="1460" cy="1439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Text Box 12"/>
            <p:cNvSpPr txBox="1">
              <a:spLocks noChangeArrowheads="1"/>
            </p:cNvSpPr>
            <p:nvPr/>
          </p:nvSpPr>
          <p:spPr bwMode="auto">
            <a:xfrm>
              <a:off x="4415" y="2604"/>
              <a:ext cx="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endParaRPr lang="en-US" sz="2400" i="1" baseline="-25000">
                <a:cs typeface="Arial" charset="0"/>
              </a:endParaRP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868863" y="1970088"/>
            <a:ext cx="3371850" cy="2557462"/>
            <a:chOff x="3067" y="1241"/>
            <a:chExt cx="2124" cy="1611"/>
          </a:xfrm>
        </p:grpSpPr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Text Box 14"/>
            <p:cNvSpPr txBox="1">
              <a:spLocks noChangeArrowheads="1"/>
            </p:cNvSpPr>
            <p:nvPr/>
          </p:nvSpPr>
          <p:spPr bwMode="auto">
            <a:xfrm>
              <a:off x="4489" y="1241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endParaRPr lang="en-US" sz="2400" i="1" baseline="-25000">
                <a:cs typeface="Arial" charset="0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773488" y="3103563"/>
            <a:ext cx="2500312" cy="365125"/>
            <a:chOff x="2377" y="1955"/>
            <a:chExt cx="1575" cy="230"/>
          </a:xfrm>
        </p:grpSpPr>
        <p:sp>
          <p:nvSpPr>
            <p:cNvPr id="17431" name="Text Box 16"/>
            <p:cNvSpPr txBox="1">
              <a:spLocks noChangeArrowheads="1"/>
            </p:cNvSpPr>
            <p:nvPr/>
          </p:nvSpPr>
          <p:spPr bwMode="auto">
            <a:xfrm>
              <a:off x="2377" y="1955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17432" name="Oval 28"/>
            <p:cNvSpPr>
              <a:spLocks noChangeArrowheads="1"/>
            </p:cNvSpPr>
            <p:nvPr/>
          </p:nvSpPr>
          <p:spPr bwMode="auto">
            <a:xfrm>
              <a:off x="3864" y="2022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7433" name="Line 35"/>
            <p:cNvSpPr>
              <a:spLocks noChangeShapeType="1"/>
            </p:cNvSpPr>
            <p:nvPr/>
          </p:nvSpPr>
          <p:spPr bwMode="auto">
            <a:xfrm>
              <a:off x="2700" y="2071"/>
              <a:ext cx="1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5962650" y="3290888"/>
            <a:ext cx="488950" cy="2201862"/>
            <a:chOff x="3756" y="2073"/>
            <a:chExt cx="308" cy="1387"/>
          </a:xfrm>
        </p:grpSpPr>
        <p:sp>
          <p:nvSpPr>
            <p:cNvPr id="17429" name="Line 36"/>
            <p:cNvSpPr>
              <a:spLocks noChangeShapeType="1"/>
            </p:cNvSpPr>
            <p:nvPr/>
          </p:nvSpPr>
          <p:spPr bwMode="auto">
            <a:xfrm>
              <a:off x="3910" y="2073"/>
              <a:ext cx="0" cy="1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Text Box 38"/>
            <p:cNvSpPr txBox="1">
              <a:spLocks noChangeArrowheads="1"/>
            </p:cNvSpPr>
            <p:nvPr/>
          </p:nvSpPr>
          <p:spPr bwMode="auto">
            <a:xfrm>
              <a:off x="3756" y="3230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sp>
        <p:nvSpPr>
          <p:cNvPr id="148543" name="Text Box 63"/>
          <p:cNvSpPr txBox="1">
            <a:spLocks noChangeArrowheads="1"/>
          </p:cNvSpPr>
          <p:nvPr/>
        </p:nvSpPr>
        <p:spPr bwMode="auto">
          <a:xfrm>
            <a:off x="1143000" y="2756694"/>
            <a:ext cx="2508250" cy="13446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sz="2600" dirty="0">
                <a:cs typeface="Arial" charset="0"/>
              </a:rPr>
              <a:t>The model determines the </a:t>
            </a:r>
            <a:r>
              <a:rPr lang="en-US" sz="2600" dirty="0" err="1">
                <a:cs typeface="Arial" charset="0"/>
              </a:rPr>
              <a:t>eq’m</a:t>
            </a:r>
            <a:r>
              <a:rPr lang="en-US" sz="2600" dirty="0">
                <a:cs typeface="Arial" charset="0"/>
              </a:rPr>
              <a:t> price level</a:t>
            </a:r>
          </a:p>
        </p:txBody>
      </p:sp>
      <p:sp>
        <p:nvSpPr>
          <p:cNvPr id="148544" name="Text Box 64"/>
          <p:cNvSpPr txBox="1">
            <a:spLocks noChangeArrowheads="1"/>
          </p:cNvSpPr>
          <p:nvPr/>
        </p:nvSpPr>
        <p:spPr bwMode="auto">
          <a:xfrm>
            <a:off x="4789222" y="5595183"/>
            <a:ext cx="2660650" cy="9271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sz="2600" dirty="0">
                <a:cs typeface="Arial" charset="0"/>
              </a:rPr>
              <a:t>and </a:t>
            </a:r>
            <a:r>
              <a:rPr lang="en-US" sz="2600" dirty="0" err="1">
                <a:cs typeface="Arial" charset="0"/>
              </a:rPr>
              <a:t>eq’m</a:t>
            </a:r>
            <a:r>
              <a:rPr lang="en-US" sz="2600" dirty="0">
                <a:cs typeface="Arial" charset="0"/>
              </a:rPr>
              <a:t> output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(real GDP).</a:t>
            </a:r>
          </a:p>
        </p:txBody>
      </p:sp>
      <p:sp>
        <p:nvSpPr>
          <p:cNvPr id="148545" name="Text Box 65"/>
          <p:cNvSpPr txBox="1">
            <a:spLocks noChangeArrowheads="1"/>
          </p:cNvSpPr>
          <p:nvPr/>
        </p:nvSpPr>
        <p:spPr bwMode="auto">
          <a:xfrm>
            <a:off x="7366000" y="4197696"/>
            <a:ext cx="19177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sz="2400" dirty="0">
                <a:cs typeface="Arial" charset="0"/>
              </a:rPr>
              <a:t>“Aggregate Demand”</a:t>
            </a:r>
          </a:p>
        </p:txBody>
      </p:sp>
    </p:spTree>
    <p:extLst>
      <p:ext uri="{BB962C8B-B14F-4D97-AF65-F5344CB8AC3E}">
        <p14:creationId xmlns:p14="http://schemas.microsoft.com/office/powerpoint/2010/main" val="33206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The Aggregate-Demand (</a:t>
            </a:r>
            <a:r>
              <a:rPr lang="en-US" sz="3700" i="1" dirty="0" smtClean="0"/>
              <a:t>AD</a:t>
            </a:r>
            <a:r>
              <a:rPr lang="en-US" sz="3700" dirty="0" smtClean="0"/>
              <a:t>) Curve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535113"/>
            <a:ext cx="2554288" cy="3656012"/>
          </a:xfr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 smtClean="0"/>
              <a:t>The </a:t>
            </a:r>
            <a:r>
              <a:rPr lang="en-US" sz="2600" b="1" i="1" dirty="0" smtClean="0">
                <a:solidFill>
                  <a:srgbClr val="CC0000"/>
                </a:solidFill>
              </a:rPr>
              <a:t>AD</a:t>
            </a:r>
            <a:r>
              <a:rPr lang="en-US" sz="2600" b="1" dirty="0" smtClean="0">
                <a:solidFill>
                  <a:srgbClr val="CC0000"/>
                </a:solidFill>
              </a:rPr>
              <a:t> curve</a:t>
            </a:r>
            <a:r>
              <a:rPr lang="en-US" sz="2600" dirty="0" smtClean="0"/>
              <a:t> shows the quantity of </a:t>
            </a:r>
            <a:br>
              <a:rPr lang="en-US" sz="2600" dirty="0" smtClean="0"/>
            </a:br>
            <a:r>
              <a:rPr lang="en-US" sz="2600" dirty="0" smtClean="0"/>
              <a:t>all </a:t>
            </a:r>
            <a:r>
              <a:rPr lang="en-US" sz="2600" dirty="0" err="1" smtClean="0"/>
              <a:t>g&amp;s</a:t>
            </a:r>
            <a:r>
              <a:rPr lang="en-US" sz="2600" dirty="0" smtClean="0"/>
              <a:t> demanded </a:t>
            </a:r>
            <a:br>
              <a:rPr lang="en-US" sz="2600" dirty="0" smtClean="0"/>
            </a:br>
            <a:r>
              <a:rPr lang="en-US" sz="2600" dirty="0" smtClean="0"/>
              <a:t>in the economy at any given price level.</a:t>
            </a:r>
          </a:p>
        </p:txBody>
      </p: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18457" name="Group 6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18460" name="Line 7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Line 8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8" name="Text Box 9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18459" name="Text Box 10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18439" name="Group 72"/>
          <p:cNvGrpSpPr>
            <a:grpSpLocks/>
          </p:cNvGrpSpPr>
          <p:nvPr/>
        </p:nvGrpSpPr>
        <p:grpSpPr bwMode="auto">
          <a:xfrm>
            <a:off x="4824413" y="1924050"/>
            <a:ext cx="2982912" cy="2667000"/>
            <a:chOff x="3039" y="1212"/>
            <a:chExt cx="1879" cy="1680"/>
          </a:xfrm>
        </p:grpSpPr>
        <p:sp>
          <p:nvSpPr>
            <p:cNvPr id="18455" name="Line 11"/>
            <p:cNvSpPr>
              <a:spLocks noChangeShapeType="1"/>
            </p:cNvSpPr>
            <p:nvPr/>
          </p:nvSpPr>
          <p:spPr bwMode="auto">
            <a:xfrm>
              <a:off x="3039" y="1212"/>
              <a:ext cx="1460" cy="1439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12"/>
            <p:cNvSpPr txBox="1">
              <a:spLocks noChangeArrowheads="1"/>
            </p:cNvSpPr>
            <p:nvPr/>
          </p:nvSpPr>
          <p:spPr bwMode="auto">
            <a:xfrm>
              <a:off x="4415" y="2604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endParaRPr lang="en-US" sz="2400" i="1" baseline="-25000">
                <a:cs typeface="Arial" charset="0"/>
              </a:endParaRPr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3779838" y="3646488"/>
            <a:ext cx="3230562" cy="1844675"/>
            <a:chOff x="2381" y="2297"/>
            <a:chExt cx="2035" cy="1162"/>
          </a:xfrm>
        </p:grpSpPr>
        <p:sp>
          <p:nvSpPr>
            <p:cNvPr id="18449" name="Text Box 51"/>
            <p:cNvSpPr txBox="1">
              <a:spLocks noChangeArrowheads="1"/>
            </p:cNvSpPr>
            <p:nvPr/>
          </p:nvSpPr>
          <p:spPr bwMode="auto">
            <a:xfrm>
              <a:off x="2381" y="2297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18450" name="Text Box 52"/>
            <p:cNvSpPr txBox="1">
              <a:spLocks noChangeArrowheads="1"/>
            </p:cNvSpPr>
            <p:nvPr/>
          </p:nvSpPr>
          <p:spPr bwMode="auto">
            <a:xfrm>
              <a:off x="4108" y="3229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grpSp>
          <p:nvGrpSpPr>
            <p:cNvPr id="18451" name="Group 56"/>
            <p:cNvGrpSpPr>
              <a:grpSpLocks/>
            </p:cNvGrpSpPr>
            <p:nvPr/>
          </p:nvGrpSpPr>
          <p:grpSpPr bwMode="auto">
            <a:xfrm>
              <a:off x="2699" y="2419"/>
              <a:ext cx="1571" cy="774"/>
              <a:chOff x="357" y="2450"/>
              <a:chExt cx="795" cy="646"/>
            </a:xfrm>
          </p:grpSpPr>
          <p:sp>
            <p:nvSpPr>
              <p:cNvPr id="18453" name="Line 5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5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2" name="Oval 67"/>
            <p:cNvSpPr>
              <a:spLocks noChangeArrowheads="1"/>
            </p:cNvSpPr>
            <p:nvPr/>
          </p:nvSpPr>
          <p:spPr bwMode="auto">
            <a:xfrm>
              <a:off x="4223" y="2376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775075" y="2144713"/>
            <a:ext cx="1709738" cy="3343275"/>
            <a:chOff x="2378" y="1351"/>
            <a:chExt cx="1077" cy="2106"/>
          </a:xfrm>
        </p:grpSpPr>
        <p:sp>
          <p:nvSpPr>
            <p:cNvPr id="18443" name="Text Box 55"/>
            <p:cNvSpPr txBox="1">
              <a:spLocks noChangeArrowheads="1"/>
            </p:cNvSpPr>
            <p:nvPr/>
          </p:nvSpPr>
          <p:spPr bwMode="auto">
            <a:xfrm>
              <a:off x="2378" y="1351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18444" name="Oval 60"/>
            <p:cNvSpPr>
              <a:spLocks noChangeArrowheads="1"/>
            </p:cNvSpPr>
            <p:nvPr/>
          </p:nvSpPr>
          <p:spPr bwMode="auto">
            <a:xfrm>
              <a:off x="3260" y="1428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18445" name="Group 64"/>
            <p:cNvGrpSpPr>
              <a:grpSpLocks/>
            </p:cNvGrpSpPr>
            <p:nvPr/>
          </p:nvGrpSpPr>
          <p:grpSpPr bwMode="auto">
            <a:xfrm>
              <a:off x="2700" y="1471"/>
              <a:ext cx="605" cy="1731"/>
              <a:chOff x="357" y="2450"/>
              <a:chExt cx="795" cy="646"/>
            </a:xfrm>
          </p:grpSpPr>
          <p:sp>
            <p:nvSpPr>
              <p:cNvPr id="18447" name="Line 65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66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6" name="Text Box 69"/>
            <p:cNvSpPr txBox="1">
              <a:spLocks noChangeArrowheads="1"/>
            </p:cNvSpPr>
            <p:nvPr/>
          </p:nvSpPr>
          <p:spPr bwMode="auto">
            <a:xfrm>
              <a:off x="3147" y="3227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Why the </a:t>
            </a:r>
            <a:r>
              <a:rPr lang="en-US" i="1" dirty="0" smtClean="0"/>
              <a:t>AD</a:t>
            </a:r>
            <a:r>
              <a:rPr lang="en-US" dirty="0" smtClean="0"/>
              <a:t> Curve Slopes Downward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7825" y="1214438"/>
            <a:ext cx="3167063" cy="5000625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i="1" dirty="0" smtClean="0"/>
              <a:t>Y</a:t>
            </a:r>
            <a:r>
              <a:rPr lang="en-US" sz="2600" dirty="0" smtClean="0"/>
              <a:t> = </a:t>
            </a:r>
            <a:r>
              <a:rPr lang="en-US" sz="2600" b="1" i="1" dirty="0" smtClean="0"/>
              <a:t>C</a:t>
            </a:r>
            <a:r>
              <a:rPr lang="en-US" sz="2600" dirty="0" smtClean="0"/>
              <a:t> + </a:t>
            </a:r>
            <a:r>
              <a:rPr lang="en-US" sz="2600" b="1" i="1" dirty="0" smtClean="0"/>
              <a:t>I</a:t>
            </a:r>
            <a:r>
              <a:rPr lang="en-US" sz="2600" dirty="0" smtClean="0"/>
              <a:t> + </a:t>
            </a:r>
            <a:r>
              <a:rPr lang="en-US" sz="2600" b="1" i="1" dirty="0" smtClean="0"/>
              <a:t>G</a:t>
            </a:r>
            <a:r>
              <a:rPr lang="en-US" sz="2600" dirty="0" smtClean="0"/>
              <a:t> + </a:t>
            </a:r>
            <a:r>
              <a:rPr lang="en-US" sz="2600" b="1" i="1" dirty="0" smtClean="0"/>
              <a:t>NX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 smtClean="0"/>
              <a:t>Assume </a:t>
            </a:r>
            <a:r>
              <a:rPr lang="en-US" sz="2600" b="1" i="1" dirty="0" smtClean="0"/>
              <a:t>G</a:t>
            </a:r>
            <a:r>
              <a:rPr lang="en-US" sz="2600" dirty="0" smtClean="0"/>
              <a:t> fixed </a:t>
            </a:r>
            <a:br>
              <a:rPr lang="en-US" sz="2600" dirty="0" smtClean="0"/>
            </a:br>
            <a:r>
              <a:rPr lang="en-US" sz="2600" dirty="0" smtClean="0"/>
              <a:t>by </a:t>
            </a:r>
            <a:r>
              <a:rPr lang="en-US" sz="2600" dirty="0" err="1" smtClean="0"/>
              <a:t>govt</a:t>
            </a:r>
            <a:r>
              <a:rPr lang="en-US" sz="2600" dirty="0" smtClean="0"/>
              <a:t> policy.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 smtClean="0"/>
              <a:t>To understand </a:t>
            </a:r>
            <a:br>
              <a:rPr lang="en-US" sz="2600" dirty="0" smtClean="0"/>
            </a:br>
            <a:r>
              <a:rPr lang="en-US" sz="2600" dirty="0" smtClean="0"/>
              <a:t>the slope of </a:t>
            </a:r>
            <a:r>
              <a:rPr lang="en-US" sz="2600" i="1" dirty="0" smtClean="0"/>
              <a:t>AD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we must determine </a:t>
            </a:r>
            <a:br>
              <a:rPr lang="en-US" sz="2600" dirty="0" smtClean="0"/>
            </a:br>
            <a:r>
              <a:rPr lang="en-US" sz="2600" dirty="0" smtClean="0"/>
              <a:t>how a change in </a:t>
            </a:r>
            <a:r>
              <a:rPr lang="en-US" sz="2600" b="1" i="1" dirty="0" smtClean="0"/>
              <a:t>P</a:t>
            </a:r>
            <a:r>
              <a:rPr lang="en-US" sz="2600" dirty="0" smtClean="0"/>
              <a:t> affects </a:t>
            </a:r>
            <a:r>
              <a:rPr lang="en-US" sz="2600" b="1" i="1" dirty="0" smtClean="0"/>
              <a:t>C</a:t>
            </a:r>
            <a:r>
              <a:rPr lang="en-US" sz="2600" dirty="0" smtClean="0"/>
              <a:t>, </a:t>
            </a:r>
            <a:r>
              <a:rPr lang="en-US" sz="2600" b="1" i="1" dirty="0" smtClean="0"/>
              <a:t>I</a:t>
            </a:r>
            <a:r>
              <a:rPr lang="en-US" sz="2600" dirty="0" smtClean="0"/>
              <a:t>, and </a:t>
            </a:r>
            <a:r>
              <a:rPr lang="en-US" sz="2600" b="1" i="1" dirty="0" smtClean="0"/>
              <a:t>NX</a:t>
            </a:r>
            <a:r>
              <a:rPr lang="en-US" sz="2600" dirty="0" smtClean="0"/>
              <a:t>. </a:t>
            </a: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19482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19485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83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19484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4824413" y="1924050"/>
            <a:ext cx="2982912" cy="2667000"/>
            <a:chOff x="3039" y="1212"/>
            <a:chExt cx="1879" cy="1680"/>
          </a:xfrm>
        </p:grpSpPr>
        <p:sp>
          <p:nvSpPr>
            <p:cNvPr id="19480" name="Line 11"/>
            <p:cNvSpPr>
              <a:spLocks noChangeShapeType="1"/>
            </p:cNvSpPr>
            <p:nvPr/>
          </p:nvSpPr>
          <p:spPr bwMode="auto">
            <a:xfrm>
              <a:off x="3039" y="1212"/>
              <a:ext cx="1460" cy="1439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Text Box 12"/>
            <p:cNvSpPr txBox="1">
              <a:spLocks noChangeArrowheads="1"/>
            </p:cNvSpPr>
            <p:nvPr/>
          </p:nvSpPr>
          <p:spPr bwMode="auto">
            <a:xfrm>
              <a:off x="4415" y="2604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endParaRPr lang="en-US" sz="2400" i="1" baseline="-25000">
                <a:cs typeface="Arial" charset="0"/>
              </a:endParaRPr>
            </a:p>
          </p:txBody>
        </p:sp>
      </p:grpSp>
      <p:grpSp>
        <p:nvGrpSpPr>
          <p:cNvPr id="19464" name="Group 13"/>
          <p:cNvGrpSpPr>
            <a:grpSpLocks/>
          </p:cNvGrpSpPr>
          <p:nvPr/>
        </p:nvGrpSpPr>
        <p:grpSpPr bwMode="auto">
          <a:xfrm>
            <a:off x="3779838" y="3646488"/>
            <a:ext cx="3230562" cy="1844675"/>
            <a:chOff x="2381" y="2297"/>
            <a:chExt cx="2035" cy="1162"/>
          </a:xfrm>
        </p:grpSpPr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2381" y="2297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19475" name="Text Box 15"/>
            <p:cNvSpPr txBox="1">
              <a:spLocks noChangeArrowheads="1"/>
            </p:cNvSpPr>
            <p:nvPr/>
          </p:nvSpPr>
          <p:spPr bwMode="auto">
            <a:xfrm>
              <a:off x="4108" y="3229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grpSp>
          <p:nvGrpSpPr>
            <p:cNvPr id="19476" name="Group 16"/>
            <p:cNvGrpSpPr>
              <a:grpSpLocks/>
            </p:cNvGrpSpPr>
            <p:nvPr/>
          </p:nvGrpSpPr>
          <p:grpSpPr bwMode="auto">
            <a:xfrm>
              <a:off x="2699" y="2419"/>
              <a:ext cx="1571" cy="774"/>
              <a:chOff x="357" y="2450"/>
              <a:chExt cx="795" cy="646"/>
            </a:xfrm>
          </p:grpSpPr>
          <p:sp>
            <p:nvSpPr>
              <p:cNvPr id="19478" name="Line 1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1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7" name="Oval 19"/>
            <p:cNvSpPr>
              <a:spLocks noChangeArrowheads="1"/>
            </p:cNvSpPr>
            <p:nvPr/>
          </p:nvSpPr>
          <p:spPr bwMode="auto">
            <a:xfrm>
              <a:off x="4223" y="2376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3775075" y="2144713"/>
            <a:ext cx="1709738" cy="3343275"/>
            <a:chOff x="2378" y="1351"/>
            <a:chExt cx="1077" cy="2106"/>
          </a:xfrm>
        </p:grpSpPr>
        <p:sp>
          <p:nvSpPr>
            <p:cNvPr id="19468" name="Text Box 21"/>
            <p:cNvSpPr txBox="1">
              <a:spLocks noChangeArrowheads="1"/>
            </p:cNvSpPr>
            <p:nvPr/>
          </p:nvSpPr>
          <p:spPr bwMode="auto">
            <a:xfrm>
              <a:off x="2378" y="1351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19469" name="Oval 22"/>
            <p:cNvSpPr>
              <a:spLocks noChangeArrowheads="1"/>
            </p:cNvSpPr>
            <p:nvPr/>
          </p:nvSpPr>
          <p:spPr bwMode="auto">
            <a:xfrm>
              <a:off x="3260" y="1428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19470" name="Group 23"/>
            <p:cNvGrpSpPr>
              <a:grpSpLocks/>
            </p:cNvGrpSpPr>
            <p:nvPr/>
          </p:nvGrpSpPr>
          <p:grpSpPr bwMode="auto">
            <a:xfrm>
              <a:off x="2700" y="1471"/>
              <a:ext cx="605" cy="1731"/>
              <a:chOff x="357" y="2450"/>
              <a:chExt cx="795" cy="646"/>
            </a:xfrm>
          </p:grpSpPr>
          <p:sp>
            <p:nvSpPr>
              <p:cNvPr id="19472" name="Line 24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3" name="Line 25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1" name="Text Box 26"/>
            <p:cNvSpPr txBox="1">
              <a:spLocks noChangeArrowheads="1"/>
            </p:cNvSpPr>
            <p:nvPr/>
          </p:nvSpPr>
          <p:spPr bwMode="auto">
            <a:xfrm>
              <a:off x="3147" y="3227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19466" name="Text Box 27"/>
          <p:cNvSpPr txBox="1">
            <a:spLocks noChangeArrowheads="1"/>
          </p:cNvSpPr>
          <p:nvPr/>
        </p:nvSpPr>
        <p:spPr bwMode="auto">
          <a:xfrm>
            <a:off x="6521450" y="5126038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068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700" dirty="0" smtClean="0"/>
              <a:t>The Wealth Effect  (</a:t>
            </a:r>
            <a:r>
              <a:rPr lang="en-US" sz="3700" i="1" dirty="0" smtClean="0"/>
              <a:t>P</a:t>
            </a:r>
            <a:r>
              <a:rPr lang="en-US" sz="3700" dirty="0" smtClean="0"/>
              <a:t> and </a:t>
            </a:r>
            <a:r>
              <a:rPr lang="en-US" sz="3700" i="1" dirty="0" smtClean="0"/>
              <a:t>C </a:t>
            </a:r>
            <a:r>
              <a:rPr lang="en-US" sz="3700" dirty="0" smtClean="0"/>
              <a:t>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dirty="0" smtClean="0"/>
              <a:t>Suppose </a:t>
            </a:r>
            <a:r>
              <a:rPr lang="en-US" b="1" i="1" dirty="0" smtClean="0"/>
              <a:t>P</a:t>
            </a:r>
            <a:r>
              <a:rPr lang="en-US" dirty="0" smtClean="0"/>
              <a:t> rises.  </a:t>
            </a:r>
          </a:p>
          <a:p>
            <a:pPr eaLnBrk="1" hangingPunct="1">
              <a:spcBef>
                <a:spcPct val="35000"/>
              </a:spcBef>
            </a:pPr>
            <a:r>
              <a:rPr lang="en-US" dirty="0" smtClean="0"/>
              <a:t>The rupee people hold buy fewer </a:t>
            </a:r>
            <a:r>
              <a:rPr lang="en-US" dirty="0" err="1" smtClean="0"/>
              <a:t>g&amp;s</a:t>
            </a:r>
            <a:r>
              <a:rPr lang="en-US" dirty="0" smtClean="0"/>
              <a:t>, so real wealth is lower. </a:t>
            </a:r>
          </a:p>
          <a:p>
            <a:pPr eaLnBrk="1" hangingPunct="1">
              <a:spcBef>
                <a:spcPct val="35000"/>
              </a:spcBef>
            </a:pPr>
            <a:endParaRPr lang="en-US" dirty="0" smtClean="0"/>
          </a:p>
          <a:p>
            <a:pPr eaLnBrk="1" hangingPunct="1">
              <a:spcBef>
                <a:spcPct val="35000"/>
              </a:spcBef>
            </a:pPr>
            <a:r>
              <a:rPr lang="en-US" dirty="0" smtClean="0"/>
              <a:t>People feel poorer.  </a:t>
            </a:r>
          </a:p>
          <a:p>
            <a:pPr eaLnBrk="1" hangingPunct="1">
              <a:spcBef>
                <a:spcPct val="35000"/>
              </a:spcBef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dirty="0" smtClean="0"/>
              <a:t>Result:  </a:t>
            </a:r>
            <a:r>
              <a:rPr lang="en-US" b="1" i="1" dirty="0" smtClean="0"/>
              <a:t>C</a:t>
            </a:r>
            <a:r>
              <a:rPr lang="en-US" dirty="0" smtClean="0"/>
              <a:t>  falls. </a:t>
            </a:r>
          </a:p>
        </p:txBody>
      </p:sp>
    </p:spTree>
    <p:extLst>
      <p:ext uri="{BB962C8B-B14F-4D97-AF65-F5344CB8AC3E}">
        <p14:creationId xmlns:p14="http://schemas.microsoft.com/office/powerpoint/2010/main" val="13659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700" smtClean="0"/>
              <a:t>The Interest-Rate Effect  (</a:t>
            </a:r>
            <a:r>
              <a:rPr lang="en-US" sz="3700" i="1" smtClean="0"/>
              <a:t>P</a:t>
            </a:r>
            <a:r>
              <a:rPr lang="en-US" sz="3700" smtClean="0"/>
              <a:t> and </a:t>
            </a:r>
            <a:r>
              <a:rPr lang="en-US" sz="3700" i="1" smtClean="0"/>
              <a:t>I </a:t>
            </a:r>
            <a:r>
              <a:rPr lang="en-US" sz="3700" smtClean="0"/>
              <a:t>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dirty="0" smtClean="0"/>
              <a:t>Suppose </a:t>
            </a:r>
            <a:r>
              <a:rPr lang="en-US" b="1" i="1" dirty="0" smtClean="0"/>
              <a:t>P</a:t>
            </a:r>
            <a:r>
              <a:rPr lang="en-US" dirty="0" smtClean="0"/>
              <a:t> rises.  </a:t>
            </a:r>
          </a:p>
          <a:p>
            <a:pPr eaLnBrk="1" hangingPunct="1"/>
            <a:r>
              <a:rPr lang="en-US" dirty="0" smtClean="0"/>
              <a:t>Buying </a:t>
            </a:r>
            <a:r>
              <a:rPr lang="en-US" dirty="0" err="1" smtClean="0"/>
              <a:t>g&amp;s</a:t>
            </a:r>
            <a:r>
              <a:rPr lang="en-US" dirty="0" smtClean="0"/>
              <a:t> requires more rupee. </a:t>
            </a:r>
          </a:p>
          <a:p>
            <a:r>
              <a:rPr lang="en-US" dirty="0" smtClean="0"/>
              <a:t>To get these </a:t>
            </a:r>
            <a:r>
              <a:rPr lang="en-US" dirty="0"/>
              <a:t>rupee, </a:t>
            </a:r>
            <a:r>
              <a:rPr lang="en-US" dirty="0" smtClean="0"/>
              <a:t>people sell bonds or other assets.</a:t>
            </a:r>
          </a:p>
          <a:p>
            <a:pPr eaLnBrk="1" hangingPunct="1"/>
            <a:r>
              <a:rPr lang="en-US" dirty="0" smtClean="0"/>
              <a:t>This drives up interest rates.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Result:  </a:t>
            </a:r>
            <a:r>
              <a:rPr lang="en-US" b="1" i="1" dirty="0" smtClean="0"/>
              <a:t>I</a:t>
            </a:r>
            <a:r>
              <a:rPr lang="en-US" dirty="0" smtClean="0"/>
              <a:t>  falls.</a:t>
            </a:r>
            <a:br>
              <a:rPr lang="en-US" dirty="0" smtClean="0"/>
            </a:br>
            <a:r>
              <a:rPr lang="en-US" dirty="0" smtClean="0"/>
              <a:t>(Recall, </a:t>
            </a:r>
            <a:r>
              <a:rPr lang="en-US" b="1" i="1" dirty="0" smtClean="0"/>
              <a:t>I</a:t>
            </a:r>
            <a:r>
              <a:rPr lang="en-US" dirty="0" smtClean="0"/>
              <a:t>  depends negatively on interest rates.)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41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700" dirty="0" smtClean="0"/>
              <a:t>The Exchange-Rate Effect  (</a:t>
            </a:r>
            <a:r>
              <a:rPr lang="en-US" sz="3700" i="1" dirty="0" smtClean="0"/>
              <a:t>P</a:t>
            </a:r>
            <a:r>
              <a:rPr lang="en-US" sz="3700" dirty="0" smtClean="0"/>
              <a:t> and </a:t>
            </a:r>
            <a:r>
              <a:rPr lang="en-US" sz="3700" i="1" dirty="0" smtClean="0"/>
              <a:t>NX </a:t>
            </a:r>
            <a:r>
              <a:rPr lang="en-US" sz="3700" dirty="0" smtClean="0"/>
              <a:t>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Suppose </a:t>
            </a:r>
            <a:r>
              <a:rPr lang="en-US" b="1" i="1" dirty="0" smtClean="0"/>
              <a:t>P</a:t>
            </a:r>
            <a:r>
              <a:rPr lang="en-US" dirty="0" smtClean="0"/>
              <a:t> rises.  </a:t>
            </a:r>
          </a:p>
          <a:p>
            <a:pPr eaLnBrk="1" hangingPunct="1"/>
            <a:r>
              <a:rPr lang="en-US" dirty="0" smtClean="0"/>
              <a:t>India’s interest rates rise</a:t>
            </a:r>
          </a:p>
          <a:p>
            <a:pPr eaLnBrk="1" hangingPunct="1"/>
            <a:r>
              <a:rPr lang="en-US" dirty="0" smtClean="0"/>
              <a:t>Foreign investors desire more Indian bonds.</a:t>
            </a:r>
          </a:p>
          <a:p>
            <a:pPr eaLnBrk="1" hangingPunct="1"/>
            <a:r>
              <a:rPr lang="en-US" dirty="0" smtClean="0"/>
              <a:t>Higher demand for Re in foreign exchange market.</a:t>
            </a:r>
          </a:p>
          <a:p>
            <a:pPr eaLnBrk="1" hangingPunct="1"/>
            <a:r>
              <a:rPr lang="en-US" dirty="0" smtClean="0"/>
              <a:t>Re exchange rate appreciates.  </a:t>
            </a:r>
          </a:p>
          <a:p>
            <a:pPr eaLnBrk="1" hangingPunct="1"/>
            <a:r>
              <a:rPr lang="en-US" dirty="0" smtClean="0"/>
              <a:t>Indian exports more expensive to people abroad, imports cheaper to Indian residents.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Result:  </a:t>
            </a:r>
            <a:r>
              <a:rPr lang="en-US" b="1" i="1" dirty="0" smtClean="0"/>
              <a:t>NX</a:t>
            </a:r>
            <a:r>
              <a:rPr lang="en-US" dirty="0" smtClean="0"/>
              <a:t> falls. </a:t>
            </a:r>
          </a:p>
        </p:txBody>
      </p:sp>
    </p:spTree>
    <p:extLst>
      <p:ext uri="{BB962C8B-B14F-4D97-AF65-F5344CB8AC3E}">
        <p14:creationId xmlns:p14="http://schemas.microsoft.com/office/powerpoint/2010/main" val="37441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5738"/>
            <a:ext cx="9144000" cy="6492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The Slope of the </a:t>
            </a:r>
            <a:r>
              <a:rPr lang="en-US" sz="3700" i="1" dirty="0" smtClean="0"/>
              <a:t>AD</a:t>
            </a:r>
            <a:r>
              <a:rPr lang="en-US" sz="3700" dirty="0" smtClean="0"/>
              <a:t> </a:t>
            </a:r>
            <a:r>
              <a:rPr lang="en-US" sz="2400" dirty="0" smtClean="0"/>
              <a:t> </a:t>
            </a:r>
            <a:r>
              <a:rPr lang="en-US" sz="3700" dirty="0" smtClean="0"/>
              <a:t>Curve:  Summary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7988" y="1093788"/>
            <a:ext cx="3268662" cy="184308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600" smtClean="0"/>
              <a:t>An increase in </a:t>
            </a:r>
            <a:r>
              <a:rPr lang="en-US" sz="2600" b="1" i="1" smtClean="0"/>
              <a:t>P</a:t>
            </a:r>
            <a:r>
              <a:rPr lang="en-US" sz="2600" smtClean="0"/>
              <a:t> reduces the quantity of g&amp;s demanded because:</a:t>
            </a: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23583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23586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7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84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sp>
        <p:nvSpPr>
          <p:cNvPr id="23559" name="Line 10"/>
          <p:cNvSpPr>
            <a:spLocks noChangeShapeType="1"/>
          </p:cNvSpPr>
          <p:nvPr/>
        </p:nvSpPr>
        <p:spPr bwMode="auto">
          <a:xfrm>
            <a:off x="4824413" y="1924050"/>
            <a:ext cx="2317750" cy="2284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7008813" y="4133850"/>
            <a:ext cx="79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cs typeface="Arial" charset="0"/>
              </a:rPr>
              <a:t>AD</a:t>
            </a:r>
            <a:endParaRPr lang="en-US" sz="2400" i="1" baseline="-25000">
              <a:cs typeface="Arial" charset="0"/>
            </a:endParaRPr>
          </a:p>
        </p:txBody>
      </p:sp>
      <p:sp>
        <p:nvSpPr>
          <p:cNvPr id="23561" name="Oval 12"/>
          <p:cNvSpPr>
            <a:spLocks noChangeArrowheads="1"/>
          </p:cNvSpPr>
          <p:nvPr/>
        </p:nvSpPr>
        <p:spPr bwMode="auto">
          <a:xfrm>
            <a:off x="6700838" y="3768725"/>
            <a:ext cx="139700" cy="1381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3779838" y="3646488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P</a:t>
            </a:r>
            <a:r>
              <a:rPr lang="en-US" sz="2400" b="1" baseline="-25000">
                <a:cs typeface="Arial" charset="0"/>
              </a:rPr>
              <a:t>1</a:t>
            </a:r>
          </a:p>
        </p:txBody>
      </p:sp>
      <p:sp>
        <p:nvSpPr>
          <p:cNvPr id="23563" name="Text Box 14"/>
          <p:cNvSpPr txBox="1">
            <a:spLocks noChangeArrowheads="1"/>
          </p:cNvSpPr>
          <p:nvPr/>
        </p:nvSpPr>
        <p:spPr bwMode="auto">
          <a:xfrm>
            <a:off x="6521450" y="5126038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1</a:t>
            </a:r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434975" y="2887663"/>
            <a:ext cx="3068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>
              <a:lnSpc>
                <a:spcPct val="105000"/>
              </a:lnSpc>
              <a:spcBef>
                <a:spcPct val="45000"/>
              </a:spcBef>
              <a:buClr>
                <a:srgbClr val="B2B2B2"/>
              </a:buClr>
              <a:buSzPct val="100000"/>
              <a:buFont typeface="Wingdings" pitchFamily="2" charset="2"/>
              <a:buChar char="§"/>
            </a:pPr>
            <a:r>
              <a:rPr lang="en-US" sz="2600" dirty="0">
                <a:solidFill>
                  <a:srgbClr val="CC0000"/>
                </a:solidFill>
                <a:cs typeface="Arial" charset="0"/>
              </a:rPr>
              <a:t>the wealth effect (</a:t>
            </a:r>
            <a:r>
              <a:rPr lang="en-US" sz="2600" b="1" i="1" dirty="0">
                <a:solidFill>
                  <a:srgbClr val="CC0000"/>
                </a:solidFill>
                <a:cs typeface="Arial" charset="0"/>
              </a:rPr>
              <a:t>C</a:t>
            </a:r>
            <a:r>
              <a:rPr lang="en-US" sz="2600" dirty="0">
                <a:solidFill>
                  <a:srgbClr val="CC0000"/>
                </a:solidFill>
                <a:cs typeface="Arial" charset="0"/>
              </a:rPr>
              <a:t> falls)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75075" y="2143125"/>
            <a:ext cx="2989263" cy="365125"/>
            <a:chOff x="2378" y="1175"/>
            <a:chExt cx="1883" cy="230"/>
          </a:xfrm>
        </p:grpSpPr>
        <p:sp>
          <p:nvSpPr>
            <p:cNvPr id="23581" name="Line 17"/>
            <p:cNvSpPr>
              <a:spLocks noChangeShapeType="1"/>
            </p:cNvSpPr>
            <p:nvPr/>
          </p:nvSpPr>
          <p:spPr bwMode="auto">
            <a:xfrm>
              <a:off x="2699" y="1299"/>
              <a:ext cx="1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Text Box 18"/>
            <p:cNvSpPr txBox="1">
              <a:spLocks noChangeArrowheads="1"/>
            </p:cNvSpPr>
            <p:nvPr/>
          </p:nvSpPr>
          <p:spPr bwMode="auto">
            <a:xfrm>
              <a:off x="2378" y="1175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23566" name="Group 19"/>
          <p:cNvGrpSpPr>
            <a:grpSpLocks/>
          </p:cNvGrpSpPr>
          <p:nvPr/>
        </p:nvGrpSpPr>
        <p:grpSpPr bwMode="auto">
          <a:xfrm>
            <a:off x="4284663" y="3840163"/>
            <a:ext cx="2493962" cy="1228725"/>
            <a:chOff x="357" y="2450"/>
            <a:chExt cx="795" cy="646"/>
          </a:xfrm>
        </p:grpSpPr>
        <p:sp>
          <p:nvSpPr>
            <p:cNvPr id="23579" name="Line 20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1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999038" y="2266950"/>
            <a:ext cx="488950" cy="3222625"/>
            <a:chOff x="3149" y="1428"/>
            <a:chExt cx="308" cy="2030"/>
          </a:xfrm>
        </p:grpSpPr>
        <p:sp>
          <p:nvSpPr>
            <p:cNvPr id="23575" name="Oval 23"/>
            <p:cNvSpPr>
              <a:spLocks noChangeArrowheads="1"/>
            </p:cNvSpPr>
            <p:nvPr/>
          </p:nvSpPr>
          <p:spPr bwMode="auto">
            <a:xfrm>
              <a:off x="3260" y="1428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3149" y="1478"/>
              <a:ext cx="308" cy="1980"/>
              <a:chOff x="3149" y="1478"/>
              <a:chExt cx="308" cy="1980"/>
            </a:xfrm>
          </p:grpSpPr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>
                <a:off x="3306" y="1478"/>
                <a:ext cx="0" cy="1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Text Box 26"/>
              <p:cNvSpPr txBox="1">
                <a:spLocks noChangeArrowheads="1"/>
              </p:cNvSpPr>
              <p:nvPr/>
            </p:nvSpPr>
            <p:spPr bwMode="auto">
              <a:xfrm>
                <a:off x="3149" y="3228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Y</a:t>
                </a:r>
                <a:r>
                  <a:rPr lang="en-US" sz="2400" b="1" baseline="-25000">
                    <a:cs typeface="Arial" charset="0"/>
                  </a:rPr>
                  <a:t>2</a:t>
                </a:r>
              </a:p>
            </p:txBody>
          </p:sp>
        </p:grpSp>
      </p:grpSp>
      <p:sp>
        <p:nvSpPr>
          <p:cNvPr id="139291" name="Line 27"/>
          <p:cNvSpPr>
            <a:spLocks noChangeShapeType="1"/>
          </p:cNvSpPr>
          <p:nvPr/>
        </p:nvSpPr>
        <p:spPr bwMode="auto">
          <a:xfrm flipV="1">
            <a:off x="6772275" y="2324100"/>
            <a:ext cx="0" cy="14859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 rot="16200000" flipV="1">
            <a:off x="6550819" y="2116932"/>
            <a:ext cx="0" cy="4429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3" name="Line 29"/>
          <p:cNvSpPr>
            <a:spLocks noChangeShapeType="1"/>
          </p:cNvSpPr>
          <p:nvPr/>
        </p:nvSpPr>
        <p:spPr bwMode="auto">
          <a:xfrm rot="16200000" flipV="1">
            <a:off x="5506244" y="2116932"/>
            <a:ext cx="0" cy="44291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4" name="Line 30"/>
          <p:cNvSpPr>
            <a:spLocks noChangeShapeType="1"/>
          </p:cNvSpPr>
          <p:nvPr/>
        </p:nvSpPr>
        <p:spPr bwMode="auto">
          <a:xfrm rot="5400000">
            <a:off x="6027738" y="2019300"/>
            <a:ext cx="0" cy="63817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5" name="Rectangle 31"/>
          <p:cNvSpPr>
            <a:spLocks noChangeArrowheads="1"/>
          </p:cNvSpPr>
          <p:nvPr/>
        </p:nvSpPr>
        <p:spPr bwMode="auto">
          <a:xfrm>
            <a:off x="436563" y="3856038"/>
            <a:ext cx="3068637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>
              <a:lnSpc>
                <a:spcPct val="105000"/>
              </a:lnSpc>
              <a:spcBef>
                <a:spcPct val="45000"/>
              </a:spcBef>
              <a:buClr>
                <a:srgbClr val="B2B2B2"/>
              </a:buClr>
              <a:buSzPct val="100000"/>
              <a:buFont typeface="Wingdings" pitchFamily="2" charset="2"/>
              <a:buChar char="§"/>
            </a:pPr>
            <a:r>
              <a:rPr lang="en-US" sz="2600" dirty="0">
                <a:solidFill>
                  <a:srgbClr val="006600"/>
                </a:solidFill>
                <a:cs typeface="Arial" charset="0"/>
              </a:rPr>
              <a:t>the interest-rate effect (</a:t>
            </a:r>
            <a:r>
              <a:rPr lang="en-US" sz="2600" b="1" i="1" dirty="0">
                <a:solidFill>
                  <a:srgbClr val="006600"/>
                </a:solidFill>
                <a:cs typeface="Arial" charset="0"/>
              </a:rPr>
              <a:t>I</a:t>
            </a:r>
            <a:r>
              <a:rPr lang="en-US" sz="2600" dirty="0">
                <a:solidFill>
                  <a:srgbClr val="006600"/>
                </a:solidFill>
                <a:cs typeface="Arial" charset="0"/>
              </a:rPr>
              <a:t> falls)</a:t>
            </a:r>
          </a:p>
        </p:txBody>
      </p:sp>
      <p:sp>
        <p:nvSpPr>
          <p:cNvPr id="139296" name="Rectangle 32"/>
          <p:cNvSpPr>
            <a:spLocks noChangeArrowheads="1"/>
          </p:cNvSpPr>
          <p:nvPr/>
        </p:nvSpPr>
        <p:spPr bwMode="auto">
          <a:xfrm>
            <a:off x="434975" y="4829175"/>
            <a:ext cx="31861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>
              <a:lnSpc>
                <a:spcPct val="105000"/>
              </a:lnSpc>
              <a:spcBef>
                <a:spcPct val="45000"/>
              </a:spcBef>
              <a:buClr>
                <a:srgbClr val="B2B2B2"/>
              </a:buClr>
              <a:buSzPct val="100000"/>
              <a:buFont typeface="Wingdings" pitchFamily="2" charset="2"/>
              <a:buChar char="§"/>
            </a:pPr>
            <a:r>
              <a:rPr lang="en-US" sz="2600" dirty="0">
                <a:solidFill>
                  <a:srgbClr val="996633"/>
                </a:solidFill>
                <a:cs typeface="Arial" charset="0"/>
              </a:rPr>
              <a:t>the exchange-rate effect (</a:t>
            </a:r>
            <a:r>
              <a:rPr lang="en-US" sz="2600" b="1" i="1" dirty="0">
                <a:solidFill>
                  <a:srgbClr val="996633"/>
                </a:solidFill>
                <a:cs typeface="Arial" charset="0"/>
              </a:rPr>
              <a:t>NX</a:t>
            </a:r>
            <a:r>
              <a:rPr lang="en-US" sz="2600" dirty="0">
                <a:solidFill>
                  <a:srgbClr val="996633"/>
                </a:solidFill>
                <a:cs typeface="Arial" charset="0"/>
              </a:rPr>
              <a:t> falls)</a:t>
            </a:r>
          </a:p>
        </p:txBody>
      </p:sp>
    </p:spTree>
    <p:extLst>
      <p:ext uri="{BB962C8B-B14F-4D97-AF65-F5344CB8AC3E}">
        <p14:creationId xmlns:p14="http://schemas.microsoft.com/office/powerpoint/2010/main" val="11520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800" i="0" dirty="0">
                <a:latin typeface="Times New Roman" pitchFamily="18" charset="0"/>
              </a:rPr>
              <a:t>The aggregate demand curve is drawn for a fixed value of </a:t>
            </a:r>
            <a:r>
              <a:rPr lang="en-US" altLang="en-US" sz="2800" i="0" dirty="0" smtClean="0">
                <a:latin typeface="Times New Roman" pitchFamily="18" charset="0"/>
              </a:rPr>
              <a:t>the money </a:t>
            </a:r>
            <a:r>
              <a:rPr lang="en-US" altLang="en-US" sz="2800" i="0" dirty="0">
                <a:latin typeface="Times New Roman" pitchFamily="18" charset="0"/>
              </a:rPr>
              <a:t>supply. In other words, it tells us the possible </a:t>
            </a:r>
            <a:r>
              <a:rPr lang="en-US" altLang="en-US" sz="2800" i="0" dirty="0" smtClean="0">
                <a:latin typeface="Times New Roman" pitchFamily="18" charset="0"/>
              </a:rPr>
              <a:t>combinations of </a:t>
            </a:r>
            <a:r>
              <a:rPr lang="en-US" altLang="en-US" sz="2800" dirty="0">
                <a:latin typeface="Times New Roman" pitchFamily="18" charset="0"/>
              </a:rPr>
              <a:t>P</a:t>
            </a:r>
            <a:r>
              <a:rPr lang="en-US" altLang="en-US" sz="2800" i="0" dirty="0">
                <a:latin typeface="Times New Roman" pitchFamily="18" charset="0"/>
              </a:rPr>
              <a:t> and </a:t>
            </a:r>
            <a:r>
              <a:rPr lang="en-US" altLang="en-US" sz="2800" dirty="0">
                <a:latin typeface="Times New Roman" pitchFamily="18" charset="0"/>
              </a:rPr>
              <a:t>Y</a:t>
            </a:r>
            <a:r>
              <a:rPr lang="en-US" altLang="en-US" sz="2800" i="0" dirty="0">
                <a:latin typeface="Times New Roman" pitchFamily="18" charset="0"/>
              </a:rPr>
              <a:t> for a given value of </a:t>
            </a:r>
            <a:r>
              <a:rPr lang="en-US" altLang="en-US" sz="2800" dirty="0">
                <a:latin typeface="Times New Roman" pitchFamily="18" charset="0"/>
              </a:rPr>
              <a:t>M</a:t>
            </a:r>
            <a:r>
              <a:rPr lang="en-US" altLang="en-US" sz="2800" i="0" dirty="0">
                <a:latin typeface="Times New Roman" pitchFamily="18" charset="0"/>
              </a:rPr>
              <a:t>. </a:t>
            </a:r>
            <a:endParaRPr lang="en-US" altLang="en-US" sz="2800" i="0" dirty="0" smtClean="0">
              <a:latin typeface="Times New Roman" pitchFamily="18" charset="0"/>
            </a:endParaRPr>
          </a:p>
          <a:p>
            <a:endParaRPr lang="en-US" altLang="en-US" sz="2800" dirty="0">
              <a:latin typeface="Times New Roman" pitchFamily="18" charset="0"/>
            </a:endParaRPr>
          </a:p>
          <a:p>
            <a:pPr algn="just"/>
            <a:r>
              <a:rPr lang="en-US" altLang="en-US" sz="2800" i="0" dirty="0" smtClean="0">
                <a:latin typeface="Times New Roman" pitchFamily="18" charset="0"/>
              </a:rPr>
              <a:t>If </a:t>
            </a:r>
            <a:r>
              <a:rPr lang="en-US" altLang="en-US" sz="2800" i="0">
                <a:latin typeface="Times New Roman" pitchFamily="18" charset="0"/>
              </a:rPr>
              <a:t>the </a:t>
            </a:r>
            <a:r>
              <a:rPr lang="en-US" altLang="en-US" sz="2800" i="0" smtClean="0">
                <a:latin typeface="Times New Roman" pitchFamily="18" charset="0"/>
              </a:rPr>
              <a:t>RBI </a:t>
            </a:r>
            <a:r>
              <a:rPr lang="en-US" altLang="en-US" sz="2800" i="0" dirty="0">
                <a:latin typeface="Times New Roman" pitchFamily="18" charset="0"/>
              </a:rPr>
              <a:t>changes the </a:t>
            </a:r>
            <a:r>
              <a:rPr lang="en-US" altLang="en-US" sz="2800" i="0" dirty="0" smtClean="0">
                <a:latin typeface="Times New Roman" pitchFamily="18" charset="0"/>
              </a:rPr>
              <a:t>money supply</a:t>
            </a:r>
            <a:r>
              <a:rPr lang="en-US" altLang="en-US" sz="2800" i="0" dirty="0">
                <a:latin typeface="Times New Roman" pitchFamily="18" charset="0"/>
              </a:rPr>
              <a:t>, then the possible combinations of </a:t>
            </a:r>
            <a:r>
              <a:rPr lang="en-US" altLang="en-US" sz="2800" dirty="0">
                <a:latin typeface="Times New Roman" pitchFamily="18" charset="0"/>
              </a:rPr>
              <a:t>P</a:t>
            </a:r>
            <a:r>
              <a:rPr lang="en-US" altLang="en-US" sz="2800" i="0" dirty="0">
                <a:latin typeface="Times New Roman" pitchFamily="18" charset="0"/>
              </a:rPr>
              <a:t> and </a:t>
            </a:r>
            <a:r>
              <a:rPr lang="en-US" altLang="en-US" sz="2800" dirty="0">
                <a:latin typeface="Times New Roman" pitchFamily="18" charset="0"/>
              </a:rPr>
              <a:t>Y</a:t>
            </a:r>
            <a:r>
              <a:rPr lang="en-US" altLang="en-US" sz="2800" i="0" dirty="0">
                <a:latin typeface="Times New Roman" pitchFamily="18" charset="0"/>
              </a:rPr>
              <a:t> change</a:t>
            </a:r>
            <a:r>
              <a:rPr lang="en-US" altLang="en-US" sz="2800" i="0" dirty="0" smtClean="0">
                <a:latin typeface="Times New Roman" pitchFamily="18" charset="0"/>
              </a:rPr>
              <a:t>, which </a:t>
            </a:r>
            <a:r>
              <a:rPr lang="en-US" altLang="en-US" sz="2800" i="0" dirty="0">
                <a:latin typeface="Times New Roman" pitchFamily="18" charset="0"/>
              </a:rPr>
              <a:t>means the aggregate demand curve shifts.</a:t>
            </a:r>
          </a:p>
          <a:p>
            <a:pPr algn="just"/>
            <a:endParaRPr lang="en-US" altLang="en-US" sz="2800" i="0" dirty="0">
              <a:latin typeface="Times New Roman" pitchFamily="18" charset="0"/>
            </a:endParaRPr>
          </a:p>
          <a:p>
            <a:r>
              <a:rPr lang="en-US" altLang="en-US" sz="2800" i="0" dirty="0">
                <a:latin typeface="Times New Roman" pitchFamily="18" charset="0"/>
              </a:rPr>
              <a:t>Let’s see how.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457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Aggregate Demand Curve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012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1066800" y="304801"/>
            <a:ext cx="73914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637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Shifts in Aggregate Demand</a:t>
            </a:r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457200" y="2362200"/>
            <a:ext cx="3694113" cy="3886200"/>
            <a:chOff x="288" y="1488"/>
            <a:chExt cx="2327" cy="2091"/>
          </a:xfrm>
        </p:grpSpPr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624" y="1537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 rot="5400000">
              <a:off x="1464" y="2377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 rot="-5400000">
              <a:off x="-33" y="1809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i="0" dirty="0">
                  <a:latin typeface="Times New Roman" pitchFamily="18" charset="0"/>
                </a:rPr>
                <a:t>Price level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430" y="3291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i="0">
                  <a:latin typeface="Times New Roman" pitchFamily="18" charset="0"/>
                </a:rPr>
                <a:t>Output </a:t>
              </a:r>
              <a:r>
                <a:rPr lang="en-US" altLang="en-US">
                  <a:latin typeface="Times New Roman" pitchFamily="18" charset="0"/>
                </a:rPr>
                <a:t>(Y)</a:t>
              </a:r>
            </a:p>
          </p:txBody>
        </p:sp>
        <p:sp>
          <p:nvSpPr>
            <p:cNvPr id="22536" name="Arc 8"/>
            <p:cNvSpPr>
              <a:spLocks/>
            </p:cNvSpPr>
            <p:nvPr/>
          </p:nvSpPr>
          <p:spPr bwMode="auto">
            <a:xfrm rot="10780901">
              <a:off x="768" y="1585"/>
              <a:ext cx="1440" cy="14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208" y="2881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AD</a:t>
              </a:r>
              <a:r>
                <a:rPr lang="en-US" altLang="en-US" i="0">
                  <a:latin typeface="Times New Roman" pitchFamily="18" charset="0"/>
                  <a:cs typeface="Times New Roman" pitchFamily="18" charset="0"/>
                </a:rPr>
                <a:t>'</a:t>
              </a:r>
              <a:endParaRPr lang="en-US" altLang="en-US" i="0">
                <a:latin typeface="Times New Roman" pitchFamily="18" charset="0"/>
              </a:endParaRPr>
            </a:p>
          </p:txBody>
        </p:sp>
      </p:grp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1676400" y="1655508"/>
            <a:ext cx="7291388" cy="3295633"/>
            <a:chOff x="1056" y="953"/>
            <a:chExt cx="4593" cy="1975"/>
          </a:xfrm>
        </p:grpSpPr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2534" y="264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AD</a:t>
              </a:r>
            </a:p>
          </p:txBody>
        </p: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1056" y="953"/>
              <a:ext cx="4593" cy="1831"/>
              <a:chOff x="1056" y="953"/>
              <a:chExt cx="4593" cy="1831"/>
            </a:xfrm>
          </p:grpSpPr>
          <p:sp>
            <p:nvSpPr>
              <p:cNvPr id="22538" name="Arc 10"/>
              <p:cNvSpPr>
                <a:spLocks/>
              </p:cNvSpPr>
              <p:nvPr/>
            </p:nvSpPr>
            <p:spPr bwMode="auto">
              <a:xfrm rot="10780901">
                <a:off x="1056" y="1344"/>
                <a:ext cx="1440" cy="14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1" name="Text Box 13"/>
              <p:cNvSpPr txBox="1">
                <a:spLocks noChangeArrowheads="1"/>
              </p:cNvSpPr>
              <p:nvPr/>
            </p:nvSpPr>
            <p:spPr bwMode="auto">
              <a:xfrm>
                <a:off x="2289" y="953"/>
                <a:ext cx="3360" cy="16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i="0" dirty="0">
                    <a:latin typeface="Times New Roman" pitchFamily="18" charset="0"/>
                  </a:rPr>
                  <a:t>A decrease in the money supply </a:t>
                </a:r>
                <a:r>
                  <a:rPr lang="en-US" altLang="en-US" sz="2800" dirty="0">
                    <a:latin typeface="Times New Roman" pitchFamily="18" charset="0"/>
                  </a:rPr>
                  <a:t>M</a:t>
                </a:r>
              </a:p>
              <a:p>
                <a:r>
                  <a:rPr lang="en-US" altLang="en-US" sz="2800" i="0" dirty="0">
                    <a:latin typeface="Times New Roman" pitchFamily="18" charset="0"/>
                  </a:rPr>
                  <a:t>reduces the nominal value of output</a:t>
                </a:r>
              </a:p>
              <a:p>
                <a:r>
                  <a:rPr lang="en-US" altLang="en-US" sz="2800" dirty="0">
                    <a:latin typeface="Times New Roman" pitchFamily="18" charset="0"/>
                  </a:rPr>
                  <a:t>PY.</a:t>
                </a:r>
                <a:r>
                  <a:rPr lang="en-US" altLang="en-US" sz="2800" i="0" dirty="0">
                    <a:latin typeface="Times New Roman" pitchFamily="18" charset="0"/>
                  </a:rPr>
                  <a:t>  For any given price level </a:t>
                </a:r>
                <a:r>
                  <a:rPr lang="en-US" altLang="en-US" sz="2800" dirty="0">
                    <a:latin typeface="Times New Roman" pitchFamily="18" charset="0"/>
                  </a:rPr>
                  <a:t>P,</a:t>
                </a:r>
              </a:p>
              <a:p>
                <a:r>
                  <a:rPr lang="en-US" altLang="en-US" sz="2800" i="0" dirty="0">
                    <a:latin typeface="Times New Roman" pitchFamily="18" charset="0"/>
                  </a:rPr>
                  <a:t>output </a:t>
                </a:r>
                <a:r>
                  <a:rPr lang="en-US" altLang="en-US" sz="2800" dirty="0">
                    <a:latin typeface="Times New Roman" pitchFamily="18" charset="0"/>
                  </a:rPr>
                  <a:t>Y</a:t>
                </a:r>
                <a:r>
                  <a:rPr lang="en-US" altLang="en-US" sz="2800" i="0" dirty="0">
                    <a:latin typeface="Times New Roman" pitchFamily="18" charset="0"/>
                  </a:rPr>
                  <a:t> is lower. Thus, a decrease </a:t>
                </a:r>
              </a:p>
              <a:p>
                <a:r>
                  <a:rPr lang="en-US" altLang="en-US" sz="2800" i="0" dirty="0">
                    <a:latin typeface="Times New Roman" pitchFamily="18" charset="0"/>
                  </a:rPr>
                  <a:t>in the money supply shifts the </a:t>
                </a:r>
                <a:r>
                  <a:rPr lang="en-US" altLang="en-US" sz="2800" dirty="0">
                    <a:latin typeface="Times New Roman" pitchFamily="18" charset="0"/>
                  </a:rPr>
                  <a:t>AD</a:t>
                </a:r>
              </a:p>
              <a:p>
                <a:r>
                  <a:rPr lang="en-US" altLang="en-US" sz="2800" i="0" dirty="0">
                    <a:latin typeface="Times New Roman" pitchFamily="18" charset="0"/>
                  </a:rPr>
                  <a:t>curve inward from </a:t>
                </a:r>
                <a:r>
                  <a:rPr lang="en-US" altLang="en-US" sz="2800" dirty="0">
                    <a:latin typeface="Times New Roman" pitchFamily="18" charset="0"/>
                  </a:rPr>
                  <a:t>AD</a:t>
                </a:r>
                <a:r>
                  <a:rPr lang="en-US" altLang="en-US" sz="2800" i="0" dirty="0">
                    <a:latin typeface="Times New Roman" pitchFamily="18" charset="0"/>
                  </a:rPr>
                  <a:t> to </a:t>
                </a:r>
                <a:r>
                  <a:rPr lang="en-US" altLang="en-US" sz="2800" dirty="0">
                    <a:latin typeface="Times New Roman" pitchFamily="18" charset="0"/>
                  </a:rPr>
                  <a:t>AD</a:t>
                </a:r>
                <a:r>
                  <a:rPr lang="en-US" altLang="en-US" sz="2800" i="0" dirty="0">
                    <a:latin typeface="Times New Roman" pitchFamily="18" charset="0"/>
                    <a:cs typeface="Times New Roman" pitchFamily="18" charset="0"/>
                  </a:rPr>
                  <a:t>'.</a:t>
                </a:r>
                <a:endParaRPr lang="en-US" altLang="en-US" sz="2800" i="0" dirty="0">
                  <a:latin typeface="Times New Roman" pitchFamily="18" charset="0"/>
                </a:endParaRPr>
              </a:p>
            </p:txBody>
          </p:sp>
          <p:sp>
            <p:nvSpPr>
              <p:cNvPr id="22542" name="AutoShape 14"/>
              <p:cNvSpPr>
                <a:spLocks noChangeArrowheads="1"/>
              </p:cNvSpPr>
              <p:nvPr/>
            </p:nvSpPr>
            <p:spPr bwMode="auto">
              <a:xfrm>
                <a:off x="1152" y="2382"/>
                <a:ext cx="294" cy="132"/>
              </a:xfrm>
              <a:prstGeom prst="leftArrow">
                <a:avLst>
                  <a:gd name="adj1" fmla="val 50000"/>
                  <a:gd name="adj2" fmla="val 5568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6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7650"/>
            <a:ext cx="9144000" cy="6492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Why the </a:t>
            </a:r>
            <a:r>
              <a:rPr lang="en-US" sz="3700" i="1" dirty="0" smtClean="0"/>
              <a:t>AD</a:t>
            </a:r>
            <a:r>
              <a:rPr lang="en-US" sz="3700" dirty="0" smtClean="0"/>
              <a:t> </a:t>
            </a:r>
            <a:r>
              <a:rPr lang="en-US" sz="2400" dirty="0" smtClean="0"/>
              <a:t> </a:t>
            </a:r>
            <a:r>
              <a:rPr lang="en-US" sz="3700" dirty="0" smtClean="0"/>
              <a:t>Curve Might Shift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017588"/>
            <a:ext cx="3859212" cy="514667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 smtClean="0"/>
              <a:t>Any event that changes </a:t>
            </a:r>
            <a:r>
              <a:rPr lang="en-US" sz="2600" b="1" i="1" dirty="0" smtClean="0"/>
              <a:t>C</a:t>
            </a:r>
            <a:r>
              <a:rPr lang="en-US" sz="2600" dirty="0" smtClean="0"/>
              <a:t>, </a:t>
            </a:r>
            <a:r>
              <a:rPr lang="en-US" sz="2600" b="1" i="1" dirty="0" smtClean="0"/>
              <a:t>I</a:t>
            </a:r>
            <a:r>
              <a:rPr lang="en-US" sz="2600" dirty="0" smtClean="0"/>
              <a:t>, </a:t>
            </a:r>
            <a:r>
              <a:rPr lang="en-US" sz="2600" b="1" i="1" dirty="0" smtClean="0"/>
              <a:t>G</a:t>
            </a:r>
            <a:r>
              <a:rPr lang="en-US" sz="2600" dirty="0" smtClean="0"/>
              <a:t>, or </a:t>
            </a:r>
            <a:r>
              <a:rPr lang="en-US" sz="2600" b="1" i="1" dirty="0" smtClean="0"/>
              <a:t>NX</a:t>
            </a:r>
            <a:r>
              <a:rPr lang="en-US" sz="2600" dirty="0" smtClean="0"/>
              <a:t>—except </a:t>
            </a:r>
            <a:br>
              <a:rPr lang="en-US" sz="2600" dirty="0" smtClean="0"/>
            </a:br>
            <a:r>
              <a:rPr lang="en-US" sz="2600" dirty="0" smtClean="0"/>
              <a:t>a change in </a:t>
            </a:r>
            <a:r>
              <a:rPr lang="en-US" sz="2600" b="1" i="1" dirty="0" smtClean="0"/>
              <a:t>P</a:t>
            </a:r>
            <a:r>
              <a:rPr lang="en-US" sz="2600" dirty="0" smtClean="0"/>
              <a:t>—will shift the </a:t>
            </a:r>
            <a:r>
              <a:rPr lang="en-US" sz="2600" i="1" dirty="0" smtClean="0"/>
              <a:t>AD</a:t>
            </a:r>
            <a:r>
              <a:rPr lang="en-US" sz="2600" dirty="0" smtClean="0"/>
              <a:t> curve.  </a:t>
            </a:r>
          </a:p>
          <a:p>
            <a:pPr marL="0" indent="0" eaLnBrk="1" hangingPunct="1">
              <a:lnSpc>
                <a:spcPct val="11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600" dirty="0" smtClean="0"/>
              <a:t>Example:  </a:t>
            </a:r>
            <a:br>
              <a:rPr lang="en-US" sz="2600" dirty="0" smtClean="0"/>
            </a:br>
            <a:r>
              <a:rPr lang="en-US" sz="2600" dirty="0" smtClean="0"/>
              <a:t>A stock market boom makes households feel wealthier, </a:t>
            </a:r>
            <a:r>
              <a:rPr lang="en-US" sz="2600" b="1" i="1" dirty="0" smtClean="0"/>
              <a:t>C</a:t>
            </a:r>
            <a:r>
              <a:rPr lang="en-US" sz="2600" dirty="0" smtClean="0"/>
              <a:t> rises, </a:t>
            </a:r>
            <a:br>
              <a:rPr lang="en-US" sz="2600" dirty="0" smtClean="0"/>
            </a:br>
            <a:r>
              <a:rPr lang="en-US" sz="2600" dirty="0" smtClean="0"/>
              <a:t>the </a:t>
            </a:r>
            <a:r>
              <a:rPr lang="en-US" sz="2600" i="1" dirty="0" smtClean="0"/>
              <a:t>AD</a:t>
            </a:r>
            <a:r>
              <a:rPr lang="en-US" sz="2600" dirty="0" smtClean="0"/>
              <a:t> curve shifts right. </a:t>
            </a: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4549775" y="1390650"/>
            <a:ext cx="4154488" cy="4106863"/>
            <a:chOff x="2579" y="785"/>
            <a:chExt cx="2786" cy="2420"/>
          </a:xfrm>
        </p:grpSpPr>
        <p:grpSp>
          <p:nvGrpSpPr>
            <p:cNvPr id="24603" name="Group 6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24606" name="Line 7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8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04" name="Text Box 9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24605" name="Text Box 10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24583" name="Group 11"/>
          <p:cNvGrpSpPr>
            <a:grpSpLocks/>
          </p:cNvGrpSpPr>
          <p:nvPr/>
        </p:nvGrpSpPr>
        <p:grpSpPr bwMode="auto">
          <a:xfrm>
            <a:off x="4924425" y="2346325"/>
            <a:ext cx="2982913" cy="2667000"/>
            <a:chOff x="3039" y="1212"/>
            <a:chExt cx="1879" cy="1680"/>
          </a:xfrm>
        </p:grpSpPr>
        <p:sp>
          <p:nvSpPr>
            <p:cNvPr id="24601" name="Line 12"/>
            <p:cNvSpPr>
              <a:spLocks noChangeShapeType="1"/>
            </p:cNvSpPr>
            <p:nvPr/>
          </p:nvSpPr>
          <p:spPr bwMode="auto">
            <a:xfrm>
              <a:off x="3039" y="1212"/>
              <a:ext cx="1460" cy="1439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3"/>
            <p:cNvSpPr txBox="1">
              <a:spLocks noChangeArrowheads="1"/>
            </p:cNvSpPr>
            <p:nvPr/>
          </p:nvSpPr>
          <p:spPr bwMode="auto">
            <a:xfrm>
              <a:off x="4415" y="2604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722938" y="2044700"/>
            <a:ext cx="2960687" cy="2603500"/>
            <a:chOff x="3542" y="1099"/>
            <a:chExt cx="1865" cy="1640"/>
          </a:xfrm>
        </p:grpSpPr>
        <p:sp>
          <p:nvSpPr>
            <p:cNvPr id="24599" name="Line 15"/>
            <p:cNvSpPr>
              <a:spLocks noChangeShapeType="1"/>
            </p:cNvSpPr>
            <p:nvPr/>
          </p:nvSpPr>
          <p:spPr bwMode="auto">
            <a:xfrm>
              <a:off x="3542" y="1099"/>
              <a:ext cx="1437" cy="14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Text Box 16"/>
            <p:cNvSpPr txBox="1">
              <a:spLocks noChangeArrowheads="1"/>
            </p:cNvSpPr>
            <p:nvPr/>
          </p:nvSpPr>
          <p:spPr bwMode="auto">
            <a:xfrm>
              <a:off x="4904" y="2451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726238" y="3276600"/>
            <a:ext cx="488950" cy="2425700"/>
            <a:chOff x="3950" y="1931"/>
            <a:chExt cx="308" cy="1528"/>
          </a:xfrm>
        </p:grpSpPr>
        <p:sp>
          <p:nvSpPr>
            <p:cNvPr id="24597" name="Text Box 19"/>
            <p:cNvSpPr txBox="1">
              <a:spLocks noChangeArrowheads="1"/>
            </p:cNvSpPr>
            <p:nvPr/>
          </p:nvSpPr>
          <p:spPr bwMode="auto">
            <a:xfrm>
              <a:off x="3950" y="3229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24598" name="Line 20"/>
            <p:cNvSpPr>
              <a:spLocks noChangeShapeType="1"/>
            </p:cNvSpPr>
            <p:nvPr/>
          </p:nvSpPr>
          <p:spPr bwMode="auto">
            <a:xfrm>
              <a:off x="4103" y="1931"/>
              <a:ext cx="0" cy="1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6" name="Group 21"/>
          <p:cNvGrpSpPr>
            <a:grpSpLocks/>
          </p:cNvGrpSpPr>
          <p:nvPr/>
        </p:nvGrpSpPr>
        <p:grpSpPr bwMode="auto">
          <a:xfrm>
            <a:off x="4229100" y="3086100"/>
            <a:ext cx="1868488" cy="2613025"/>
            <a:chOff x="2377" y="1811"/>
            <a:chExt cx="1177" cy="1646"/>
          </a:xfrm>
        </p:grpSpPr>
        <p:sp>
          <p:nvSpPr>
            <p:cNvPr id="24591" name="Text Box 22"/>
            <p:cNvSpPr txBox="1">
              <a:spLocks noChangeArrowheads="1"/>
            </p:cNvSpPr>
            <p:nvPr/>
          </p:nvSpPr>
          <p:spPr bwMode="auto">
            <a:xfrm>
              <a:off x="2377" y="1811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24592" name="Oval 23"/>
            <p:cNvSpPr>
              <a:spLocks noChangeArrowheads="1"/>
            </p:cNvSpPr>
            <p:nvPr/>
          </p:nvSpPr>
          <p:spPr bwMode="auto">
            <a:xfrm>
              <a:off x="3364" y="1883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4593" name="Text Box 24"/>
            <p:cNvSpPr txBox="1">
              <a:spLocks noChangeArrowheads="1"/>
            </p:cNvSpPr>
            <p:nvPr/>
          </p:nvSpPr>
          <p:spPr bwMode="auto">
            <a:xfrm>
              <a:off x="3246" y="3227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grpSp>
          <p:nvGrpSpPr>
            <p:cNvPr id="24594" name="Group 25"/>
            <p:cNvGrpSpPr>
              <a:grpSpLocks/>
            </p:cNvGrpSpPr>
            <p:nvPr/>
          </p:nvGrpSpPr>
          <p:grpSpPr bwMode="auto">
            <a:xfrm>
              <a:off x="2703" y="1929"/>
              <a:ext cx="704" cy="1276"/>
              <a:chOff x="357" y="2450"/>
              <a:chExt cx="795" cy="646"/>
            </a:xfrm>
          </p:grpSpPr>
          <p:sp>
            <p:nvSpPr>
              <p:cNvPr id="24595" name="Line 26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7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975350" y="3206750"/>
            <a:ext cx="1062038" cy="138113"/>
            <a:chOff x="3477" y="1887"/>
            <a:chExt cx="669" cy="87"/>
          </a:xfrm>
        </p:grpSpPr>
        <p:sp>
          <p:nvSpPr>
            <p:cNvPr id="24589" name="Oval 29"/>
            <p:cNvSpPr>
              <a:spLocks noChangeArrowheads="1"/>
            </p:cNvSpPr>
            <p:nvPr/>
          </p:nvSpPr>
          <p:spPr bwMode="auto">
            <a:xfrm>
              <a:off x="4058" y="1887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4590" name="Line 30"/>
            <p:cNvSpPr>
              <a:spLocks noChangeShapeType="1"/>
            </p:cNvSpPr>
            <p:nvPr/>
          </p:nvSpPr>
          <p:spPr bwMode="auto">
            <a:xfrm>
              <a:off x="3477" y="1930"/>
              <a:ext cx="55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2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 the long run, real GDP grows about 3% per year on average. 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In the short run, GDP fluctuates around its trend.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800" b="1" dirty="0" smtClean="0">
                <a:solidFill>
                  <a:srgbClr val="CC0000"/>
                </a:solidFill>
              </a:rPr>
              <a:t>Recessions</a:t>
            </a:r>
            <a:r>
              <a:rPr lang="en-US" sz="2800" dirty="0" smtClean="0"/>
              <a:t>:  periods of falling real incomes </a:t>
            </a:r>
            <a:br>
              <a:rPr lang="en-US" sz="2800" dirty="0" smtClean="0"/>
            </a:br>
            <a:r>
              <a:rPr lang="en-US" sz="2800" dirty="0" smtClean="0"/>
              <a:t>and rising unemployment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b="1" dirty="0" smtClean="0">
                <a:solidFill>
                  <a:srgbClr val="CC0000"/>
                </a:solidFill>
              </a:rPr>
              <a:t>Depressions</a:t>
            </a:r>
            <a:r>
              <a:rPr lang="en-US" sz="2800" dirty="0" smtClean="0"/>
              <a:t>:  severe </a:t>
            </a:r>
            <a:r>
              <a:rPr lang="en-US" sz="2800" smtClean="0"/>
              <a:t>recessions (rare</a:t>
            </a:r>
            <a:r>
              <a:rPr lang="en-US" sz="2800" dirty="0" smtClean="0"/>
              <a:t>)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Short-run economic fluctuations are often called </a:t>
            </a:r>
            <a:r>
              <a:rPr lang="en-US" b="1" dirty="0" smtClean="0">
                <a:solidFill>
                  <a:srgbClr val="800080"/>
                </a:solidFill>
              </a:rPr>
              <a:t>business cycles</a:t>
            </a:r>
            <a:r>
              <a:rPr lang="en-US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684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2413"/>
            <a:ext cx="9144000" cy="6492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Why the </a:t>
            </a:r>
            <a:r>
              <a:rPr lang="en-US" sz="3700" i="1" dirty="0" smtClean="0"/>
              <a:t>AD</a:t>
            </a:r>
            <a:r>
              <a:rPr lang="en-US" sz="3700" dirty="0" smtClean="0"/>
              <a:t> </a:t>
            </a:r>
            <a:r>
              <a:rPr lang="en-US" sz="2400" dirty="0" smtClean="0"/>
              <a:t> </a:t>
            </a:r>
            <a:r>
              <a:rPr lang="en-US" sz="3700" dirty="0" smtClean="0"/>
              <a:t>Curve Might Shift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Changes in </a:t>
            </a:r>
            <a:r>
              <a:rPr lang="en-US" b="1" i="1" dirty="0" smtClean="0"/>
              <a:t>C</a:t>
            </a:r>
            <a:endParaRPr lang="en-US" dirty="0" smtClean="0"/>
          </a:p>
          <a:p>
            <a:pPr lvl="1" eaLnBrk="1" hangingPunct="1"/>
            <a:r>
              <a:rPr lang="en-US" dirty="0" smtClean="0"/>
              <a:t>Stock market boom/crash </a:t>
            </a:r>
          </a:p>
          <a:p>
            <a:pPr lvl="1" eaLnBrk="1" hangingPunct="1"/>
            <a:r>
              <a:rPr lang="en-US" dirty="0" smtClean="0"/>
              <a:t>Preferences re: consumption/saving tradeoff</a:t>
            </a:r>
          </a:p>
          <a:p>
            <a:pPr lvl="1" eaLnBrk="1" hangingPunct="1"/>
            <a:r>
              <a:rPr lang="en-US" dirty="0" smtClean="0"/>
              <a:t>Tax hikes/cuts </a:t>
            </a:r>
          </a:p>
          <a:p>
            <a:pPr eaLnBrk="1" hangingPunct="1"/>
            <a:r>
              <a:rPr lang="en-US" dirty="0" smtClean="0"/>
              <a:t>Changes in </a:t>
            </a:r>
            <a:r>
              <a:rPr lang="en-US" b="1" i="1" dirty="0" smtClean="0"/>
              <a:t>I</a:t>
            </a:r>
          </a:p>
          <a:p>
            <a:pPr lvl="1" eaLnBrk="1" hangingPunct="1"/>
            <a:r>
              <a:rPr lang="en-US" dirty="0" smtClean="0"/>
              <a:t>Firms buy new computers, equipment, factories</a:t>
            </a:r>
          </a:p>
          <a:p>
            <a:pPr lvl="1" eaLnBrk="1" hangingPunct="1"/>
            <a:r>
              <a:rPr lang="en-US" dirty="0" smtClean="0"/>
              <a:t>Expectations, optimism/pessimism “</a:t>
            </a:r>
            <a:r>
              <a:rPr lang="en-US" smtClean="0"/>
              <a:t>animal spirits”</a:t>
            </a:r>
          </a:p>
          <a:p>
            <a:pPr lvl="1" eaLnBrk="1" hangingPunct="1"/>
            <a:r>
              <a:rPr lang="en-US" dirty="0" smtClean="0"/>
              <a:t>Interest rates, monetary policy</a:t>
            </a:r>
          </a:p>
          <a:p>
            <a:pPr lvl="1" eaLnBrk="1" hangingPunct="1"/>
            <a:r>
              <a:rPr lang="en-US" dirty="0" smtClean="0"/>
              <a:t>Investment Tax Credit or other tax incentives</a:t>
            </a:r>
          </a:p>
        </p:txBody>
      </p:sp>
    </p:spTree>
    <p:extLst>
      <p:ext uri="{BB962C8B-B14F-4D97-AF65-F5344CB8AC3E}">
        <p14:creationId xmlns:p14="http://schemas.microsoft.com/office/powerpoint/2010/main" val="22259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2413"/>
            <a:ext cx="9144000" cy="6492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Why the </a:t>
            </a:r>
            <a:r>
              <a:rPr lang="en-US" sz="3700" i="1" dirty="0" smtClean="0"/>
              <a:t>AD</a:t>
            </a:r>
            <a:r>
              <a:rPr lang="en-US" sz="3700" dirty="0" smtClean="0"/>
              <a:t> </a:t>
            </a:r>
            <a:r>
              <a:rPr lang="en-US" sz="2400" dirty="0" smtClean="0"/>
              <a:t> </a:t>
            </a:r>
            <a:r>
              <a:rPr lang="en-US" sz="3700" dirty="0" smtClean="0"/>
              <a:t>Curve Might Shift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Changes in </a:t>
            </a:r>
            <a:r>
              <a:rPr lang="en-US" b="1" i="1" dirty="0" smtClean="0"/>
              <a:t>G</a:t>
            </a:r>
            <a:endParaRPr lang="en-US" dirty="0" smtClean="0"/>
          </a:p>
          <a:p>
            <a:pPr lvl="1" eaLnBrk="1" hangingPunct="1"/>
            <a:r>
              <a:rPr lang="en-US" dirty="0" smtClean="0"/>
              <a:t>Government spending, e.g.</a:t>
            </a:r>
            <a:r>
              <a:rPr lang="en-US" i="1" dirty="0" smtClean="0"/>
              <a:t>,</a:t>
            </a:r>
            <a:r>
              <a:rPr lang="en-US" dirty="0" smtClean="0"/>
              <a:t> defense </a:t>
            </a:r>
          </a:p>
          <a:p>
            <a:pPr lvl="1" eaLnBrk="1" hangingPunct="1"/>
            <a:r>
              <a:rPr lang="en-US" dirty="0" smtClean="0"/>
              <a:t>State &amp; local spending, e.g.</a:t>
            </a:r>
            <a:r>
              <a:rPr lang="en-US" i="1" dirty="0" smtClean="0"/>
              <a:t>,</a:t>
            </a:r>
            <a:r>
              <a:rPr lang="en-US" dirty="0" smtClean="0"/>
              <a:t> roads, schools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Changes in </a:t>
            </a:r>
            <a:r>
              <a:rPr lang="en-US" b="1" i="1" dirty="0" smtClean="0"/>
              <a:t>NX</a:t>
            </a:r>
          </a:p>
          <a:p>
            <a:pPr lvl="1" eaLnBrk="1" hangingPunct="1"/>
            <a:r>
              <a:rPr lang="en-US" dirty="0" smtClean="0"/>
              <a:t>Booms/recessions in countries that buy our exports</a:t>
            </a:r>
          </a:p>
          <a:p>
            <a:pPr lvl="1" eaLnBrk="1" hangingPunct="1"/>
            <a:r>
              <a:rPr lang="en-US" dirty="0" smtClean="0"/>
              <a:t>Appreciation/depreciation resulting from international speculation in foreign exchange market </a:t>
            </a:r>
          </a:p>
        </p:txBody>
      </p:sp>
    </p:spTree>
    <p:extLst>
      <p:ext uri="{BB962C8B-B14F-4D97-AF65-F5344CB8AC3E}">
        <p14:creationId xmlns:p14="http://schemas.microsoft.com/office/powerpoint/2010/main" val="39144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08963" cy="95408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The Aggregate-Demand curve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Clr>
                <a:srgbClr val="669900"/>
              </a:buClr>
              <a:buNone/>
            </a:pPr>
            <a:r>
              <a:rPr lang="en-US" sz="2700" dirty="0"/>
              <a:t>What happens to the </a:t>
            </a:r>
            <a:r>
              <a:rPr lang="en-US" sz="2700" i="1" dirty="0"/>
              <a:t>AD</a:t>
            </a:r>
            <a:r>
              <a:rPr lang="en-US" sz="2700" dirty="0"/>
              <a:t> curve </a:t>
            </a:r>
            <a:r>
              <a:rPr lang="en-US" sz="2700" dirty="0" smtClean="0"/>
              <a:t>if a</a:t>
            </a:r>
            <a:r>
              <a:rPr lang="en-US" dirty="0" smtClean="0"/>
              <a:t> </a:t>
            </a:r>
            <a:r>
              <a:rPr lang="en-US" dirty="0"/>
              <a:t>ten-year-old investment tax credit expires. </a:t>
            </a:r>
            <a:endParaRPr lang="en-US" dirty="0" smtClean="0"/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right.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left.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down the AD curve.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up the AD curve.</a:t>
            </a:r>
          </a:p>
        </p:txBody>
      </p:sp>
    </p:spTree>
    <p:extLst>
      <p:ext uri="{BB962C8B-B14F-4D97-AF65-F5344CB8AC3E}">
        <p14:creationId xmlns:p14="http://schemas.microsoft.com/office/powerpoint/2010/main" val="12005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QUESTION</a:t>
            </a:r>
            <a:r>
              <a:rPr lang="en-US" sz="7100" baseline="-10000" dirty="0" smtClean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 2</a:t>
            </a: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b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endParaRPr lang="en-US" sz="3600" dirty="0" smtClean="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Clr>
                <a:srgbClr val="669900"/>
              </a:buClr>
              <a:buNone/>
            </a:pPr>
            <a:r>
              <a:rPr lang="en-US" sz="2700" dirty="0"/>
              <a:t>What happens to the </a:t>
            </a:r>
            <a:r>
              <a:rPr lang="en-US" sz="2700" i="1" dirty="0"/>
              <a:t>AD</a:t>
            </a:r>
            <a:r>
              <a:rPr lang="en-US" sz="2700" dirty="0"/>
              <a:t> curve </a:t>
            </a:r>
            <a:r>
              <a:rPr lang="en-US" sz="2700" dirty="0" smtClean="0"/>
              <a:t>if </a:t>
            </a:r>
            <a:r>
              <a:rPr lang="en-US" dirty="0" smtClean="0"/>
              <a:t>the Indian </a:t>
            </a:r>
            <a:r>
              <a:rPr lang="en-US" dirty="0"/>
              <a:t>exchange rate </a:t>
            </a:r>
            <a:r>
              <a:rPr lang="en-US" dirty="0" smtClean="0"/>
              <a:t>falls. 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right.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left.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down the AD curve.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up the AD curve.</a:t>
            </a:r>
          </a:p>
        </p:txBody>
      </p:sp>
    </p:spTree>
    <p:extLst>
      <p:ext uri="{BB962C8B-B14F-4D97-AF65-F5344CB8AC3E}">
        <p14:creationId xmlns:p14="http://schemas.microsoft.com/office/powerpoint/2010/main" val="38879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QUESTION</a:t>
            </a:r>
            <a:r>
              <a:rPr lang="en-US" sz="7100" baseline="-10000" dirty="0" smtClean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 3</a:t>
            </a: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/>
            </a:r>
            <a:b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The Aggregate-Demand curve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Clr>
                <a:srgbClr val="669900"/>
              </a:buClr>
              <a:buNone/>
            </a:pPr>
            <a:endParaRPr lang="en-US" sz="2700" dirty="0" smtClean="0"/>
          </a:p>
          <a:p>
            <a:pPr marL="0" indent="0">
              <a:spcBef>
                <a:spcPct val="30000"/>
              </a:spcBef>
              <a:buClr>
                <a:srgbClr val="669900"/>
              </a:buClr>
              <a:buNone/>
            </a:pPr>
            <a:r>
              <a:rPr lang="en-US" sz="2700" dirty="0" smtClean="0"/>
              <a:t>What </a:t>
            </a:r>
            <a:r>
              <a:rPr lang="en-US" sz="2700" dirty="0"/>
              <a:t>happens to the </a:t>
            </a:r>
            <a:r>
              <a:rPr lang="en-US" sz="2700" i="1" dirty="0"/>
              <a:t>AD</a:t>
            </a:r>
            <a:r>
              <a:rPr lang="en-US" sz="2700" dirty="0"/>
              <a:t> curve </a:t>
            </a:r>
            <a:r>
              <a:rPr lang="en-US" sz="2700" dirty="0" smtClean="0"/>
              <a:t>if </a:t>
            </a:r>
            <a:r>
              <a:rPr lang="en-US" dirty="0" smtClean="0"/>
              <a:t>a </a:t>
            </a:r>
            <a:r>
              <a:rPr lang="en-US" dirty="0"/>
              <a:t>fall in prices increases the real value of consumers’ wealth.</a:t>
            </a:r>
            <a:endParaRPr lang="en-US" dirty="0" smtClean="0"/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right.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left.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down the AD curve.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up the AD curve.</a:t>
            </a:r>
          </a:p>
        </p:txBody>
      </p:sp>
    </p:spTree>
    <p:extLst>
      <p:ext uri="{BB962C8B-B14F-4D97-AF65-F5344CB8AC3E}">
        <p14:creationId xmlns:p14="http://schemas.microsoft.com/office/powerpoint/2010/main" val="28517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QUESTION</a:t>
            </a:r>
            <a:r>
              <a:rPr lang="en-US" sz="7100" baseline="-10000" dirty="0" smtClean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4</a:t>
            </a: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/>
            </a:r>
            <a:b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The Aggregate-Demand curve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Clr>
                <a:srgbClr val="669900"/>
              </a:buClr>
              <a:buNone/>
            </a:pPr>
            <a:endParaRPr lang="en-US" sz="2700" dirty="0" smtClean="0"/>
          </a:p>
          <a:p>
            <a:pPr marL="0" indent="0">
              <a:spcBef>
                <a:spcPct val="30000"/>
              </a:spcBef>
              <a:buClr>
                <a:srgbClr val="669900"/>
              </a:buClr>
              <a:buNone/>
            </a:pPr>
            <a:r>
              <a:rPr lang="en-US" sz="2700" dirty="0" smtClean="0"/>
              <a:t>What </a:t>
            </a:r>
            <a:r>
              <a:rPr lang="en-US" sz="2700" dirty="0"/>
              <a:t>happens </a:t>
            </a:r>
            <a:r>
              <a:rPr lang="en-US" sz="2700" dirty="0" smtClean="0"/>
              <a:t>if State </a:t>
            </a:r>
            <a:r>
              <a:rPr lang="en-US" sz="2700" dirty="0"/>
              <a:t>governments replace their sales taxes with new taxes on interest, dividends, and capital </a:t>
            </a:r>
            <a:r>
              <a:rPr lang="en-US" sz="2700" dirty="0" smtClean="0"/>
              <a:t>gains.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right.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AD curve shifts to the left.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down the AD curve.</a:t>
            </a:r>
          </a:p>
          <a:p>
            <a:pPr marL="514350" indent="-514350">
              <a:spcBef>
                <a:spcPct val="30000"/>
              </a:spcBef>
              <a:buClr>
                <a:srgbClr val="669900"/>
              </a:buClr>
              <a:buFont typeface="+mj-lt"/>
              <a:buAutoNum type="alphaUcPeriod"/>
            </a:pPr>
            <a:r>
              <a:rPr lang="en-US" dirty="0" smtClean="0"/>
              <a:t>The economy moves up the AD curve.</a:t>
            </a:r>
          </a:p>
        </p:txBody>
      </p:sp>
    </p:spTree>
    <p:extLst>
      <p:ext uri="{BB962C8B-B14F-4D97-AF65-F5344CB8AC3E}">
        <p14:creationId xmlns:p14="http://schemas.microsoft.com/office/powerpoint/2010/main" val="31873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The Aggregate-Supply (</a:t>
            </a:r>
            <a:r>
              <a:rPr lang="en-US" sz="3700" i="1" dirty="0" smtClean="0"/>
              <a:t>AS</a:t>
            </a:r>
            <a:r>
              <a:rPr lang="en-US" sz="1700" i="1" dirty="0" smtClean="0"/>
              <a:t> </a:t>
            </a:r>
            <a:r>
              <a:rPr lang="en-US" sz="3700" dirty="0" smtClean="0"/>
              <a:t>) Curves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39725" y="1139825"/>
            <a:ext cx="3417888" cy="22907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600" smtClean="0"/>
              <a:t>The </a:t>
            </a:r>
            <a:r>
              <a:rPr lang="en-US" sz="2600" b="1" i="1" smtClean="0">
                <a:solidFill>
                  <a:srgbClr val="CC0000"/>
                </a:solidFill>
              </a:rPr>
              <a:t>AS</a:t>
            </a:r>
            <a:r>
              <a:rPr lang="en-US" sz="2600" b="1" smtClean="0">
                <a:solidFill>
                  <a:srgbClr val="CC0000"/>
                </a:solidFill>
              </a:rPr>
              <a:t> curve</a:t>
            </a:r>
            <a:r>
              <a:rPr lang="en-US" sz="2600" smtClean="0"/>
              <a:t> shows the total quantity of </a:t>
            </a:r>
            <a:br>
              <a:rPr lang="en-US" sz="2600" smtClean="0"/>
            </a:br>
            <a:r>
              <a:rPr lang="en-US" sz="2600" smtClean="0"/>
              <a:t>g&amp;s firms produce and sell at any given price level. 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29712" name="Group 6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29715" name="Line 7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Line 8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3" name="Text Box 9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29714" name="Text Box 10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868863" y="1958975"/>
            <a:ext cx="3379787" cy="2568575"/>
            <a:chOff x="3067" y="1234"/>
            <a:chExt cx="2129" cy="1618"/>
          </a:xfrm>
        </p:grpSpPr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4454" y="1234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endParaRPr lang="en-US" sz="2400" i="1" baseline="-25000">
                <a:cs typeface="Arial" charset="0"/>
              </a:endParaRP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613400" y="1235075"/>
            <a:ext cx="1177925" cy="3844925"/>
            <a:chOff x="3536" y="778"/>
            <a:chExt cx="742" cy="2422"/>
          </a:xfrm>
        </p:grpSpPr>
        <p:sp>
          <p:nvSpPr>
            <p:cNvPr id="29708" name="Line 17"/>
            <p:cNvSpPr>
              <a:spLocks noChangeShapeType="1"/>
            </p:cNvSpPr>
            <p:nvPr/>
          </p:nvSpPr>
          <p:spPr bwMode="auto">
            <a:xfrm rot="16200000" flipH="1">
              <a:off x="2824" y="2115"/>
              <a:ext cx="2167" cy="3"/>
            </a:xfrm>
            <a:prstGeom prst="line">
              <a:avLst/>
            </a:prstGeom>
            <a:noFill/>
            <a:ln w="38100">
              <a:solidFill>
                <a:srgbClr val="DE8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Text Box 19"/>
            <p:cNvSpPr txBox="1">
              <a:spLocks noChangeArrowheads="1"/>
            </p:cNvSpPr>
            <p:nvPr/>
          </p:nvSpPr>
          <p:spPr bwMode="auto">
            <a:xfrm>
              <a:off x="3536" y="77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endParaRPr lang="en-US" sz="2400" i="1" baseline="-25000">
                <a:cs typeface="Arial" charset="0"/>
              </a:endParaRPr>
            </a:p>
          </p:txBody>
        </p:sp>
      </p:grpSp>
      <p:sp>
        <p:nvSpPr>
          <p:cNvPr id="159784" name="Rectangle 40"/>
          <p:cNvSpPr>
            <a:spLocks noChangeArrowheads="1"/>
          </p:cNvSpPr>
          <p:nvPr/>
        </p:nvSpPr>
        <p:spPr bwMode="auto">
          <a:xfrm>
            <a:off x="404813" y="3486150"/>
            <a:ext cx="3233737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  <a:buSzPct val="120000"/>
              <a:buFont typeface="Wingdings" pitchFamily="2" charset="2"/>
              <a:buNone/>
            </a:pPr>
            <a:r>
              <a:rPr lang="en-US" sz="2600" i="1">
                <a:cs typeface="Arial" charset="0"/>
              </a:rPr>
              <a:t>AS</a:t>
            </a:r>
            <a:r>
              <a:rPr lang="en-US" sz="2600">
                <a:cs typeface="Arial" charset="0"/>
              </a:rPr>
              <a:t> is: </a:t>
            </a:r>
          </a:p>
          <a:p>
            <a:pPr marL="292100" indent="-292100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  <a:buSzPct val="120000"/>
              <a:buFont typeface="Wingdings" pitchFamily="2" charset="2"/>
              <a:buChar char="§"/>
            </a:pPr>
            <a:r>
              <a:rPr lang="en-US" sz="2600">
                <a:cs typeface="Arial" charset="0"/>
              </a:rPr>
              <a:t>upward-sloping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in short run</a:t>
            </a:r>
          </a:p>
        </p:txBody>
      </p:sp>
      <p:sp>
        <p:nvSpPr>
          <p:cNvPr id="159797" name="Rectangle 53"/>
          <p:cNvSpPr>
            <a:spLocks noChangeArrowheads="1"/>
          </p:cNvSpPr>
          <p:nvPr/>
        </p:nvSpPr>
        <p:spPr bwMode="auto">
          <a:xfrm>
            <a:off x="401638" y="4957763"/>
            <a:ext cx="219233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Char char="§"/>
            </a:pPr>
            <a:r>
              <a:rPr lang="en-US" sz="2600">
                <a:cs typeface="Arial" charset="0"/>
              </a:rPr>
              <a:t>vertical in long run</a:t>
            </a:r>
          </a:p>
        </p:txBody>
      </p:sp>
    </p:spTree>
    <p:extLst>
      <p:ext uri="{BB962C8B-B14F-4D97-AF65-F5344CB8AC3E}">
        <p14:creationId xmlns:p14="http://schemas.microsoft.com/office/powerpoint/2010/main" val="35549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160338" y="1060450"/>
            <a:ext cx="8891588" cy="4922838"/>
            <a:chOff x="200" y="1008"/>
            <a:chExt cx="5601" cy="3101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200" y="1008"/>
              <a:ext cx="5601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800" i="0" dirty="0">
                  <a:latin typeface="Times New Roman" pitchFamily="18" charset="0"/>
                </a:rPr>
                <a:t>Because the classical model describes how the economy behaves in the long run, we can derive the long-run aggregate supply curve from </a:t>
              </a:r>
              <a:r>
                <a:rPr lang="en-US" altLang="en-US" sz="2800" i="0" dirty="0" smtClean="0">
                  <a:latin typeface="Times New Roman" pitchFamily="18" charset="0"/>
                </a:rPr>
                <a:t>the classical </a:t>
              </a:r>
              <a:r>
                <a:rPr lang="en-US" altLang="en-US" sz="2800" i="0" dirty="0">
                  <a:latin typeface="Times New Roman" pitchFamily="18" charset="0"/>
                </a:rPr>
                <a:t>model.</a:t>
              </a:r>
            </a:p>
            <a:p>
              <a:endParaRPr lang="en-US" altLang="en-US" sz="2800" i="0" dirty="0">
                <a:latin typeface="Times New Roman" pitchFamily="18" charset="0"/>
              </a:endParaRPr>
            </a:p>
            <a:p>
              <a:r>
                <a:rPr lang="en-US" altLang="en-US" sz="2800" i="0" dirty="0">
                  <a:latin typeface="Times New Roman" pitchFamily="18" charset="0"/>
                </a:rPr>
                <a:t>Recall the amount of output produced depends on the fixed amounts </a:t>
              </a:r>
              <a:r>
                <a:rPr lang="en-US" altLang="en-US" sz="2800" i="0" dirty="0" smtClean="0">
                  <a:latin typeface="Times New Roman" pitchFamily="18" charset="0"/>
                </a:rPr>
                <a:t>of capital </a:t>
              </a:r>
              <a:r>
                <a:rPr lang="en-US" altLang="en-US" sz="2800" i="0" dirty="0">
                  <a:latin typeface="Times New Roman" pitchFamily="18" charset="0"/>
                </a:rPr>
                <a:t>and labor and on the available technology.</a:t>
              </a:r>
            </a:p>
            <a:p>
              <a:r>
                <a:rPr lang="en-US" altLang="en-US" sz="2800" i="0" dirty="0" smtClean="0">
                  <a:latin typeface="Times New Roman" pitchFamily="18" charset="0"/>
                </a:rPr>
                <a:t>To </a:t>
              </a:r>
              <a:r>
                <a:rPr lang="en-US" altLang="en-US" sz="2800" i="0" dirty="0">
                  <a:latin typeface="Times New Roman" pitchFamily="18" charset="0"/>
                </a:rPr>
                <a:t>show this, we write </a:t>
              </a:r>
              <a:r>
                <a:rPr lang="en-US" altLang="en-US" sz="2800" dirty="0">
                  <a:latin typeface="Times New Roman" pitchFamily="18" charset="0"/>
                </a:rPr>
                <a:t>Y = F(K, L) = Y</a:t>
              </a:r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3168" y="29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296" y="28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929" y="29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00" y="3508"/>
              <a:ext cx="560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800" i="0" dirty="0">
                  <a:latin typeface="Times New Roman" pitchFamily="18" charset="0"/>
                </a:rPr>
                <a:t>According the classical model, output does not depend on the price </a:t>
              </a:r>
              <a:r>
                <a:rPr lang="en-US" altLang="en-US" sz="2800" i="0" dirty="0" smtClean="0">
                  <a:latin typeface="Times New Roman" pitchFamily="18" charset="0"/>
                </a:rPr>
                <a:t>level</a:t>
              </a:r>
              <a:r>
                <a:rPr lang="en-US" altLang="en-US" sz="2800" i="0" dirty="0">
                  <a:latin typeface="Times New Roman" pitchFamily="18" charset="0"/>
                </a:rPr>
                <a:t>. 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4400" y="2286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Long Run Aggregate Supply Curve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96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The Long-Run Aggregate-Supply Curve </a:t>
            </a:r>
            <a:r>
              <a:rPr lang="en-US" sz="2700" dirty="0" smtClean="0"/>
              <a:t>(</a:t>
            </a:r>
            <a:r>
              <a:rPr lang="en-US" sz="2700" i="1" dirty="0" smtClean="0"/>
              <a:t>LRAS</a:t>
            </a:r>
            <a:r>
              <a:rPr lang="en-US" sz="2700" dirty="0" smtClean="0"/>
              <a:t>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139825"/>
            <a:ext cx="3582987" cy="538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CC0000"/>
                </a:solidFill>
              </a:rPr>
              <a:t>natural rate of output</a:t>
            </a:r>
            <a:r>
              <a:rPr lang="en-US" sz="2600" dirty="0" smtClean="0"/>
              <a:t> (</a:t>
            </a:r>
            <a:r>
              <a:rPr lang="en-US" sz="2600" b="1" i="1" dirty="0" smtClean="0"/>
              <a:t>Y</a:t>
            </a:r>
            <a:r>
              <a:rPr lang="en-US" sz="2600" b="1" baseline="-25000" dirty="0" smtClean="0"/>
              <a:t>N</a:t>
            </a:r>
            <a:r>
              <a:rPr lang="en-US" sz="2600" dirty="0" smtClean="0"/>
              <a:t>) is the amount of output </a:t>
            </a:r>
            <a:br>
              <a:rPr lang="en-US" sz="2600" dirty="0" smtClean="0"/>
            </a:br>
            <a:r>
              <a:rPr lang="en-US" sz="2600" dirty="0" smtClean="0"/>
              <a:t>the economy produces when unemployment </a:t>
            </a:r>
            <a:br>
              <a:rPr lang="en-US" sz="2600" dirty="0" smtClean="0"/>
            </a:br>
            <a:r>
              <a:rPr lang="en-US" sz="2600" dirty="0" smtClean="0"/>
              <a:t>is at its natural rate.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i="1" dirty="0" smtClean="0"/>
              <a:t>Y</a:t>
            </a:r>
            <a:r>
              <a:rPr lang="en-US" sz="2600" b="1" baseline="-25000" dirty="0" smtClean="0"/>
              <a:t>N</a:t>
            </a:r>
            <a:r>
              <a:rPr lang="en-US" sz="2600" dirty="0" smtClean="0"/>
              <a:t>  is also called </a:t>
            </a:r>
            <a:r>
              <a:rPr lang="en-US" sz="2600" b="1" dirty="0" smtClean="0">
                <a:solidFill>
                  <a:srgbClr val="800080"/>
                </a:solidFill>
              </a:rPr>
              <a:t>potential output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  or </a:t>
            </a:r>
            <a:br>
              <a:rPr lang="en-US" sz="2600" dirty="0" smtClean="0"/>
            </a:br>
            <a:r>
              <a:rPr lang="en-US" sz="2600" b="1" dirty="0" smtClean="0">
                <a:solidFill>
                  <a:srgbClr val="800080"/>
                </a:solidFill>
              </a:rPr>
              <a:t>full-employment output</a:t>
            </a:r>
            <a:r>
              <a:rPr lang="en-US" sz="2600" dirty="0" smtClean="0"/>
              <a:t>.</a:t>
            </a:r>
          </a:p>
        </p:txBody>
      </p:sp>
      <p:grpSp>
        <p:nvGrpSpPr>
          <p:cNvPr id="30726" name="Group 4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30732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30735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3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30734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30727" name="Group 10"/>
          <p:cNvGrpSpPr>
            <a:grpSpLocks/>
          </p:cNvGrpSpPr>
          <p:nvPr/>
        </p:nvGrpSpPr>
        <p:grpSpPr bwMode="auto">
          <a:xfrm>
            <a:off x="5613400" y="1235075"/>
            <a:ext cx="1177925" cy="3844925"/>
            <a:chOff x="3536" y="778"/>
            <a:chExt cx="742" cy="2422"/>
          </a:xfrm>
        </p:grpSpPr>
        <p:sp>
          <p:nvSpPr>
            <p:cNvPr id="30730" name="Line 11"/>
            <p:cNvSpPr>
              <a:spLocks noChangeShapeType="1"/>
            </p:cNvSpPr>
            <p:nvPr/>
          </p:nvSpPr>
          <p:spPr bwMode="auto">
            <a:xfrm rot="16200000" flipH="1">
              <a:off x="2824" y="2115"/>
              <a:ext cx="2167" cy="3"/>
            </a:xfrm>
            <a:prstGeom prst="line">
              <a:avLst/>
            </a:prstGeom>
            <a:noFill/>
            <a:ln w="38100">
              <a:solidFill>
                <a:srgbClr val="DE8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Text Box 12"/>
            <p:cNvSpPr txBox="1">
              <a:spLocks noChangeArrowheads="1"/>
            </p:cNvSpPr>
            <p:nvPr/>
          </p:nvSpPr>
          <p:spPr bwMode="auto">
            <a:xfrm>
              <a:off x="3536" y="77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endParaRPr lang="en-US" sz="2400" i="1" baseline="-25000">
                <a:cs typeface="Arial" charset="0"/>
              </a:endParaRPr>
            </a:p>
          </p:txBody>
        </p:sp>
      </p:grp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5969000" y="5127625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4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Why </a:t>
            </a:r>
            <a:r>
              <a:rPr lang="en-US" sz="3700" i="1" dirty="0" smtClean="0"/>
              <a:t>LRAS</a:t>
            </a:r>
            <a:r>
              <a:rPr lang="en-US" sz="3700" dirty="0" smtClean="0"/>
              <a:t> </a:t>
            </a:r>
            <a:r>
              <a:rPr lang="en-US" sz="2400" dirty="0" smtClean="0"/>
              <a:t> </a:t>
            </a:r>
            <a:r>
              <a:rPr lang="en-US" sz="3700" dirty="0" smtClean="0"/>
              <a:t>Is Vertical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9725" y="1062038"/>
            <a:ext cx="3417888" cy="32416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600" b="1" i="1" smtClean="0"/>
              <a:t>Y</a:t>
            </a:r>
            <a:r>
              <a:rPr lang="en-US" sz="2600" b="1" baseline="-25000" smtClean="0"/>
              <a:t>N</a:t>
            </a:r>
            <a:r>
              <a:rPr lang="en-US" sz="2600" smtClean="0"/>
              <a:t>  determined by the economy’s stocks of labor, capital, and natural resources, and on the level of technology.</a:t>
            </a:r>
          </a:p>
          <a:p>
            <a:pPr marL="0" indent="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600" smtClean="0"/>
              <a:t>An increase in </a:t>
            </a:r>
            <a:r>
              <a:rPr lang="en-US" sz="2600" b="1" i="1" smtClean="0"/>
              <a:t>P</a:t>
            </a:r>
            <a:r>
              <a:rPr lang="en-US" sz="2600" smtClean="0"/>
              <a:t> </a:t>
            </a:r>
            <a:endParaRPr lang="en-US" sz="2600" b="1" i="1" smtClean="0"/>
          </a:p>
        </p:txBody>
      </p:sp>
      <p:grpSp>
        <p:nvGrpSpPr>
          <p:cNvPr id="31750" name="Group 4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31766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31769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0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7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31768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31751" name="Group 10"/>
          <p:cNvGrpSpPr>
            <a:grpSpLocks/>
          </p:cNvGrpSpPr>
          <p:nvPr/>
        </p:nvGrpSpPr>
        <p:grpSpPr bwMode="auto">
          <a:xfrm>
            <a:off x="5613400" y="1235075"/>
            <a:ext cx="1177925" cy="3844925"/>
            <a:chOff x="3536" y="778"/>
            <a:chExt cx="742" cy="2422"/>
          </a:xfrm>
        </p:grpSpPr>
        <p:sp>
          <p:nvSpPr>
            <p:cNvPr id="31764" name="Line 11"/>
            <p:cNvSpPr>
              <a:spLocks noChangeShapeType="1"/>
            </p:cNvSpPr>
            <p:nvPr/>
          </p:nvSpPr>
          <p:spPr bwMode="auto">
            <a:xfrm rot="16200000" flipH="1">
              <a:off x="2824" y="2115"/>
              <a:ext cx="2167" cy="3"/>
            </a:xfrm>
            <a:prstGeom prst="line">
              <a:avLst/>
            </a:prstGeom>
            <a:noFill/>
            <a:ln w="38100">
              <a:solidFill>
                <a:srgbClr val="DE8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Text Box 12"/>
            <p:cNvSpPr txBox="1">
              <a:spLocks noChangeArrowheads="1"/>
            </p:cNvSpPr>
            <p:nvPr/>
          </p:nvSpPr>
          <p:spPr bwMode="auto">
            <a:xfrm>
              <a:off x="3536" y="77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endParaRPr lang="en-US" sz="2400" i="1" baseline="-25000">
                <a:cs typeface="Arial" charset="0"/>
              </a:endParaRPr>
            </a:p>
          </p:txBody>
        </p:sp>
      </p:grpSp>
      <p:grpSp>
        <p:nvGrpSpPr>
          <p:cNvPr id="31752" name="Group 13"/>
          <p:cNvGrpSpPr>
            <a:grpSpLocks/>
          </p:cNvGrpSpPr>
          <p:nvPr/>
        </p:nvGrpSpPr>
        <p:grpSpPr bwMode="auto">
          <a:xfrm>
            <a:off x="3773488" y="3448050"/>
            <a:ext cx="2503487" cy="365125"/>
            <a:chOff x="2377" y="1955"/>
            <a:chExt cx="1577" cy="230"/>
          </a:xfrm>
        </p:grpSpPr>
        <p:sp>
          <p:nvSpPr>
            <p:cNvPr id="31761" name="Line 14"/>
            <p:cNvSpPr>
              <a:spLocks noChangeShapeType="1"/>
            </p:cNvSpPr>
            <p:nvPr/>
          </p:nvSpPr>
          <p:spPr bwMode="auto">
            <a:xfrm>
              <a:off x="2704" y="2070"/>
              <a:ext cx="1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Text Box 15"/>
            <p:cNvSpPr txBox="1">
              <a:spLocks noChangeArrowheads="1"/>
            </p:cNvSpPr>
            <p:nvPr/>
          </p:nvSpPr>
          <p:spPr bwMode="auto">
            <a:xfrm>
              <a:off x="2377" y="1955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31763" name="Oval 16"/>
            <p:cNvSpPr>
              <a:spLocks noChangeArrowheads="1"/>
            </p:cNvSpPr>
            <p:nvPr/>
          </p:nvSpPr>
          <p:spPr bwMode="auto">
            <a:xfrm>
              <a:off x="3866" y="2024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420881" name="Rectangle 17"/>
          <p:cNvSpPr>
            <a:spLocks noChangeArrowheads="1"/>
          </p:cNvSpPr>
          <p:nvPr/>
        </p:nvSpPr>
        <p:spPr bwMode="auto">
          <a:xfrm>
            <a:off x="341313" y="4130675"/>
            <a:ext cx="370205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600">
                <a:cs typeface="Arial" charset="0"/>
              </a:rPr>
              <a:t>does not affect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any of these,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so it does not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affect </a:t>
            </a:r>
            <a:r>
              <a:rPr lang="en-US" sz="2600" b="1" i="1">
                <a:cs typeface="Arial" charset="0"/>
              </a:rPr>
              <a:t>Y</a:t>
            </a:r>
            <a:r>
              <a:rPr lang="en-US" sz="2600" b="1" baseline="-25000">
                <a:cs typeface="Arial" charset="0"/>
              </a:rPr>
              <a:t>N</a:t>
            </a:r>
            <a:r>
              <a:rPr lang="en-US" sz="2600">
                <a:cs typeface="Arial" charset="0"/>
              </a:rPr>
              <a:t>.  </a:t>
            </a:r>
          </a:p>
          <a:p>
            <a:pPr algn="ctr"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600" i="1">
                <a:cs typeface="Arial" charset="0"/>
              </a:rPr>
              <a:t>(Classical dichotomy)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770313" y="2689225"/>
            <a:ext cx="2503487" cy="365125"/>
            <a:chOff x="2377" y="1955"/>
            <a:chExt cx="1577" cy="230"/>
          </a:xfrm>
        </p:grpSpPr>
        <p:sp>
          <p:nvSpPr>
            <p:cNvPr id="31758" name="Line 19"/>
            <p:cNvSpPr>
              <a:spLocks noChangeShapeType="1"/>
            </p:cNvSpPr>
            <p:nvPr/>
          </p:nvSpPr>
          <p:spPr bwMode="auto">
            <a:xfrm>
              <a:off x="2704" y="2070"/>
              <a:ext cx="1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0"/>
            <p:cNvSpPr txBox="1">
              <a:spLocks noChangeArrowheads="1"/>
            </p:cNvSpPr>
            <p:nvPr/>
          </p:nvSpPr>
          <p:spPr bwMode="auto">
            <a:xfrm>
              <a:off x="2377" y="1955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31760" name="Oval 21"/>
            <p:cNvSpPr>
              <a:spLocks noChangeArrowheads="1"/>
            </p:cNvSpPr>
            <p:nvPr/>
          </p:nvSpPr>
          <p:spPr bwMode="auto">
            <a:xfrm>
              <a:off x="3866" y="2024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420886" name="Line 22"/>
          <p:cNvSpPr>
            <a:spLocks noChangeShapeType="1"/>
          </p:cNvSpPr>
          <p:nvPr/>
        </p:nvSpPr>
        <p:spPr bwMode="auto">
          <a:xfrm flipV="1">
            <a:off x="4445000" y="2909888"/>
            <a:ext cx="0" cy="6762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23"/>
          <p:cNvSpPr txBox="1">
            <a:spLocks noChangeArrowheads="1"/>
          </p:cNvSpPr>
          <p:nvPr/>
        </p:nvSpPr>
        <p:spPr bwMode="auto">
          <a:xfrm>
            <a:off x="5969000" y="5127625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779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436813" y="1971675"/>
            <a:ext cx="5665787" cy="4229100"/>
            <a:chOff x="2437404" y="2169364"/>
            <a:chExt cx="5665196" cy="3874845"/>
          </a:xfrm>
        </p:grpSpPr>
        <p:grpSp>
          <p:nvGrpSpPr>
            <p:cNvPr id="11273" name="Group 18"/>
            <p:cNvGrpSpPr>
              <a:grpSpLocks/>
            </p:cNvGrpSpPr>
            <p:nvPr/>
          </p:nvGrpSpPr>
          <p:grpSpPr bwMode="auto">
            <a:xfrm>
              <a:off x="2437404" y="2172296"/>
              <a:ext cx="4694915" cy="3871913"/>
              <a:chOff x="2276475" y="2172296"/>
              <a:chExt cx="4643438" cy="3871913"/>
            </a:xfrm>
          </p:grpSpPr>
          <p:sp>
            <p:nvSpPr>
              <p:cNvPr id="11275" name="Rectangle 3"/>
              <p:cNvSpPr>
                <a:spLocks noChangeArrowheads="1"/>
              </p:cNvSpPr>
              <p:nvPr/>
            </p:nvSpPr>
            <p:spPr bwMode="auto">
              <a:xfrm>
                <a:off x="3746593" y="2175178"/>
                <a:ext cx="77227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76" name="Rectangle 4"/>
              <p:cNvSpPr>
                <a:spLocks noChangeArrowheads="1"/>
              </p:cNvSpPr>
              <p:nvPr/>
            </p:nvSpPr>
            <p:spPr bwMode="auto">
              <a:xfrm>
                <a:off x="2276475" y="2172296"/>
                <a:ext cx="147433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77" name="Rectangle 5"/>
              <p:cNvSpPr>
                <a:spLocks noChangeArrowheads="1"/>
              </p:cNvSpPr>
              <p:nvPr/>
            </p:nvSpPr>
            <p:spPr bwMode="auto">
              <a:xfrm>
                <a:off x="3972657" y="2173737"/>
                <a:ext cx="189557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78" name="Rectangle 6"/>
              <p:cNvSpPr>
                <a:spLocks noChangeArrowheads="1"/>
              </p:cNvSpPr>
              <p:nvPr/>
            </p:nvSpPr>
            <p:spPr bwMode="auto">
              <a:xfrm>
                <a:off x="5274280" y="2175178"/>
                <a:ext cx="105309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79" name="Rectangle 7"/>
              <p:cNvSpPr>
                <a:spLocks noChangeArrowheads="1"/>
              </p:cNvSpPr>
              <p:nvPr/>
            </p:nvSpPr>
            <p:spPr bwMode="auto">
              <a:xfrm>
                <a:off x="6828645" y="2175178"/>
                <a:ext cx="91268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80" name="Rectangle 8"/>
              <p:cNvSpPr>
                <a:spLocks noChangeArrowheads="1"/>
              </p:cNvSpPr>
              <p:nvPr/>
            </p:nvSpPr>
            <p:spPr bwMode="auto">
              <a:xfrm>
                <a:off x="2853570" y="2173737"/>
                <a:ext cx="203598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7840760" y="2169364"/>
              <a:ext cx="261840" cy="38690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aphicFrame>
        <p:nvGraphicFramePr>
          <p:cNvPr id="16" name="Chart 15"/>
          <p:cNvGraphicFramePr>
            <a:graphicFrameLocks noGrp="1"/>
          </p:cNvGraphicFramePr>
          <p:nvPr/>
        </p:nvGraphicFramePr>
        <p:xfrm>
          <a:off x="648586" y="1765005"/>
          <a:ext cx="8346558" cy="4912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26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0175"/>
            <a:ext cx="9144000" cy="649288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Three Facts About Economic Fluctuations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09600" y="825500"/>
            <a:ext cx="8001000" cy="9794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484313" indent="-1484313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None/>
              <a:defRPr/>
            </a:pPr>
            <a:r>
              <a:rPr lang="en-US" sz="2400" b="1" dirty="0"/>
              <a:t>FACT 1</a:t>
            </a:r>
            <a:r>
              <a:rPr lang="en-US" sz="2400" dirty="0"/>
              <a:t>: </a:t>
            </a:r>
            <a:r>
              <a:rPr lang="en-US" sz="2600" dirty="0"/>
              <a:t>	Economic fluctuations are irregular and unpredictable.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2090738" y="2393950"/>
            <a:ext cx="3108325" cy="800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300" i="1" dirty="0" smtClean="0">
                <a:cs typeface="Arial" charset="0"/>
              </a:rPr>
              <a:t>Real </a:t>
            </a:r>
            <a:r>
              <a:rPr lang="en-US" sz="2300" i="1" dirty="0">
                <a:cs typeface="Arial" charset="0"/>
              </a:rPr>
              <a:t>GDP, </a:t>
            </a:r>
            <a:br>
              <a:rPr lang="en-US" sz="2300" i="1" dirty="0">
                <a:cs typeface="Arial" charset="0"/>
              </a:rPr>
            </a:br>
            <a:r>
              <a:rPr lang="en-US" sz="2300" i="1" dirty="0">
                <a:cs typeface="Arial" charset="0"/>
              </a:rPr>
              <a:t>billions of 2005 dollars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6496050" y="4498975"/>
            <a:ext cx="1849438" cy="1154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300" i="1" dirty="0">
                <a:cs typeface="Arial" charset="0"/>
              </a:rPr>
              <a:t>The shaded bars are recessions</a:t>
            </a:r>
          </a:p>
        </p:txBody>
      </p:sp>
    </p:spTree>
    <p:extLst>
      <p:ext uri="{BB962C8B-B14F-4D97-AF65-F5344CB8AC3E}">
        <p14:creationId xmlns:p14="http://schemas.microsoft.com/office/powerpoint/2010/main" val="31852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9875"/>
            <a:ext cx="9144000" cy="6492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Why the </a:t>
            </a:r>
            <a:r>
              <a:rPr lang="en-US" sz="3700" i="1" dirty="0" smtClean="0"/>
              <a:t>LRAS</a:t>
            </a:r>
            <a:r>
              <a:rPr lang="en-US" sz="3700" dirty="0" smtClean="0"/>
              <a:t> </a:t>
            </a:r>
            <a:r>
              <a:rPr lang="en-US" sz="1700" dirty="0" smtClean="0"/>
              <a:t> </a:t>
            </a:r>
            <a:r>
              <a:rPr lang="en-US" sz="3700" dirty="0" smtClean="0"/>
              <a:t>Curve Might Shift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9725" y="1328738"/>
            <a:ext cx="3417888" cy="49403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600" smtClean="0"/>
              <a:t>Any event that changes any of the determinants of </a:t>
            </a:r>
            <a:r>
              <a:rPr lang="en-US" sz="2600" b="1" i="1" smtClean="0"/>
              <a:t>Y</a:t>
            </a:r>
            <a:r>
              <a:rPr lang="en-US" sz="2600" b="1" baseline="-25000" smtClean="0"/>
              <a:t>N</a:t>
            </a:r>
            <a:r>
              <a:rPr lang="en-US" sz="2600" smtClean="0"/>
              <a:t>  will shift </a:t>
            </a:r>
            <a:r>
              <a:rPr lang="en-US" sz="2600" i="1" smtClean="0"/>
              <a:t>LRAS</a:t>
            </a:r>
            <a:r>
              <a:rPr lang="en-US" sz="2600" smtClean="0"/>
              <a:t>. </a:t>
            </a:r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600" smtClean="0"/>
              <a:t>Example:  Immigration </a:t>
            </a:r>
            <a:br>
              <a:rPr lang="en-US" sz="2600" smtClean="0"/>
            </a:br>
            <a:r>
              <a:rPr lang="en-US" sz="2600" smtClean="0"/>
              <a:t>increases </a:t>
            </a:r>
            <a:r>
              <a:rPr lang="en-US" sz="2600" b="1" i="1" smtClean="0"/>
              <a:t>L</a:t>
            </a:r>
            <a:r>
              <a:rPr lang="en-US" sz="2600" smtClean="0"/>
              <a:t>, </a:t>
            </a:r>
            <a:br>
              <a:rPr lang="en-US" sz="2600" smtClean="0"/>
            </a:br>
            <a:r>
              <a:rPr lang="en-US" sz="2600" smtClean="0"/>
              <a:t>causing </a:t>
            </a:r>
            <a:r>
              <a:rPr lang="en-US" sz="2600" b="1" i="1" smtClean="0"/>
              <a:t>Y</a:t>
            </a:r>
            <a:r>
              <a:rPr lang="en-US" sz="2600" b="1" baseline="-25000" smtClean="0"/>
              <a:t>N</a:t>
            </a:r>
            <a:r>
              <a:rPr lang="en-US" sz="2600" smtClean="0"/>
              <a:t>  to rise. </a:t>
            </a:r>
          </a:p>
        </p:txBody>
      </p:sp>
      <p:grpSp>
        <p:nvGrpSpPr>
          <p:cNvPr id="32774" name="Group 4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32788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32791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2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9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32790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5613400" y="1235075"/>
            <a:ext cx="1177925" cy="3844925"/>
            <a:chOff x="3536" y="778"/>
            <a:chExt cx="742" cy="2422"/>
          </a:xfrm>
        </p:grpSpPr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rot="16200000" flipH="1">
              <a:off x="2824" y="2115"/>
              <a:ext cx="2167" cy="3"/>
            </a:xfrm>
            <a:prstGeom prst="line">
              <a:avLst/>
            </a:prstGeom>
            <a:noFill/>
            <a:ln w="38100">
              <a:solidFill>
                <a:srgbClr val="DE8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12"/>
            <p:cNvSpPr txBox="1">
              <a:spLocks noChangeArrowheads="1"/>
            </p:cNvSpPr>
            <p:nvPr/>
          </p:nvSpPr>
          <p:spPr bwMode="auto">
            <a:xfrm>
              <a:off x="3536" y="77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sp>
        <p:nvSpPr>
          <p:cNvPr id="32776" name="Text Box 23"/>
          <p:cNvSpPr txBox="1">
            <a:spLocks noChangeArrowheads="1"/>
          </p:cNvSpPr>
          <p:nvPr/>
        </p:nvSpPr>
        <p:spPr bwMode="auto">
          <a:xfrm>
            <a:off x="5969000" y="5127625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N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280150" y="2684463"/>
            <a:ext cx="914400" cy="2587625"/>
            <a:chOff x="3956" y="1691"/>
            <a:chExt cx="576" cy="1630"/>
          </a:xfrm>
        </p:grpSpPr>
        <p:sp>
          <p:nvSpPr>
            <p:cNvPr id="32784" name="Line 34"/>
            <p:cNvSpPr>
              <a:spLocks noChangeShapeType="1"/>
            </p:cNvSpPr>
            <p:nvPr/>
          </p:nvSpPr>
          <p:spPr bwMode="auto">
            <a:xfrm>
              <a:off x="4039" y="3321"/>
              <a:ext cx="419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35"/>
            <p:cNvSpPr>
              <a:spLocks noChangeShapeType="1"/>
            </p:cNvSpPr>
            <p:nvPr/>
          </p:nvSpPr>
          <p:spPr bwMode="auto">
            <a:xfrm>
              <a:off x="3956" y="1691"/>
              <a:ext cx="576" cy="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77025" y="1243013"/>
            <a:ext cx="1177925" cy="4257675"/>
            <a:chOff x="4206" y="783"/>
            <a:chExt cx="742" cy="2682"/>
          </a:xfrm>
        </p:grpSpPr>
        <p:sp>
          <p:nvSpPr>
            <p:cNvPr id="32780" name="Line 25"/>
            <p:cNvSpPr>
              <a:spLocks noChangeShapeType="1"/>
            </p:cNvSpPr>
            <p:nvPr/>
          </p:nvSpPr>
          <p:spPr bwMode="auto">
            <a:xfrm rot="16200000" flipH="1">
              <a:off x="3494" y="2120"/>
              <a:ext cx="2167" cy="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Text Box 26"/>
            <p:cNvSpPr txBox="1">
              <a:spLocks noChangeArrowheads="1"/>
            </p:cNvSpPr>
            <p:nvPr/>
          </p:nvSpPr>
          <p:spPr bwMode="auto">
            <a:xfrm>
              <a:off x="4206" y="783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  <p:sp>
          <p:nvSpPr>
            <p:cNvPr id="32782" name="Text Box 27"/>
            <p:cNvSpPr txBox="1">
              <a:spLocks noChangeArrowheads="1"/>
            </p:cNvSpPr>
            <p:nvPr/>
          </p:nvSpPr>
          <p:spPr bwMode="auto">
            <a:xfrm>
              <a:off x="4416" y="3235"/>
              <a:ext cx="3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N</a:t>
              </a:r>
            </a:p>
          </p:txBody>
        </p:sp>
        <p:sp>
          <p:nvSpPr>
            <p:cNvPr id="32783" name="Text Box 37"/>
            <p:cNvSpPr txBox="1">
              <a:spLocks noChangeArrowheads="1"/>
            </p:cNvSpPr>
            <p:nvPr/>
          </p:nvSpPr>
          <p:spPr bwMode="auto">
            <a:xfrm>
              <a:off x="4555" y="3228"/>
              <a:ext cx="1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latin typeface="Courier New" pitchFamily="49" charset="0"/>
                  <a:cs typeface="Arial" charset="0"/>
                </a:rPr>
                <a:t>’</a:t>
              </a:r>
              <a:endParaRPr lang="en-US" sz="2400" b="1" baseline="-25000">
                <a:latin typeface="Courier New" pitchFamily="49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9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2413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the </a:t>
            </a:r>
            <a:r>
              <a:rPr lang="en-US" i="1" dirty="0" smtClean="0"/>
              <a:t>LRAS</a:t>
            </a:r>
            <a:r>
              <a:rPr lang="en-US" dirty="0" smtClean="0"/>
              <a:t> </a:t>
            </a:r>
            <a:r>
              <a:rPr lang="en-US" sz="1500" dirty="0"/>
              <a:t> </a:t>
            </a:r>
            <a:r>
              <a:rPr lang="en-US" dirty="0" smtClean="0"/>
              <a:t>Curve Might Shift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Changes in natural resources (</a:t>
            </a:r>
            <a:r>
              <a:rPr lang="en-US" b="1" dirty="0" smtClean="0"/>
              <a:t>N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Discovery of new mineral deposits</a:t>
            </a:r>
          </a:p>
          <a:p>
            <a:pPr lvl="1" eaLnBrk="1" hangingPunct="1"/>
            <a:r>
              <a:rPr lang="en-US" dirty="0" smtClean="0"/>
              <a:t>Reduction in supply of imported oil</a:t>
            </a:r>
          </a:p>
          <a:p>
            <a:pPr lvl="1" eaLnBrk="1" hangingPunct="1"/>
            <a:r>
              <a:rPr lang="en-US" dirty="0" smtClean="0"/>
              <a:t>Changing weather patterns that affect agricultural production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Changes in technology (</a:t>
            </a:r>
            <a:r>
              <a:rPr lang="en-US" b="1" dirty="0" smtClean="0"/>
              <a:t>A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Productivity improvements from technological progress 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1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4" name="Group 21"/>
          <p:cNvGrpSpPr>
            <a:grpSpLocks/>
          </p:cNvGrpSpPr>
          <p:nvPr/>
        </p:nvGrpSpPr>
        <p:grpSpPr bwMode="auto">
          <a:xfrm>
            <a:off x="4527550" y="1763713"/>
            <a:ext cx="1522413" cy="3711575"/>
            <a:chOff x="2852" y="859"/>
            <a:chExt cx="959" cy="2338"/>
          </a:xfrm>
        </p:grpSpPr>
        <p:sp>
          <p:nvSpPr>
            <p:cNvPr id="35890" name="Line 22"/>
            <p:cNvSpPr>
              <a:spLocks noChangeShapeType="1"/>
            </p:cNvSpPr>
            <p:nvPr/>
          </p:nvSpPr>
          <p:spPr bwMode="auto">
            <a:xfrm rot="16200000" flipH="1">
              <a:off x="2231" y="2147"/>
              <a:ext cx="2090" cy="1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Text Box 23"/>
            <p:cNvSpPr txBox="1">
              <a:spLocks noChangeArrowheads="1"/>
            </p:cNvSpPr>
            <p:nvPr/>
          </p:nvSpPr>
          <p:spPr bwMode="auto">
            <a:xfrm>
              <a:off x="2852" y="859"/>
              <a:ext cx="9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r>
                <a:rPr lang="en-US" sz="2400" baseline="-25000">
                  <a:cs typeface="Arial" charset="0"/>
                </a:rPr>
                <a:t>1990</a:t>
              </a:r>
            </a:p>
          </p:txBody>
        </p:sp>
      </p:grp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9144000" cy="94773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5000"/>
              </a:lnSpc>
            </a:pPr>
            <a:r>
              <a:rPr lang="en-US" sz="3300" dirty="0" smtClean="0"/>
              <a:t>Using </a:t>
            </a:r>
            <a:r>
              <a:rPr lang="en-US" sz="3300" i="1" dirty="0" smtClean="0"/>
              <a:t>AD</a:t>
            </a:r>
            <a:r>
              <a:rPr lang="en-US" sz="3300" dirty="0" smtClean="0"/>
              <a:t> &amp; </a:t>
            </a:r>
            <a:r>
              <a:rPr lang="en-US" sz="3300" i="1" dirty="0" smtClean="0"/>
              <a:t>AS</a:t>
            </a:r>
            <a:r>
              <a:rPr lang="en-US" sz="3300" dirty="0" smtClean="0"/>
              <a:t> </a:t>
            </a:r>
            <a:r>
              <a:rPr lang="en-US" sz="1700" dirty="0"/>
              <a:t> </a:t>
            </a:r>
            <a:r>
              <a:rPr lang="en-US" sz="3300" dirty="0" smtClean="0"/>
              <a:t>to Depict </a:t>
            </a:r>
            <a:br>
              <a:rPr lang="en-US" sz="3300" dirty="0" smtClean="0"/>
            </a:br>
            <a:r>
              <a:rPr lang="en-US" sz="3300" dirty="0" smtClean="0"/>
              <a:t>Long-Run Growth and Inflation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50975"/>
            <a:ext cx="3068638" cy="13319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500" smtClean="0"/>
              <a:t>Over the long run, tech. progress shifts </a:t>
            </a:r>
            <a:r>
              <a:rPr lang="en-US" sz="2500" i="1" smtClean="0"/>
              <a:t>LRAS</a:t>
            </a:r>
            <a:r>
              <a:rPr lang="en-US" sz="2500" smtClean="0"/>
              <a:t> to the right</a:t>
            </a:r>
          </a:p>
        </p:txBody>
      </p:sp>
      <p:grpSp>
        <p:nvGrpSpPr>
          <p:cNvPr id="35847" name="Group 4"/>
          <p:cNvGrpSpPr>
            <a:grpSpLocks/>
          </p:cNvGrpSpPr>
          <p:nvPr/>
        </p:nvGrpSpPr>
        <p:grpSpPr bwMode="auto">
          <a:xfrm>
            <a:off x="4094163" y="1579563"/>
            <a:ext cx="4422775" cy="4106862"/>
            <a:chOff x="2579" y="785"/>
            <a:chExt cx="2786" cy="2420"/>
          </a:xfrm>
        </p:grpSpPr>
        <p:grpSp>
          <p:nvGrpSpPr>
            <p:cNvPr id="35885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35888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9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86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35887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046663" y="2559050"/>
            <a:ext cx="3375025" cy="2555875"/>
            <a:chOff x="3179" y="1360"/>
            <a:chExt cx="2126" cy="1610"/>
          </a:xfrm>
        </p:grpSpPr>
        <p:sp>
          <p:nvSpPr>
            <p:cNvPr id="35883" name="Line 11"/>
            <p:cNvSpPr>
              <a:spLocks noChangeShapeType="1"/>
            </p:cNvSpPr>
            <p:nvPr/>
          </p:nvSpPr>
          <p:spPr bwMode="auto">
            <a:xfrm>
              <a:off x="3179" y="1360"/>
              <a:ext cx="1460" cy="143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Text Box 12"/>
            <p:cNvSpPr txBox="1">
              <a:spLocks noChangeArrowheads="1"/>
            </p:cNvSpPr>
            <p:nvPr/>
          </p:nvSpPr>
          <p:spPr bwMode="auto">
            <a:xfrm>
              <a:off x="4542" y="2682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2000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435600" y="1498600"/>
            <a:ext cx="1679575" cy="3981450"/>
            <a:chOff x="3424" y="589"/>
            <a:chExt cx="1058" cy="2611"/>
          </a:xfrm>
        </p:grpSpPr>
        <p:sp>
          <p:nvSpPr>
            <p:cNvPr id="35881" name="Line 14"/>
            <p:cNvSpPr>
              <a:spLocks noChangeShapeType="1"/>
            </p:cNvSpPr>
            <p:nvPr/>
          </p:nvSpPr>
          <p:spPr bwMode="auto">
            <a:xfrm rot="5400000">
              <a:off x="2732" y="2020"/>
              <a:ext cx="2357" cy="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Text Box 15"/>
            <p:cNvSpPr txBox="1">
              <a:spLocks noChangeArrowheads="1"/>
            </p:cNvSpPr>
            <p:nvPr/>
          </p:nvSpPr>
          <p:spPr bwMode="auto">
            <a:xfrm>
              <a:off x="3424" y="589"/>
              <a:ext cx="105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r>
                <a:rPr lang="en-US" sz="2400" baseline="-25000">
                  <a:cs typeface="Arial" charset="0"/>
                </a:rPr>
                <a:t>2000</a:t>
              </a:r>
            </a:p>
          </p:txBody>
        </p:sp>
      </p:grpSp>
      <p:grpSp>
        <p:nvGrpSpPr>
          <p:cNvPr id="35850" name="Group 16"/>
          <p:cNvGrpSpPr>
            <a:grpSpLocks/>
          </p:cNvGrpSpPr>
          <p:nvPr/>
        </p:nvGrpSpPr>
        <p:grpSpPr bwMode="auto">
          <a:xfrm>
            <a:off x="4387850" y="3467100"/>
            <a:ext cx="2803525" cy="2009775"/>
            <a:chOff x="2764" y="1932"/>
            <a:chExt cx="1766" cy="1266"/>
          </a:xfrm>
        </p:grpSpPr>
        <p:sp>
          <p:nvSpPr>
            <p:cNvPr id="35879" name="Text Box 17"/>
            <p:cNvSpPr txBox="1">
              <a:spLocks noChangeArrowheads="1"/>
            </p:cNvSpPr>
            <p:nvPr/>
          </p:nvSpPr>
          <p:spPr bwMode="auto">
            <a:xfrm>
              <a:off x="3852" y="2910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 dirty="0">
                  <a:cs typeface="Arial" charset="0"/>
                </a:rPr>
                <a:t>AD</a:t>
              </a:r>
              <a:r>
                <a:rPr lang="en-US" sz="2400" baseline="-25000" dirty="0">
                  <a:cs typeface="Arial" charset="0"/>
                </a:rPr>
                <a:t>1990</a:t>
              </a:r>
            </a:p>
          </p:txBody>
        </p:sp>
        <p:sp>
          <p:nvSpPr>
            <p:cNvPr id="35880" name="Line 18"/>
            <p:cNvSpPr>
              <a:spLocks noChangeShapeType="1"/>
            </p:cNvSpPr>
            <p:nvPr/>
          </p:nvSpPr>
          <p:spPr bwMode="auto">
            <a:xfrm>
              <a:off x="2764" y="1932"/>
              <a:ext cx="1113" cy="1096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5962650" y="5522913"/>
            <a:ext cx="868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aseline="-25000">
                <a:cs typeface="Arial" charset="0"/>
              </a:rPr>
              <a:t>2000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342900" y="2865438"/>
            <a:ext cx="30686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and growth in the money supply shifts </a:t>
            </a:r>
            <a:r>
              <a:rPr lang="en-US" sz="2500" i="1">
                <a:cs typeface="Arial" charset="0"/>
              </a:rPr>
              <a:t>AD</a:t>
            </a:r>
            <a:r>
              <a:rPr lang="en-US" sz="2500">
                <a:cs typeface="Arial" charset="0"/>
              </a:rPr>
              <a:t> to the right.</a:t>
            </a:r>
          </a:p>
        </p:txBody>
      </p:sp>
      <p:sp>
        <p:nvSpPr>
          <p:cNvPr id="35853" name="Text Box 24"/>
          <p:cNvSpPr txBox="1">
            <a:spLocks noChangeArrowheads="1"/>
          </p:cNvSpPr>
          <p:nvPr/>
        </p:nvSpPr>
        <p:spPr bwMode="auto">
          <a:xfrm>
            <a:off x="5002213" y="5522913"/>
            <a:ext cx="73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aseline="-25000">
                <a:cs typeface="Arial" charset="0"/>
              </a:rPr>
              <a:t>1990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6346825" y="2192338"/>
            <a:ext cx="2559050" cy="2133600"/>
            <a:chOff x="3998" y="1129"/>
            <a:chExt cx="1612" cy="1344"/>
          </a:xfrm>
        </p:grpSpPr>
        <p:sp>
          <p:nvSpPr>
            <p:cNvPr id="35877" name="Text Box 26"/>
            <p:cNvSpPr txBox="1">
              <a:spLocks noChangeArrowheads="1"/>
            </p:cNvSpPr>
            <p:nvPr/>
          </p:nvSpPr>
          <p:spPr bwMode="auto">
            <a:xfrm>
              <a:off x="4881" y="2185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2010</a:t>
              </a:r>
            </a:p>
          </p:txBody>
        </p:sp>
        <p:sp>
          <p:nvSpPr>
            <p:cNvPr id="35878" name="Line 27"/>
            <p:cNvSpPr>
              <a:spLocks noChangeShapeType="1"/>
            </p:cNvSpPr>
            <p:nvPr/>
          </p:nvSpPr>
          <p:spPr bwMode="auto">
            <a:xfrm>
              <a:off x="3998" y="1129"/>
              <a:ext cx="1113" cy="10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742113" y="1284288"/>
            <a:ext cx="1522412" cy="4198937"/>
            <a:chOff x="4247" y="864"/>
            <a:chExt cx="959" cy="2338"/>
          </a:xfrm>
        </p:grpSpPr>
        <p:sp>
          <p:nvSpPr>
            <p:cNvPr id="35875" name="Line 29"/>
            <p:cNvSpPr>
              <a:spLocks noChangeShapeType="1"/>
            </p:cNvSpPr>
            <p:nvPr/>
          </p:nvSpPr>
          <p:spPr bwMode="auto">
            <a:xfrm rot="16200000" flipH="1">
              <a:off x="3507" y="2152"/>
              <a:ext cx="2090" cy="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Text Box 30"/>
            <p:cNvSpPr txBox="1">
              <a:spLocks noChangeArrowheads="1"/>
            </p:cNvSpPr>
            <p:nvPr/>
          </p:nvSpPr>
          <p:spPr bwMode="auto">
            <a:xfrm>
              <a:off x="4247" y="864"/>
              <a:ext cx="95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r>
                <a:rPr lang="en-US" sz="2400" baseline="-25000">
                  <a:cs typeface="Arial" charset="0"/>
                </a:rPr>
                <a:t>2010</a:t>
              </a:r>
            </a:p>
          </p:txBody>
        </p:sp>
      </p:grpSp>
      <p:sp>
        <p:nvSpPr>
          <p:cNvPr id="199711" name="Text Box 31"/>
          <p:cNvSpPr txBox="1">
            <a:spLocks noChangeArrowheads="1"/>
          </p:cNvSpPr>
          <p:nvPr/>
        </p:nvSpPr>
        <p:spPr bwMode="auto">
          <a:xfrm>
            <a:off x="6972300" y="55197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aseline="-25000">
                <a:cs typeface="Arial" charset="0"/>
              </a:rPr>
              <a:t>2010</a:t>
            </a:r>
          </a:p>
        </p:txBody>
      </p:sp>
      <p:grpSp>
        <p:nvGrpSpPr>
          <p:cNvPr id="35857" name="Group 32"/>
          <p:cNvGrpSpPr>
            <a:grpSpLocks/>
          </p:cNvGrpSpPr>
          <p:nvPr/>
        </p:nvGrpSpPr>
        <p:grpSpPr bwMode="auto">
          <a:xfrm>
            <a:off x="3516313" y="4081463"/>
            <a:ext cx="1755775" cy="369887"/>
            <a:chOff x="2215" y="2319"/>
            <a:chExt cx="1106" cy="233"/>
          </a:xfrm>
        </p:grpSpPr>
        <p:sp>
          <p:nvSpPr>
            <p:cNvPr id="35872" name="Text Box 33"/>
            <p:cNvSpPr txBox="1">
              <a:spLocks noChangeArrowheads="1"/>
            </p:cNvSpPr>
            <p:nvPr/>
          </p:nvSpPr>
          <p:spPr bwMode="auto">
            <a:xfrm>
              <a:off x="2215" y="2319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 dirty="0">
                  <a:cs typeface="Arial" charset="0"/>
                </a:rPr>
                <a:t>P</a:t>
              </a:r>
              <a:r>
                <a:rPr lang="en-US" sz="2400" baseline="-25000" dirty="0">
                  <a:cs typeface="Arial" charset="0"/>
                </a:rPr>
                <a:t>1990</a:t>
              </a:r>
            </a:p>
          </p:txBody>
        </p:sp>
        <p:sp>
          <p:nvSpPr>
            <p:cNvPr id="35873" name="Line 34"/>
            <p:cNvSpPr>
              <a:spLocks noChangeShapeType="1"/>
            </p:cNvSpPr>
            <p:nvPr/>
          </p:nvSpPr>
          <p:spPr bwMode="auto">
            <a:xfrm flipH="1">
              <a:off x="2700" y="2436"/>
              <a:ext cx="5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Oval 35"/>
            <p:cNvSpPr>
              <a:spLocks noChangeArrowheads="1"/>
            </p:cNvSpPr>
            <p:nvPr/>
          </p:nvSpPr>
          <p:spPr bwMode="auto">
            <a:xfrm>
              <a:off x="3233" y="2388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99724" name="Rectangle 44"/>
          <p:cNvSpPr>
            <a:spLocks noChangeArrowheads="1"/>
          </p:cNvSpPr>
          <p:nvPr/>
        </p:nvSpPr>
        <p:spPr bwMode="auto">
          <a:xfrm>
            <a:off x="339725" y="4273550"/>
            <a:ext cx="272732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Result: 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ongoing inflation and growth in output.</a:t>
            </a:r>
          </a:p>
        </p:txBody>
      </p:sp>
      <p:sp>
        <p:nvSpPr>
          <p:cNvPr id="199725" name="Line 45"/>
          <p:cNvSpPr>
            <a:spLocks noChangeShapeType="1"/>
          </p:cNvSpPr>
          <p:nvPr/>
        </p:nvSpPr>
        <p:spPr bwMode="auto">
          <a:xfrm>
            <a:off x="5386388" y="5654675"/>
            <a:ext cx="6667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6" name="Line 46"/>
          <p:cNvSpPr>
            <a:spLocks noChangeShapeType="1"/>
          </p:cNvSpPr>
          <p:nvPr/>
        </p:nvSpPr>
        <p:spPr bwMode="auto">
          <a:xfrm>
            <a:off x="6373813" y="5653088"/>
            <a:ext cx="6667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7" name="Line 47"/>
          <p:cNvSpPr>
            <a:spLocks noChangeShapeType="1"/>
          </p:cNvSpPr>
          <p:nvPr/>
        </p:nvSpPr>
        <p:spPr bwMode="auto">
          <a:xfrm rot="-5400000">
            <a:off x="3767137" y="4089401"/>
            <a:ext cx="3587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8" name="Line 48"/>
          <p:cNvSpPr>
            <a:spLocks noChangeShapeType="1"/>
          </p:cNvSpPr>
          <p:nvPr/>
        </p:nvSpPr>
        <p:spPr bwMode="auto">
          <a:xfrm rot="-5400000">
            <a:off x="3767137" y="3479801"/>
            <a:ext cx="3587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521075" y="3513138"/>
            <a:ext cx="2752725" cy="369887"/>
            <a:chOff x="2218" y="1961"/>
            <a:chExt cx="1734" cy="233"/>
          </a:xfrm>
        </p:grpSpPr>
        <p:sp>
          <p:nvSpPr>
            <p:cNvPr id="35869" name="Oval 37"/>
            <p:cNvSpPr>
              <a:spLocks noChangeArrowheads="1"/>
            </p:cNvSpPr>
            <p:nvPr/>
          </p:nvSpPr>
          <p:spPr bwMode="auto">
            <a:xfrm>
              <a:off x="3864" y="2034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5870" name="Line 38"/>
            <p:cNvSpPr>
              <a:spLocks noChangeShapeType="1"/>
            </p:cNvSpPr>
            <p:nvPr/>
          </p:nvSpPr>
          <p:spPr bwMode="auto">
            <a:xfrm flipH="1">
              <a:off x="2700" y="2079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Text Box 39"/>
            <p:cNvSpPr txBox="1">
              <a:spLocks noChangeArrowheads="1"/>
            </p:cNvSpPr>
            <p:nvPr/>
          </p:nvSpPr>
          <p:spPr bwMode="auto">
            <a:xfrm>
              <a:off x="2218" y="1961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aseline="-25000">
                  <a:cs typeface="Arial" charset="0"/>
                </a:rPr>
                <a:t>2000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521075" y="2867025"/>
            <a:ext cx="3771900" cy="369888"/>
            <a:chOff x="2218" y="1554"/>
            <a:chExt cx="2376" cy="233"/>
          </a:xfrm>
        </p:grpSpPr>
        <p:sp>
          <p:nvSpPr>
            <p:cNvPr id="35866" name="Line 41"/>
            <p:cNvSpPr>
              <a:spLocks noChangeShapeType="1"/>
            </p:cNvSpPr>
            <p:nvPr/>
          </p:nvSpPr>
          <p:spPr bwMode="auto">
            <a:xfrm flipH="1">
              <a:off x="2700" y="1668"/>
              <a:ext cx="18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Oval 42"/>
            <p:cNvSpPr>
              <a:spLocks noChangeArrowheads="1"/>
            </p:cNvSpPr>
            <p:nvPr/>
          </p:nvSpPr>
          <p:spPr bwMode="auto">
            <a:xfrm>
              <a:off x="4506" y="1622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5868" name="Text Box 43"/>
            <p:cNvSpPr txBox="1">
              <a:spLocks noChangeArrowheads="1"/>
            </p:cNvSpPr>
            <p:nvPr/>
          </p:nvSpPr>
          <p:spPr bwMode="auto">
            <a:xfrm>
              <a:off x="2218" y="1554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aseline="-25000">
                  <a:cs typeface="Arial" charset="0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6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Short Run Aggregate Supply (</a:t>
            </a:r>
            <a:r>
              <a:rPr lang="en-US" sz="3700" i="1" dirty="0" smtClean="0"/>
              <a:t>SRAS</a:t>
            </a:r>
            <a:r>
              <a:rPr lang="en-US" sz="3700" dirty="0" smtClean="0"/>
              <a:t>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184275"/>
            <a:ext cx="2897188" cy="24717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600" dirty="0" smtClean="0"/>
              <a:t>The </a:t>
            </a:r>
            <a:r>
              <a:rPr lang="en-US" sz="2600" i="1" dirty="0" smtClean="0"/>
              <a:t>SRAS</a:t>
            </a:r>
            <a:r>
              <a:rPr lang="en-US" sz="2600" dirty="0" smtClean="0"/>
              <a:t> curve </a:t>
            </a:r>
            <a:br>
              <a:rPr lang="en-US" sz="2600" dirty="0" smtClean="0"/>
            </a:br>
            <a:r>
              <a:rPr lang="en-US" sz="2600" dirty="0" smtClean="0"/>
              <a:t>is upward sloping: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600" dirty="0" smtClean="0"/>
              <a:t>Over the period </a:t>
            </a:r>
            <a:br>
              <a:rPr lang="en-US" sz="2600" dirty="0" smtClean="0"/>
            </a:br>
            <a:r>
              <a:rPr lang="en-US" sz="2600" dirty="0" smtClean="0"/>
              <a:t>of 1–2 years, </a:t>
            </a:r>
            <a:br>
              <a:rPr lang="en-US" sz="2600" dirty="0" smtClean="0"/>
            </a:br>
            <a:r>
              <a:rPr lang="en-US" sz="2600" dirty="0" smtClean="0"/>
              <a:t>an increase in </a:t>
            </a:r>
            <a:r>
              <a:rPr lang="en-US" sz="2600" b="1" i="1" dirty="0" smtClean="0"/>
              <a:t>P</a:t>
            </a:r>
            <a:endParaRPr lang="en-US" sz="2600" dirty="0" smtClean="0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36894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36897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8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95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36896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68863" y="1958975"/>
            <a:ext cx="3379787" cy="2568575"/>
            <a:chOff x="3067" y="1234"/>
            <a:chExt cx="2129" cy="1618"/>
          </a:xfrm>
        </p:grpSpPr>
        <p:sp>
          <p:nvSpPr>
            <p:cNvPr id="36892" name="Line 11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Text Box 12"/>
            <p:cNvSpPr txBox="1">
              <a:spLocks noChangeArrowheads="1"/>
            </p:cNvSpPr>
            <p:nvPr/>
          </p:nvSpPr>
          <p:spPr bwMode="auto">
            <a:xfrm>
              <a:off x="4454" y="1234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endParaRPr lang="en-US" sz="2400" i="1" baseline="-25000">
                <a:cs typeface="Arial" charset="0"/>
              </a:endParaRPr>
            </a:p>
          </p:txBody>
        </p:sp>
      </p:grpSp>
      <p:sp>
        <p:nvSpPr>
          <p:cNvPr id="245778" name="Rectangle 18"/>
          <p:cNvSpPr>
            <a:spLocks noChangeArrowheads="1"/>
          </p:cNvSpPr>
          <p:nvPr/>
        </p:nvSpPr>
        <p:spPr bwMode="auto">
          <a:xfrm>
            <a:off x="412750" y="3436938"/>
            <a:ext cx="2727325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600" dirty="0">
                <a:cs typeface="Arial" charset="0"/>
              </a:rPr>
              <a:t>causes an increase in the quantity of g &amp; s supplied. </a:t>
            </a:r>
            <a:r>
              <a:rPr lang="en-US" sz="2600" dirty="0" smtClean="0">
                <a:cs typeface="Arial" charset="0"/>
              </a:rPr>
              <a:t> </a:t>
            </a:r>
            <a:endParaRPr lang="en-US" sz="2600" dirty="0">
              <a:cs typeface="Arial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284663" y="2765425"/>
            <a:ext cx="2676525" cy="2725738"/>
            <a:chOff x="2699" y="1742"/>
            <a:chExt cx="1686" cy="1717"/>
          </a:xfrm>
        </p:grpSpPr>
        <p:grpSp>
          <p:nvGrpSpPr>
            <p:cNvPr id="36886" name="Group 38"/>
            <p:cNvGrpSpPr>
              <a:grpSpLocks/>
            </p:cNvGrpSpPr>
            <p:nvPr/>
          </p:nvGrpSpPr>
          <p:grpSpPr bwMode="auto">
            <a:xfrm>
              <a:off x="2699" y="1742"/>
              <a:ext cx="1568" cy="87"/>
              <a:chOff x="2699" y="1742"/>
              <a:chExt cx="1568" cy="87"/>
            </a:xfrm>
          </p:grpSpPr>
          <p:sp>
            <p:nvSpPr>
              <p:cNvPr id="36890" name="Oval 20"/>
              <p:cNvSpPr>
                <a:spLocks noChangeArrowheads="1"/>
              </p:cNvSpPr>
              <p:nvPr/>
            </p:nvSpPr>
            <p:spPr bwMode="auto">
              <a:xfrm>
                <a:off x="4179" y="1742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36891" name="Line 27"/>
              <p:cNvSpPr>
                <a:spLocks noChangeShapeType="1"/>
              </p:cNvSpPr>
              <p:nvPr/>
            </p:nvSpPr>
            <p:spPr bwMode="auto">
              <a:xfrm>
                <a:off x="2699" y="1781"/>
                <a:ext cx="1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7" name="Group 34"/>
            <p:cNvGrpSpPr>
              <a:grpSpLocks/>
            </p:cNvGrpSpPr>
            <p:nvPr/>
          </p:nvGrpSpPr>
          <p:grpSpPr bwMode="auto">
            <a:xfrm>
              <a:off x="4077" y="1783"/>
              <a:ext cx="308" cy="1676"/>
              <a:chOff x="4077" y="1783"/>
              <a:chExt cx="308" cy="1676"/>
            </a:xfrm>
          </p:grpSpPr>
          <p:sp>
            <p:nvSpPr>
              <p:cNvPr id="36888" name="Line 28"/>
              <p:cNvSpPr>
                <a:spLocks noChangeShapeType="1"/>
              </p:cNvSpPr>
              <p:nvPr/>
            </p:nvSpPr>
            <p:spPr bwMode="auto">
              <a:xfrm>
                <a:off x="4228" y="1783"/>
                <a:ext cx="0" cy="14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9" name="Text Box 30"/>
              <p:cNvSpPr txBox="1">
                <a:spLocks noChangeArrowheads="1"/>
              </p:cNvSpPr>
              <p:nvPr/>
            </p:nvSpPr>
            <p:spPr bwMode="auto">
              <a:xfrm>
                <a:off x="4077" y="3229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Y</a:t>
                </a:r>
                <a:r>
                  <a:rPr lang="en-US" sz="2400" b="1" baseline="-25000"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79838" y="3568700"/>
            <a:ext cx="2152650" cy="1920875"/>
            <a:chOff x="2381" y="2248"/>
            <a:chExt cx="1356" cy="1210"/>
          </a:xfrm>
        </p:grpSpPr>
        <p:sp>
          <p:nvSpPr>
            <p:cNvPr id="36880" name="Oval 21"/>
            <p:cNvSpPr>
              <a:spLocks noChangeArrowheads="1"/>
            </p:cNvSpPr>
            <p:nvPr/>
          </p:nvSpPr>
          <p:spPr bwMode="auto">
            <a:xfrm>
              <a:off x="3535" y="2329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36881" name="Group 22"/>
            <p:cNvGrpSpPr>
              <a:grpSpLocks/>
            </p:cNvGrpSpPr>
            <p:nvPr/>
          </p:nvGrpSpPr>
          <p:grpSpPr bwMode="auto">
            <a:xfrm>
              <a:off x="2701" y="2365"/>
              <a:ext cx="883" cy="841"/>
              <a:chOff x="357" y="2450"/>
              <a:chExt cx="795" cy="646"/>
            </a:xfrm>
          </p:grpSpPr>
          <p:sp>
            <p:nvSpPr>
              <p:cNvPr id="36884" name="Line 2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Line 2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2" name="Text Box 25"/>
            <p:cNvSpPr txBox="1">
              <a:spLocks noChangeArrowheads="1"/>
            </p:cNvSpPr>
            <p:nvPr/>
          </p:nvSpPr>
          <p:spPr bwMode="auto">
            <a:xfrm>
              <a:off x="2381" y="2248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36883" name="Text Box 31"/>
            <p:cNvSpPr txBox="1">
              <a:spLocks noChangeArrowheads="1"/>
            </p:cNvSpPr>
            <p:nvPr/>
          </p:nvSpPr>
          <p:spPr bwMode="auto">
            <a:xfrm>
              <a:off x="3429" y="3228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3778250" y="2635250"/>
            <a:ext cx="488950" cy="958850"/>
            <a:chOff x="2380" y="1660"/>
            <a:chExt cx="308" cy="604"/>
          </a:xfrm>
        </p:grpSpPr>
        <p:sp>
          <p:nvSpPr>
            <p:cNvPr id="36878" name="Text Box 29"/>
            <p:cNvSpPr txBox="1">
              <a:spLocks noChangeArrowheads="1"/>
            </p:cNvSpPr>
            <p:nvPr/>
          </p:nvSpPr>
          <p:spPr bwMode="auto">
            <a:xfrm>
              <a:off x="2380" y="1660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36879" name="Line 35"/>
            <p:cNvSpPr>
              <a:spLocks noChangeShapeType="1"/>
            </p:cNvSpPr>
            <p:nvPr/>
          </p:nvSpPr>
          <p:spPr bwMode="auto">
            <a:xfrm flipV="1">
              <a:off x="2508" y="1870"/>
              <a:ext cx="0" cy="39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96" name="Line 36"/>
          <p:cNvSpPr>
            <a:spLocks noChangeShapeType="1"/>
          </p:cNvSpPr>
          <p:nvPr/>
        </p:nvSpPr>
        <p:spPr bwMode="auto">
          <a:xfrm rot="5400000" flipV="1">
            <a:off x="6212682" y="4937918"/>
            <a:ext cx="0" cy="7159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5638800"/>
            <a:ext cx="771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positive slope of the SRAS is the key to understanding short-run fluctuations.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4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700" dirty="0" smtClean="0"/>
              <a:t>Why the Slope of </a:t>
            </a:r>
            <a:r>
              <a:rPr lang="en-US" sz="3700" i="1" dirty="0" smtClean="0"/>
              <a:t>SRAS</a:t>
            </a:r>
            <a:r>
              <a:rPr lang="en-US" sz="3700" dirty="0" smtClean="0"/>
              <a:t> </a:t>
            </a:r>
            <a:r>
              <a:rPr lang="en-US" sz="2400" dirty="0" smtClean="0"/>
              <a:t> </a:t>
            </a:r>
            <a:r>
              <a:rPr lang="en-US" sz="3700" dirty="0" smtClean="0"/>
              <a:t>Matters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439863"/>
            <a:ext cx="3457575" cy="21558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600" smtClean="0"/>
              <a:t>If </a:t>
            </a:r>
            <a:r>
              <a:rPr lang="en-US" sz="2600" i="1" smtClean="0"/>
              <a:t>AS</a:t>
            </a:r>
            <a:r>
              <a:rPr lang="en-US" sz="2600" smtClean="0"/>
              <a:t> is vertical, fluctuations in </a:t>
            </a:r>
            <a:r>
              <a:rPr lang="en-US" sz="2600" i="1" smtClean="0"/>
              <a:t>AD</a:t>
            </a:r>
            <a:r>
              <a:rPr lang="en-US" sz="2600" smtClean="0"/>
              <a:t> </a:t>
            </a:r>
            <a:br>
              <a:rPr lang="en-US" sz="2600" smtClean="0"/>
            </a:br>
            <a:r>
              <a:rPr lang="en-US" sz="2600" smtClean="0"/>
              <a:t>do not cause fluctuations in output or employment. </a:t>
            </a:r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4094163" y="1179513"/>
            <a:ext cx="4422775" cy="4106862"/>
            <a:chOff x="2579" y="785"/>
            <a:chExt cx="2786" cy="2420"/>
          </a:xfrm>
        </p:grpSpPr>
        <p:grpSp>
          <p:nvGrpSpPr>
            <p:cNvPr id="37938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37941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2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39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37940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sp>
        <p:nvSpPr>
          <p:cNvPr id="37895" name="Line 10"/>
          <p:cNvSpPr>
            <a:spLocks noChangeShapeType="1"/>
          </p:cNvSpPr>
          <p:nvPr/>
        </p:nvSpPr>
        <p:spPr bwMode="auto">
          <a:xfrm>
            <a:off x="4824413" y="1924050"/>
            <a:ext cx="2317750" cy="2284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7008813" y="4133850"/>
            <a:ext cx="79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cs typeface="Arial" charset="0"/>
              </a:rPr>
              <a:t>AD</a:t>
            </a:r>
            <a:r>
              <a:rPr lang="en-US" sz="2400" baseline="-25000">
                <a:cs typeface="Arial" charset="0"/>
              </a:rPr>
              <a:t>1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868863" y="1958975"/>
            <a:ext cx="3308350" cy="2568575"/>
            <a:chOff x="3067" y="1234"/>
            <a:chExt cx="2084" cy="1618"/>
          </a:xfrm>
        </p:grpSpPr>
        <p:sp>
          <p:nvSpPr>
            <p:cNvPr id="37936" name="Line 13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14"/>
            <p:cNvSpPr txBox="1">
              <a:spLocks noChangeArrowheads="1"/>
            </p:cNvSpPr>
            <p:nvPr/>
          </p:nvSpPr>
          <p:spPr bwMode="auto">
            <a:xfrm>
              <a:off x="4475" y="1234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endParaRPr lang="en-US" sz="2400" i="1" baseline="-25000">
                <a:cs typeface="Arial" charset="0"/>
              </a:endParaRPr>
            </a:p>
          </p:txBody>
        </p:sp>
      </p:grpSp>
      <p:sp>
        <p:nvSpPr>
          <p:cNvPr id="37898" name="Line 15"/>
          <p:cNvSpPr>
            <a:spLocks noChangeShapeType="1"/>
          </p:cNvSpPr>
          <p:nvPr/>
        </p:nvSpPr>
        <p:spPr bwMode="auto">
          <a:xfrm rot="16200000" flipH="1">
            <a:off x="4375151" y="3249612"/>
            <a:ext cx="3656012" cy="4763"/>
          </a:xfrm>
          <a:prstGeom prst="line">
            <a:avLst/>
          </a:prstGeom>
          <a:noFill/>
          <a:ln w="38100">
            <a:solidFill>
              <a:srgbClr val="DE8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5815013" y="1077913"/>
            <a:ext cx="942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cs typeface="Arial" charset="0"/>
              </a:rPr>
              <a:t>LRAS</a:t>
            </a:r>
            <a:endParaRPr lang="en-US" sz="2400" i="1" baseline="-25000">
              <a:cs typeface="Arial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556250" y="1344613"/>
            <a:ext cx="2960688" cy="2603500"/>
            <a:chOff x="3500" y="847"/>
            <a:chExt cx="1865" cy="1640"/>
          </a:xfrm>
        </p:grpSpPr>
        <p:sp>
          <p:nvSpPr>
            <p:cNvPr id="37934" name="Line 18"/>
            <p:cNvSpPr>
              <a:spLocks noChangeShapeType="1"/>
            </p:cNvSpPr>
            <p:nvPr/>
          </p:nvSpPr>
          <p:spPr bwMode="auto">
            <a:xfrm>
              <a:off x="3500" y="847"/>
              <a:ext cx="1437" cy="142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Text Box 19"/>
            <p:cNvSpPr txBox="1">
              <a:spLocks noChangeArrowheads="1"/>
            </p:cNvSpPr>
            <p:nvPr/>
          </p:nvSpPr>
          <p:spPr bwMode="auto">
            <a:xfrm>
              <a:off x="4862" y="2199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hi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387850" y="2752725"/>
            <a:ext cx="2681288" cy="2290763"/>
            <a:chOff x="2764" y="1734"/>
            <a:chExt cx="1689" cy="1443"/>
          </a:xfrm>
        </p:grpSpPr>
        <p:sp>
          <p:nvSpPr>
            <p:cNvPr id="37932" name="Text Box 21"/>
            <p:cNvSpPr txBox="1">
              <a:spLocks noChangeArrowheads="1"/>
            </p:cNvSpPr>
            <p:nvPr/>
          </p:nvSpPr>
          <p:spPr bwMode="auto">
            <a:xfrm>
              <a:off x="3950" y="2889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lo</a:t>
              </a:r>
            </a:p>
          </p:txBody>
        </p:sp>
        <p:sp>
          <p:nvSpPr>
            <p:cNvPr id="37933" name="Line 22"/>
            <p:cNvSpPr>
              <a:spLocks noChangeShapeType="1"/>
            </p:cNvSpPr>
            <p:nvPr/>
          </p:nvSpPr>
          <p:spPr bwMode="auto">
            <a:xfrm>
              <a:off x="2764" y="1734"/>
              <a:ext cx="1260" cy="1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2" name="Oval 23"/>
          <p:cNvSpPr>
            <a:spLocks noChangeArrowheads="1"/>
          </p:cNvSpPr>
          <p:nvPr/>
        </p:nvSpPr>
        <p:spPr bwMode="auto">
          <a:xfrm>
            <a:off x="6137275" y="3213100"/>
            <a:ext cx="139700" cy="1381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7903" name="Text Box 24"/>
          <p:cNvSpPr txBox="1">
            <a:spLocks noChangeArrowheads="1"/>
          </p:cNvSpPr>
          <p:nvPr/>
        </p:nvSpPr>
        <p:spPr bwMode="auto">
          <a:xfrm>
            <a:off x="5957888" y="5127625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1</a:t>
            </a:r>
          </a:p>
        </p:txBody>
      </p:sp>
      <p:sp>
        <p:nvSpPr>
          <p:cNvPr id="358425" name="Rectangle 25"/>
          <p:cNvSpPr>
            <a:spLocks noChangeArrowheads="1"/>
          </p:cNvSpPr>
          <p:nvPr/>
        </p:nvSpPr>
        <p:spPr bwMode="auto">
          <a:xfrm>
            <a:off x="342900" y="3789363"/>
            <a:ext cx="30686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600">
                <a:cs typeface="Arial" charset="0"/>
              </a:rPr>
              <a:t>If </a:t>
            </a:r>
            <a:r>
              <a:rPr lang="en-US" sz="2600" i="1">
                <a:cs typeface="Arial" charset="0"/>
              </a:rPr>
              <a:t>AS</a:t>
            </a:r>
            <a:r>
              <a:rPr lang="en-US" sz="2600">
                <a:cs typeface="Arial" charset="0"/>
              </a:rPr>
              <a:t> slopes up,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then shifts in </a:t>
            </a:r>
            <a:r>
              <a:rPr lang="en-US" sz="2600" i="1">
                <a:cs typeface="Arial" charset="0"/>
              </a:rPr>
              <a:t>AD</a:t>
            </a:r>
            <a:r>
              <a:rPr lang="en-US" sz="2600">
                <a:cs typeface="Arial" charset="0"/>
              </a:rPr>
              <a:t> </a:t>
            </a:r>
            <a:br>
              <a:rPr lang="en-US" sz="2600">
                <a:cs typeface="Arial" charset="0"/>
              </a:rPr>
            </a:br>
            <a:r>
              <a:rPr lang="en-US" sz="2600" u="sng">
                <a:cs typeface="Arial" charset="0"/>
              </a:rPr>
              <a:t>do</a:t>
            </a:r>
            <a:r>
              <a:rPr lang="en-US" sz="2600">
                <a:cs typeface="Arial" charset="0"/>
              </a:rPr>
              <a:t> affect output and employment. 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776663" y="3717925"/>
            <a:ext cx="2016125" cy="1771650"/>
            <a:chOff x="2379" y="2342"/>
            <a:chExt cx="1270" cy="1116"/>
          </a:xfrm>
        </p:grpSpPr>
        <p:grpSp>
          <p:nvGrpSpPr>
            <p:cNvPr id="37925" name="Group 27"/>
            <p:cNvGrpSpPr>
              <a:grpSpLocks/>
            </p:cNvGrpSpPr>
            <p:nvPr/>
          </p:nvGrpSpPr>
          <p:grpSpPr bwMode="auto">
            <a:xfrm>
              <a:off x="2379" y="2342"/>
              <a:ext cx="1109" cy="230"/>
              <a:chOff x="2379" y="2342"/>
              <a:chExt cx="1109" cy="230"/>
            </a:xfrm>
          </p:grpSpPr>
          <p:sp>
            <p:nvSpPr>
              <p:cNvPr id="37930" name="Line 28"/>
              <p:cNvSpPr>
                <a:spLocks noChangeShapeType="1"/>
              </p:cNvSpPr>
              <p:nvPr/>
            </p:nvSpPr>
            <p:spPr bwMode="auto">
              <a:xfrm>
                <a:off x="2706" y="2457"/>
                <a:ext cx="782" cy="0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Text Box 29"/>
              <p:cNvSpPr txBox="1">
                <a:spLocks noChangeArrowheads="1"/>
              </p:cNvSpPr>
              <p:nvPr/>
            </p:nvSpPr>
            <p:spPr bwMode="auto">
              <a:xfrm>
                <a:off x="2379" y="2342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solidFill>
                      <a:srgbClr val="CC0000"/>
                    </a:solidFill>
                    <a:cs typeface="Arial" charset="0"/>
                  </a:rPr>
                  <a:t>P</a:t>
                </a:r>
                <a:r>
                  <a:rPr lang="en-US" sz="2400" baseline="-25000">
                    <a:solidFill>
                      <a:srgbClr val="CC0000"/>
                    </a:solidFill>
                    <a:cs typeface="Arial" charset="0"/>
                  </a:rPr>
                  <a:t>lo</a:t>
                </a:r>
              </a:p>
            </p:txBody>
          </p:sp>
        </p:grpSp>
        <p:grpSp>
          <p:nvGrpSpPr>
            <p:cNvPr id="37926" name="Group 30"/>
            <p:cNvGrpSpPr>
              <a:grpSpLocks/>
            </p:cNvGrpSpPr>
            <p:nvPr/>
          </p:nvGrpSpPr>
          <p:grpSpPr bwMode="auto">
            <a:xfrm>
              <a:off x="3341" y="2411"/>
              <a:ext cx="308" cy="1047"/>
              <a:chOff x="3341" y="2411"/>
              <a:chExt cx="308" cy="1047"/>
            </a:xfrm>
          </p:grpSpPr>
          <p:sp>
            <p:nvSpPr>
              <p:cNvPr id="37927" name="Line 31"/>
              <p:cNvSpPr>
                <a:spLocks noChangeShapeType="1"/>
              </p:cNvSpPr>
              <p:nvPr/>
            </p:nvSpPr>
            <p:spPr bwMode="auto">
              <a:xfrm>
                <a:off x="3493" y="2445"/>
                <a:ext cx="3" cy="761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Text Box 32"/>
              <p:cNvSpPr txBox="1">
                <a:spLocks noChangeArrowheads="1"/>
              </p:cNvSpPr>
              <p:nvPr/>
            </p:nvSpPr>
            <p:spPr bwMode="auto">
              <a:xfrm>
                <a:off x="3341" y="3228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solidFill>
                      <a:srgbClr val="CC0000"/>
                    </a:solidFill>
                    <a:cs typeface="Arial" charset="0"/>
                  </a:rPr>
                  <a:t>Y</a:t>
                </a:r>
                <a:r>
                  <a:rPr lang="en-US" sz="2400" baseline="-25000">
                    <a:solidFill>
                      <a:srgbClr val="CC0000"/>
                    </a:solidFill>
                    <a:cs typeface="Arial" charset="0"/>
                  </a:rPr>
                  <a:t>lo</a:t>
                </a:r>
              </a:p>
            </p:txBody>
          </p:sp>
          <p:sp>
            <p:nvSpPr>
              <p:cNvPr id="37929" name="Oval 33"/>
              <p:cNvSpPr>
                <a:spLocks noChangeArrowheads="1"/>
              </p:cNvSpPr>
              <p:nvPr/>
            </p:nvSpPr>
            <p:spPr bwMode="auto">
              <a:xfrm>
                <a:off x="3450" y="2411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775075" y="2473325"/>
            <a:ext cx="3355975" cy="3017838"/>
            <a:chOff x="2378" y="1558"/>
            <a:chExt cx="2114" cy="1901"/>
          </a:xfrm>
        </p:grpSpPr>
        <p:grpSp>
          <p:nvGrpSpPr>
            <p:cNvPr id="37918" name="Group 35"/>
            <p:cNvGrpSpPr>
              <a:grpSpLocks/>
            </p:cNvGrpSpPr>
            <p:nvPr/>
          </p:nvGrpSpPr>
          <p:grpSpPr bwMode="auto">
            <a:xfrm>
              <a:off x="2378" y="1558"/>
              <a:ext cx="1961" cy="230"/>
              <a:chOff x="2378" y="1558"/>
              <a:chExt cx="1961" cy="230"/>
            </a:xfrm>
          </p:grpSpPr>
          <p:sp>
            <p:nvSpPr>
              <p:cNvPr id="37923" name="Line 36"/>
              <p:cNvSpPr>
                <a:spLocks noChangeShapeType="1"/>
              </p:cNvSpPr>
              <p:nvPr/>
            </p:nvSpPr>
            <p:spPr bwMode="auto">
              <a:xfrm flipV="1">
                <a:off x="2702" y="1673"/>
                <a:ext cx="1637" cy="3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4" name="Text Box 37"/>
              <p:cNvSpPr txBox="1">
                <a:spLocks noChangeArrowheads="1"/>
              </p:cNvSpPr>
              <p:nvPr/>
            </p:nvSpPr>
            <p:spPr bwMode="auto">
              <a:xfrm>
                <a:off x="2378" y="1558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solidFill>
                      <a:srgbClr val="008000"/>
                    </a:solidFill>
                    <a:cs typeface="Arial" charset="0"/>
                  </a:rPr>
                  <a:t>P</a:t>
                </a:r>
                <a:r>
                  <a:rPr lang="en-US" sz="2400" baseline="-25000">
                    <a:solidFill>
                      <a:srgbClr val="008000"/>
                    </a:solidFill>
                    <a:cs typeface="Arial" charset="0"/>
                  </a:rPr>
                  <a:t>hi</a:t>
                </a:r>
              </a:p>
            </p:txBody>
          </p:sp>
        </p:grpSp>
        <p:grpSp>
          <p:nvGrpSpPr>
            <p:cNvPr id="37919" name="Group 38"/>
            <p:cNvGrpSpPr>
              <a:grpSpLocks/>
            </p:cNvGrpSpPr>
            <p:nvPr/>
          </p:nvGrpSpPr>
          <p:grpSpPr bwMode="auto">
            <a:xfrm>
              <a:off x="4184" y="1632"/>
              <a:ext cx="308" cy="1827"/>
              <a:chOff x="4184" y="1632"/>
              <a:chExt cx="308" cy="1827"/>
            </a:xfrm>
          </p:grpSpPr>
          <p:sp>
            <p:nvSpPr>
              <p:cNvPr id="37920" name="Text Box 39"/>
              <p:cNvSpPr txBox="1">
                <a:spLocks noChangeArrowheads="1"/>
              </p:cNvSpPr>
              <p:nvPr/>
            </p:nvSpPr>
            <p:spPr bwMode="auto">
              <a:xfrm>
                <a:off x="4184" y="3229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solidFill>
                      <a:srgbClr val="008000"/>
                    </a:solidFill>
                    <a:cs typeface="Arial" charset="0"/>
                  </a:rPr>
                  <a:t>Y</a:t>
                </a:r>
                <a:r>
                  <a:rPr lang="en-US" sz="2400" baseline="-25000">
                    <a:solidFill>
                      <a:srgbClr val="008000"/>
                    </a:solidFill>
                    <a:cs typeface="Arial" charset="0"/>
                  </a:rPr>
                  <a:t>hi</a:t>
                </a:r>
              </a:p>
            </p:txBody>
          </p:sp>
          <p:sp>
            <p:nvSpPr>
              <p:cNvPr id="37921" name="Line 40"/>
              <p:cNvSpPr>
                <a:spLocks noChangeShapeType="1"/>
              </p:cNvSpPr>
              <p:nvPr/>
            </p:nvSpPr>
            <p:spPr bwMode="auto">
              <a:xfrm>
                <a:off x="4339" y="1677"/>
                <a:ext cx="0" cy="1522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2" name="Oval 41"/>
              <p:cNvSpPr>
                <a:spLocks noChangeArrowheads="1"/>
              </p:cNvSpPr>
              <p:nvPr/>
            </p:nvSpPr>
            <p:spPr bwMode="auto">
              <a:xfrm>
                <a:off x="4296" y="1632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sp>
        <p:nvSpPr>
          <p:cNvPr id="358442" name="Line 42"/>
          <p:cNvSpPr>
            <a:spLocks noChangeShapeType="1"/>
          </p:cNvSpPr>
          <p:nvPr/>
        </p:nvSpPr>
        <p:spPr bwMode="auto">
          <a:xfrm rot="5400000" flipV="1">
            <a:off x="6869907" y="2774156"/>
            <a:ext cx="0" cy="101441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3" name="Line 43"/>
          <p:cNvSpPr>
            <a:spLocks noChangeShapeType="1"/>
          </p:cNvSpPr>
          <p:nvPr/>
        </p:nvSpPr>
        <p:spPr bwMode="auto">
          <a:xfrm rot="16200000" flipV="1">
            <a:off x="5545932" y="2770981"/>
            <a:ext cx="0" cy="101441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3775075" y="1801813"/>
            <a:ext cx="2495550" cy="365125"/>
            <a:chOff x="2378" y="1135"/>
            <a:chExt cx="1572" cy="230"/>
          </a:xfrm>
        </p:grpSpPr>
        <p:sp>
          <p:nvSpPr>
            <p:cNvPr id="37915" name="Line 45"/>
            <p:cNvSpPr>
              <a:spLocks noChangeShapeType="1"/>
            </p:cNvSpPr>
            <p:nvPr/>
          </p:nvSpPr>
          <p:spPr bwMode="auto">
            <a:xfrm>
              <a:off x="2705" y="1250"/>
              <a:ext cx="1202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Text Box 46"/>
            <p:cNvSpPr txBox="1">
              <a:spLocks noChangeArrowheads="1"/>
            </p:cNvSpPr>
            <p:nvPr/>
          </p:nvSpPr>
          <p:spPr bwMode="auto">
            <a:xfrm>
              <a:off x="2378" y="1135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solidFill>
                    <a:srgbClr val="008000"/>
                  </a:solidFill>
                  <a:cs typeface="Arial" charset="0"/>
                </a:rPr>
                <a:t>P</a:t>
              </a:r>
              <a:r>
                <a:rPr lang="en-US" sz="2400" baseline="-25000">
                  <a:solidFill>
                    <a:srgbClr val="008000"/>
                  </a:solidFill>
                  <a:cs typeface="Arial" charset="0"/>
                </a:rPr>
                <a:t>hi</a:t>
              </a:r>
            </a:p>
          </p:txBody>
        </p:sp>
        <p:sp>
          <p:nvSpPr>
            <p:cNvPr id="37917" name="Oval 47"/>
            <p:cNvSpPr>
              <a:spLocks noChangeArrowheads="1"/>
            </p:cNvSpPr>
            <p:nvPr/>
          </p:nvSpPr>
          <p:spPr bwMode="auto">
            <a:xfrm>
              <a:off x="3862" y="1207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776663" y="4356100"/>
            <a:ext cx="2497137" cy="365125"/>
            <a:chOff x="2379" y="2744"/>
            <a:chExt cx="1573" cy="230"/>
          </a:xfrm>
        </p:grpSpPr>
        <p:sp>
          <p:nvSpPr>
            <p:cNvPr id="37912" name="Line 49"/>
            <p:cNvSpPr>
              <a:spLocks noChangeShapeType="1"/>
            </p:cNvSpPr>
            <p:nvPr/>
          </p:nvSpPr>
          <p:spPr bwMode="auto">
            <a:xfrm>
              <a:off x="2706" y="2859"/>
              <a:ext cx="1202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Text Box 50"/>
            <p:cNvSpPr txBox="1">
              <a:spLocks noChangeArrowheads="1"/>
            </p:cNvSpPr>
            <p:nvPr/>
          </p:nvSpPr>
          <p:spPr bwMode="auto">
            <a:xfrm>
              <a:off x="2379" y="2744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solidFill>
                    <a:srgbClr val="CC0000"/>
                  </a:solidFill>
                  <a:cs typeface="Arial" charset="0"/>
                </a:rPr>
                <a:t>P</a:t>
              </a:r>
              <a:r>
                <a:rPr lang="en-US" sz="2400" baseline="-25000">
                  <a:solidFill>
                    <a:srgbClr val="CC0000"/>
                  </a:solidFill>
                  <a:cs typeface="Arial" charset="0"/>
                </a:rPr>
                <a:t>lo</a:t>
              </a:r>
            </a:p>
          </p:txBody>
        </p:sp>
        <p:sp>
          <p:nvSpPr>
            <p:cNvPr id="37914" name="Oval 51"/>
            <p:cNvSpPr>
              <a:spLocks noChangeArrowheads="1"/>
            </p:cNvSpPr>
            <p:nvPr/>
          </p:nvSpPr>
          <p:spPr bwMode="auto">
            <a:xfrm>
              <a:off x="3864" y="2814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3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8229600" cy="649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700" smtClean="0"/>
              <a:t>Three Theories of </a:t>
            </a:r>
            <a:r>
              <a:rPr lang="en-US" sz="3700" i="1" smtClean="0"/>
              <a:t>SRAS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46150"/>
            <a:ext cx="8231188" cy="5124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In each, 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800" dirty="0" smtClean="0"/>
              <a:t>some type of market imperfection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endParaRPr lang="en-US" sz="2800" dirty="0" smtClean="0"/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800" dirty="0" smtClean="0"/>
              <a:t>result: </a:t>
            </a:r>
            <a:br>
              <a:rPr lang="en-US" sz="2800" dirty="0" smtClean="0"/>
            </a:br>
            <a:r>
              <a:rPr lang="en-US" sz="2800" b="1" i="1" dirty="0" smtClean="0">
                <a:solidFill>
                  <a:srgbClr val="FF0000"/>
                </a:solidFill>
              </a:rPr>
              <a:t>Output deviates from its natural rate </a:t>
            </a:r>
            <a:br>
              <a:rPr lang="en-US" sz="2800" b="1" i="1" dirty="0" smtClean="0">
                <a:solidFill>
                  <a:srgbClr val="FF0000"/>
                </a:solidFill>
              </a:rPr>
            </a:br>
            <a:r>
              <a:rPr lang="en-US" sz="2800" b="1" i="1" dirty="0" smtClean="0">
                <a:solidFill>
                  <a:srgbClr val="FF0000"/>
                </a:solidFill>
              </a:rPr>
              <a:t>when the actual price level deviates </a:t>
            </a:r>
            <a:br>
              <a:rPr lang="en-US" sz="2800" b="1" i="1" dirty="0" smtClean="0">
                <a:solidFill>
                  <a:srgbClr val="FF0000"/>
                </a:solidFill>
              </a:rPr>
            </a:br>
            <a:r>
              <a:rPr lang="en-US" sz="2800" b="1" i="1" dirty="0" smtClean="0">
                <a:solidFill>
                  <a:srgbClr val="FF0000"/>
                </a:solidFill>
              </a:rPr>
              <a:t>from the price level people expected.</a:t>
            </a:r>
          </a:p>
        </p:txBody>
      </p:sp>
    </p:spTree>
    <p:extLst>
      <p:ext uri="{BB962C8B-B14F-4D97-AF65-F5344CB8AC3E}">
        <p14:creationId xmlns:p14="http://schemas.microsoft.com/office/powerpoint/2010/main" val="38646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 The Sticky-Wage Theory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Imperfection:  </a:t>
            </a:r>
            <a:br>
              <a:rPr lang="en-US" smtClean="0"/>
            </a:br>
            <a:r>
              <a:rPr lang="en-US" smtClean="0"/>
              <a:t>Nominal wages are </a:t>
            </a:r>
            <a:r>
              <a:rPr lang="en-US" b="1" smtClean="0">
                <a:solidFill>
                  <a:srgbClr val="CC0000"/>
                </a:solidFill>
              </a:rPr>
              <a:t>sticky</a:t>
            </a:r>
            <a:r>
              <a:rPr lang="en-US" smtClean="0"/>
              <a:t> in the short run,</a:t>
            </a:r>
            <a:br>
              <a:rPr lang="en-US" smtClean="0"/>
            </a:br>
            <a:r>
              <a:rPr lang="en-US" smtClean="0"/>
              <a:t>they adjust sluggishly. </a:t>
            </a:r>
          </a:p>
          <a:p>
            <a:pPr lvl="1" eaLnBrk="1" hangingPunct="1"/>
            <a:r>
              <a:rPr lang="en-US" sz="2800" smtClean="0"/>
              <a:t>Due to labor contracts, social norms  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Firms and workers set the nominal wage in advance based on </a:t>
            </a:r>
            <a:r>
              <a:rPr lang="en-US" b="1" i="1" smtClean="0"/>
              <a:t>P</a:t>
            </a:r>
            <a:r>
              <a:rPr lang="en-US" b="1" baseline="-25000" smtClean="0"/>
              <a:t>E</a:t>
            </a:r>
            <a:r>
              <a:rPr lang="en-US" smtClean="0"/>
              <a:t>, the price level they expect to prevail.   </a:t>
            </a:r>
          </a:p>
        </p:txBody>
      </p:sp>
    </p:spTree>
    <p:extLst>
      <p:ext uri="{BB962C8B-B14F-4D97-AF65-F5344CB8AC3E}">
        <p14:creationId xmlns:p14="http://schemas.microsoft.com/office/powerpoint/2010/main" val="30876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 The Sticky-Wage Theory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</a:t>
            </a:r>
            <a:r>
              <a:rPr lang="en-US" b="1" i="1" dirty="0" smtClean="0"/>
              <a:t>P</a:t>
            </a:r>
            <a:r>
              <a:rPr lang="en-US" dirty="0" smtClean="0"/>
              <a:t> &gt; </a:t>
            </a:r>
            <a:r>
              <a:rPr lang="en-US" b="1" i="1" dirty="0" smtClean="0"/>
              <a:t>P</a:t>
            </a:r>
            <a:r>
              <a:rPr lang="en-US" b="1" baseline="-25000" dirty="0" smtClean="0"/>
              <a:t>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revenue is higher, but labor cost is not</a:t>
            </a:r>
            <a:r>
              <a:rPr lang="en-US" dirty="0"/>
              <a:t> </a:t>
            </a:r>
            <a:r>
              <a:rPr lang="en-US" dirty="0" smtClean="0"/>
              <a:t>– wages take time to adjust.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dirty="0" smtClean="0"/>
              <a:t>	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dirty="0" smtClean="0"/>
              <a:t>Production is more profitable, so firms increase output and employment.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Hence, higher </a:t>
            </a:r>
            <a:r>
              <a:rPr lang="en-US" b="1" i="1" dirty="0" smtClean="0"/>
              <a:t>P</a:t>
            </a:r>
            <a:r>
              <a:rPr lang="en-US" dirty="0" smtClean="0"/>
              <a:t> causes higher </a:t>
            </a:r>
            <a:r>
              <a:rPr lang="en-US" b="1" i="1" dirty="0" smtClean="0"/>
              <a:t>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so the </a:t>
            </a:r>
            <a:r>
              <a:rPr lang="en-US" b="1" i="1" dirty="0" smtClean="0">
                <a:solidFill>
                  <a:srgbClr val="FF0000"/>
                </a:solidFill>
              </a:rPr>
              <a:t>SRAS curve slopes upward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4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 The Sticky-Price Theory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Imperfection:  </a:t>
            </a:r>
            <a:br>
              <a:rPr lang="en-US" smtClean="0"/>
            </a:br>
            <a:r>
              <a:rPr lang="en-US" smtClean="0"/>
              <a:t>Many prices are sticky in the short run.</a:t>
            </a:r>
          </a:p>
          <a:p>
            <a:pPr marL="803275" lvl="1" indent="-346075" eaLnBrk="1" hangingPunct="1"/>
            <a:r>
              <a:rPr lang="en-US" smtClean="0"/>
              <a:t>Due to </a:t>
            </a:r>
            <a:r>
              <a:rPr lang="en-US" b="1" smtClean="0">
                <a:solidFill>
                  <a:srgbClr val="CC0000"/>
                </a:solidFill>
              </a:rPr>
              <a:t>menu costs</a:t>
            </a:r>
            <a:r>
              <a:rPr lang="en-US" smtClean="0"/>
              <a:t>, the costs of adjusting prices.  </a:t>
            </a:r>
          </a:p>
          <a:p>
            <a:pPr marL="803275" lvl="1" indent="-346075" eaLnBrk="1" hangingPunct="1"/>
            <a:r>
              <a:rPr lang="en-US" smtClean="0"/>
              <a:t>Examples:  cost of printing new menus, </a:t>
            </a:r>
            <a:br>
              <a:rPr lang="en-US" smtClean="0"/>
            </a:br>
            <a:r>
              <a:rPr lang="en-US" smtClean="0"/>
              <a:t>the time required to change price tags </a:t>
            </a:r>
          </a:p>
          <a:p>
            <a:pPr eaLnBrk="1" hangingPunct="1"/>
            <a:r>
              <a:rPr lang="en-US" smtClean="0"/>
              <a:t>Firms set sticky prices in advance based </a:t>
            </a:r>
            <a:br>
              <a:rPr lang="en-US" smtClean="0"/>
            </a:br>
            <a:r>
              <a:rPr lang="en-US" smtClean="0"/>
              <a:t>on </a:t>
            </a:r>
            <a:r>
              <a:rPr lang="en-US" b="1" i="1" smtClean="0"/>
              <a:t>P</a:t>
            </a:r>
            <a:r>
              <a:rPr lang="en-US" b="1" baseline="-25000" smtClean="0"/>
              <a:t>E</a:t>
            </a:r>
            <a:r>
              <a:rPr lang="en-US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09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 The Sticky-Price Theory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839200" cy="4979581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700" dirty="0" smtClean="0"/>
              <a:t>Suppose the RBI increases the money supply unexpectedly.  In the long run, </a:t>
            </a:r>
            <a:r>
              <a:rPr lang="en-US" sz="2700" b="1" i="1" dirty="0" smtClean="0"/>
              <a:t>P</a:t>
            </a:r>
            <a:r>
              <a:rPr lang="en-US" sz="2700" dirty="0" smtClean="0"/>
              <a:t> will rise.  </a:t>
            </a:r>
          </a:p>
          <a:p>
            <a:pPr eaLnBrk="1" hangingPunct="1">
              <a:lnSpc>
                <a:spcPct val="100000"/>
              </a:lnSpc>
            </a:pPr>
            <a:r>
              <a:rPr lang="en-US" sz="2700" dirty="0" smtClean="0"/>
              <a:t>In the short run, firms without menu costs can raise their prices immediately. </a:t>
            </a:r>
          </a:p>
          <a:p>
            <a:pPr eaLnBrk="1" hangingPunct="1">
              <a:lnSpc>
                <a:spcPct val="100000"/>
              </a:lnSpc>
            </a:pPr>
            <a:r>
              <a:rPr lang="en-US" sz="2700" dirty="0" smtClean="0"/>
              <a:t>Firms with menu costs wait to raise prices. Meanwhile, their prices are relatively low, which increases demand for their products, so they increase output and employment.  </a:t>
            </a:r>
          </a:p>
          <a:p>
            <a:pPr eaLnBrk="1" hangingPunct="1">
              <a:lnSpc>
                <a:spcPct val="100000"/>
              </a:lnSpc>
            </a:pPr>
            <a:r>
              <a:rPr lang="en-US" sz="2700" dirty="0" smtClean="0"/>
              <a:t>Hence, higher </a:t>
            </a:r>
            <a:r>
              <a:rPr lang="en-US" sz="2700" b="1" i="1" dirty="0" smtClean="0"/>
              <a:t>P</a:t>
            </a:r>
            <a:r>
              <a:rPr lang="en-US" sz="2700" dirty="0" smtClean="0"/>
              <a:t> is associated with higher </a:t>
            </a:r>
            <a:r>
              <a:rPr lang="en-US" sz="2700" b="1" i="1" dirty="0" smtClean="0"/>
              <a:t>Y</a:t>
            </a:r>
            <a:r>
              <a:rPr lang="en-US" sz="2700" dirty="0" smtClean="0"/>
              <a:t>, </a:t>
            </a:r>
            <a:br>
              <a:rPr lang="en-US" sz="2700" dirty="0" smtClean="0"/>
            </a:br>
            <a:r>
              <a:rPr lang="en-US" sz="2700" dirty="0" smtClean="0"/>
              <a:t>so the </a:t>
            </a:r>
            <a:r>
              <a:rPr lang="en-US" sz="2700" b="1" i="1" dirty="0" smtClean="0">
                <a:solidFill>
                  <a:srgbClr val="FF0000"/>
                </a:solidFill>
              </a:rPr>
              <a:t>SRAS curve slopes upward</a:t>
            </a:r>
            <a:r>
              <a:rPr lang="en-US" sz="2700" i="1" dirty="0" smtClean="0"/>
              <a:t>.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893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9"/>
          <p:cNvGrpSpPr>
            <a:grpSpLocks/>
          </p:cNvGrpSpPr>
          <p:nvPr/>
        </p:nvGrpSpPr>
        <p:grpSpPr bwMode="auto">
          <a:xfrm>
            <a:off x="2436813" y="1971675"/>
            <a:ext cx="5665787" cy="4238625"/>
            <a:chOff x="2437404" y="2169364"/>
            <a:chExt cx="5665196" cy="3874845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2437404" y="2172296"/>
              <a:ext cx="4694915" cy="3871913"/>
              <a:chOff x="2276475" y="2172296"/>
              <a:chExt cx="4643438" cy="3871913"/>
            </a:xfrm>
          </p:grpSpPr>
          <p:sp>
            <p:nvSpPr>
              <p:cNvPr id="12298" name="Rectangle 3"/>
              <p:cNvSpPr>
                <a:spLocks noChangeArrowheads="1"/>
              </p:cNvSpPr>
              <p:nvPr/>
            </p:nvSpPr>
            <p:spPr bwMode="auto">
              <a:xfrm>
                <a:off x="3746593" y="2175178"/>
                <a:ext cx="77227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2299" name="Rectangle 4"/>
              <p:cNvSpPr>
                <a:spLocks noChangeArrowheads="1"/>
              </p:cNvSpPr>
              <p:nvPr/>
            </p:nvSpPr>
            <p:spPr bwMode="auto">
              <a:xfrm>
                <a:off x="2276475" y="2172296"/>
                <a:ext cx="147433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2300" name="Rectangle 5"/>
              <p:cNvSpPr>
                <a:spLocks noChangeArrowheads="1"/>
              </p:cNvSpPr>
              <p:nvPr/>
            </p:nvSpPr>
            <p:spPr bwMode="auto">
              <a:xfrm>
                <a:off x="3972657" y="2173737"/>
                <a:ext cx="189557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2301" name="Rectangle 6"/>
              <p:cNvSpPr>
                <a:spLocks noChangeArrowheads="1"/>
              </p:cNvSpPr>
              <p:nvPr/>
            </p:nvSpPr>
            <p:spPr bwMode="auto">
              <a:xfrm>
                <a:off x="5274280" y="2175178"/>
                <a:ext cx="105309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2302" name="Rectangle 7"/>
              <p:cNvSpPr>
                <a:spLocks noChangeArrowheads="1"/>
              </p:cNvSpPr>
              <p:nvPr/>
            </p:nvSpPr>
            <p:spPr bwMode="auto">
              <a:xfrm>
                <a:off x="6828645" y="2175178"/>
                <a:ext cx="91268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2303" name="Rectangle 8"/>
              <p:cNvSpPr>
                <a:spLocks noChangeArrowheads="1"/>
              </p:cNvSpPr>
              <p:nvPr/>
            </p:nvSpPr>
            <p:spPr bwMode="auto">
              <a:xfrm>
                <a:off x="2853570" y="2173737"/>
                <a:ext cx="203598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2297" name="Rectangle 7"/>
            <p:cNvSpPr>
              <a:spLocks noChangeArrowheads="1"/>
            </p:cNvSpPr>
            <p:nvPr/>
          </p:nvSpPr>
          <p:spPr bwMode="auto">
            <a:xfrm>
              <a:off x="7840760" y="2169364"/>
              <a:ext cx="261840" cy="38690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2291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0175"/>
            <a:ext cx="9144000" cy="649288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Three Facts About Economic Fluctuations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600" y="825500"/>
            <a:ext cx="8610600" cy="9794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484313" indent="-1484313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None/>
              <a:defRPr/>
            </a:pPr>
            <a:r>
              <a:rPr lang="en-US" sz="2400" b="1" dirty="0"/>
              <a:t>FACT 2</a:t>
            </a:r>
            <a:r>
              <a:rPr lang="en-US" sz="2400" dirty="0"/>
              <a:t>: </a:t>
            </a:r>
            <a:r>
              <a:rPr lang="en-US" sz="2600" dirty="0"/>
              <a:t>	Most macroeconomic quantities fluctuate together.</a:t>
            </a:r>
          </a:p>
        </p:txBody>
      </p:sp>
      <p:graphicFrame>
        <p:nvGraphicFramePr>
          <p:cNvPr id="16" name="Chart 15"/>
          <p:cNvGraphicFramePr>
            <a:graphicFrameLocks noGrp="1"/>
          </p:cNvGraphicFramePr>
          <p:nvPr/>
        </p:nvGraphicFramePr>
        <p:xfrm>
          <a:off x="784745" y="1765005"/>
          <a:ext cx="8210397" cy="4912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2801938" y="2498725"/>
            <a:ext cx="329723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300" i="1" dirty="0">
                <a:cs typeface="Arial" charset="0"/>
              </a:rPr>
              <a:t>Investment spending, </a:t>
            </a:r>
            <a:br>
              <a:rPr lang="en-US" sz="2300" i="1" dirty="0">
                <a:cs typeface="Arial" charset="0"/>
              </a:rPr>
            </a:br>
            <a:r>
              <a:rPr lang="en-US" sz="2300" i="1" dirty="0">
                <a:cs typeface="Arial" charset="0"/>
              </a:rPr>
              <a:t>billions of 2005 dollars</a:t>
            </a:r>
          </a:p>
        </p:txBody>
      </p:sp>
    </p:spTree>
    <p:extLst>
      <p:ext uri="{BB962C8B-B14F-4D97-AF65-F5344CB8AC3E}">
        <p14:creationId xmlns:p14="http://schemas.microsoft.com/office/powerpoint/2010/main" val="14689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 The Misperceptions Theory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700" smtClean="0"/>
              <a:t>Imperfection:  </a:t>
            </a:r>
            <a:br>
              <a:rPr lang="en-US" sz="2700" smtClean="0"/>
            </a:br>
            <a:r>
              <a:rPr lang="en-US" sz="2700" smtClean="0"/>
              <a:t>Firms may confuse changes in </a:t>
            </a:r>
            <a:r>
              <a:rPr lang="en-US" sz="2700" b="1" i="1" smtClean="0"/>
              <a:t>P</a:t>
            </a:r>
            <a:r>
              <a:rPr lang="en-US" sz="2700" smtClean="0"/>
              <a:t> with changes </a:t>
            </a:r>
            <a:br>
              <a:rPr lang="en-US" sz="2700" smtClean="0"/>
            </a:br>
            <a:r>
              <a:rPr lang="en-US" sz="2700" smtClean="0"/>
              <a:t>in the relative price of the products they sell.</a:t>
            </a:r>
          </a:p>
          <a:p>
            <a:pPr eaLnBrk="1" hangingPunct="1">
              <a:spcBef>
                <a:spcPct val="55000"/>
              </a:spcBef>
            </a:pPr>
            <a:r>
              <a:rPr lang="en-US" sz="2700" smtClean="0"/>
              <a:t>If </a:t>
            </a:r>
            <a:r>
              <a:rPr lang="en-US" sz="2700" b="1" i="1" smtClean="0"/>
              <a:t>P</a:t>
            </a:r>
            <a:r>
              <a:rPr lang="en-US" sz="2700" smtClean="0"/>
              <a:t> rises above </a:t>
            </a:r>
            <a:r>
              <a:rPr lang="en-US" sz="2700" b="1" i="1" smtClean="0"/>
              <a:t>P</a:t>
            </a:r>
            <a:r>
              <a:rPr lang="en-US" sz="2700" b="1" baseline="-25000" smtClean="0"/>
              <a:t>E</a:t>
            </a:r>
            <a:r>
              <a:rPr lang="en-US" sz="2700" smtClean="0"/>
              <a:t>, a firm sees its price rise before realizing all prices are rising. 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sz="2700" smtClean="0"/>
              <a:t>	The firm may believe its </a:t>
            </a:r>
            <a:r>
              <a:rPr lang="en-US" sz="2700" i="1" smtClean="0"/>
              <a:t>relative</a:t>
            </a:r>
            <a:r>
              <a:rPr lang="en-US" sz="2700" smtClean="0"/>
              <a:t> price is rising, </a:t>
            </a:r>
            <a:br>
              <a:rPr lang="en-US" sz="2700" smtClean="0"/>
            </a:br>
            <a:r>
              <a:rPr lang="en-US" sz="2700" smtClean="0"/>
              <a:t>and may increase output and employment.  </a:t>
            </a:r>
          </a:p>
          <a:p>
            <a:pPr eaLnBrk="1" hangingPunct="1">
              <a:spcBef>
                <a:spcPct val="55000"/>
              </a:spcBef>
            </a:pPr>
            <a:r>
              <a:rPr lang="en-US" sz="2700" smtClean="0"/>
              <a:t>So, an increase in </a:t>
            </a:r>
            <a:r>
              <a:rPr lang="en-US" sz="2700" b="1" i="1" smtClean="0"/>
              <a:t>P</a:t>
            </a:r>
            <a:r>
              <a:rPr lang="en-US" sz="2700" smtClean="0"/>
              <a:t> can cause an increase in </a:t>
            </a:r>
            <a:r>
              <a:rPr lang="en-US" sz="2700" b="1" i="1" smtClean="0"/>
              <a:t>Y</a:t>
            </a:r>
            <a:r>
              <a:rPr lang="en-US" sz="2700" smtClean="0"/>
              <a:t>, </a:t>
            </a:r>
            <a:br>
              <a:rPr lang="en-US" sz="2700" smtClean="0"/>
            </a:br>
            <a:r>
              <a:rPr lang="en-US" sz="2700" smtClean="0"/>
              <a:t>making the </a:t>
            </a:r>
            <a:r>
              <a:rPr lang="en-US" sz="2700" b="1" i="1" smtClean="0">
                <a:solidFill>
                  <a:srgbClr val="FF0000"/>
                </a:solidFill>
              </a:rPr>
              <a:t>SRAS curve upward-sloping. </a:t>
            </a:r>
          </a:p>
        </p:txBody>
      </p:sp>
    </p:spTree>
    <p:extLst>
      <p:ext uri="{BB962C8B-B14F-4D97-AF65-F5344CB8AC3E}">
        <p14:creationId xmlns:p14="http://schemas.microsoft.com/office/powerpoint/2010/main" val="5483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4475"/>
            <a:ext cx="9144000" cy="649288"/>
          </a:xfrm>
        </p:spPr>
        <p:txBody>
          <a:bodyPr/>
          <a:lstStyle/>
          <a:p>
            <a:pPr algn="ctr" eaLnBrk="1" hangingPunct="1"/>
            <a:r>
              <a:rPr lang="en-US" sz="3400" dirty="0" smtClean="0"/>
              <a:t>What the 3 Theories Have in Common: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35038"/>
            <a:ext cx="8226425" cy="9779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700" smtClean="0"/>
              <a:t>In all 3 theories, </a:t>
            </a:r>
            <a:r>
              <a:rPr lang="en-US" sz="2700" b="1" i="1" smtClean="0"/>
              <a:t>Y</a:t>
            </a:r>
            <a:r>
              <a:rPr lang="en-US" sz="2700" smtClean="0"/>
              <a:t> deviates from </a:t>
            </a:r>
            <a:r>
              <a:rPr lang="en-US" sz="2700" b="1" i="1" smtClean="0"/>
              <a:t>Y</a:t>
            </a:r>
            <a:r>
              <a:rPr lang="en-US" sz="2700" b="1" baseline="-25000" smtClean="0"/>
              <a:t>N</a:t>
            </a:r>
            <a:r>
              <a:rPr lang="en-US" sz="2700" smtClean="0"/>
              <a:t>  when </a:t>
            </a:r>
            <a:br>
              <a:rPr lang="en-US" sz="2700" smtClean="0"/>
            </a:br>
            <a:r>
              <a:rPr lang="en-US" sz="2700" b="1" i="1" smtClean="0"/>
              <a:t>P</a:t>
            </a:r>
            <a:r>
              <a:rPr lang="en-US" sz="2700" b="1" smtClean="0"/>
              <a:t> </a:t>
            </a:r>
            <a:r>
              <a:rPr lang="en-US" sz="2700" smtClean="0"/>
              <a:t>deviates from </a:t>
            </a:r>
            <a:r>
              <a:rPr lang="en-US" sz="2700" b="1" i="1" smtClean="0"/>
              <a:t>P</a:t>
            </a:r>
            <a:r>
              <a:rPr lang="en-US" sz="2700" b="1" baseline="-25000" smtClean="0"/>
              <a:t>E</a:t>
            </a:r>
            <a:r>
              <a:rPr lang="en-US" sz="2700" smtClean="0"/>
              <a:t>.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2297113" y="2060575"/>
            <a:ext cx="44370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 b="1" i="1">
                <a:cs typeface="Arial" charset="0"/>
              </a:rPr>
              <a:t>Y</a:t>
            </a:r>
            <a:r>
              <a:rPr lang="en-US" sz="3200">
                <a:cs typeface="Arial" charset="0"/>
              </a:rPr>
              <a:t>  =  </a:t>
            </a:r>
            <a:r>
              <a:rPr lang="en-US" sz="3200" b="1" i="1">
                <a:cs typeface="Arial" charset="0"/>
              </a:rPr>
              <a:t>Y</a:t>
            </a:r>
            <a:r>
              <a:rPr lang="en-US" sz="3200" b="1" baseline="-25000">
                <a:cs typeface="Arial" charset="0"/>
              </a:rPr>
              <a:t>N</a:t>
            </a:r>
            <a:r>
              <a:rPr lang="en-US" sz="3200">
                <a:cs typeface="Arial" charset="0"/>
              </a:rPr>
              <a:t>  +  </a:t>
            </a:r>
            <a:r>
              <a:rPr lang="en-US" sz="3200" b="1" i="1">
                <a:latin typeface="Times New Roman" pitchFamily="18" charset="0"/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</a:t>
            </a:r>
            <a:r>
              <a:rPr lang="en-US" sz="3200">
                <a:cs typeface="Arial" charset="0"/>
              </a:rPr>
              <a:t>(</a:t>
            </a:r>
            <a:r>
              <a:rPr lang="en-US" sz="3200" b="1" i="1">
                <a:cs typeface="Arial" charset="0"/>
              </a:rPr>
              <a:t>P</a:t>
            </a:r>
            <a:r>
              <a:rPr lang="en-US" sz="3200" b="1">
                <a:cs typeface="Arial" charset="0"/>
              </a:rPr>
              <a:t>  </a:t>
            </a:r>
            <a:r>
              <a:rPr lang="en-US" sz="3200">
                <a:cs typeface="Arial" charset="0"/>
              </a:rPr>
              <a:t>–  </a:t>
            </a:r>
            <a:r>
              <a:rPr lang="en-US" sz="3200" b="1" i="1">
                <a:cs typeface="Arial" charset="0"/>
              </a:rPr>
              <a:t>P</a:t>
            </a:r>
            <a:r>
              <a:rPr lang="en-US" sz="3200" b="1" baseline="-25000">
                <a:cs typeface="Arial" charset="0"/>
              </a:rPr>
              <a:t>E</a:t>
            </a:r>
            <a:r>
              <a:rPr lang="en-US" sz="3200">
                <a:cs typeface="Arial" charset="0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54038" y="2563813"/>
            <a:ext cx="1865312" cy="642937"/>
            <a:chOff x="335" y="1594"/>
            <a:chExt cx="1175" cy="405"/>
          </a:xfrm>
        </p:grpSpPr>
        <p:sp>
          <p:nvSpPr>
            <p:cNvPr id="45077" name="Line 12"/>
            <p:cNvSpPr>
              <a:spLocks noChangeShapeType="1"/>
            </p:cNvSpPr>
            <p:nvPr/>
          </p:nvSpPr>
          <p:spPr bwMode="auto">
            <a:xfrm flipV="1">
              <a:off x="1103" y="1594"/>
              <a:ext cx="407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Text Box 6"/>
            <p:cNvSpPr txBox="1">
              <a:spLocks noChangeArrowheads="1"/>
            </p:cNvSpPr>
            <p:nvPr/>
          </p:nvSpPr>
          <p:spPr bwMode="auto">
            <a:xfrm>
              <a:off x="335" y="1701"/>
              <a:ext cx="780" cy="29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Output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38188" y="2676525"/>
            <a:ext cx="2863850" cy="2044700"/>
            <a:chOff x="451" y="1665"/>
            <a:chExt cx="1804" cy="1288"/>
          </a:xfrm>
        </p:grpSpPr>
        <p:sp>
          <p:nvSpPr>
            <p:cNvPr id="45075" name="Line 13"/>
            <p:cNvSpPr>
              <a:spLocks noChangeShapeType="1"/>
            </p:cNvSpPr>
            <p:nvPr/>
          </p:nvSpPr>
          <p:spPr bwMode="auto">
            <a:xfrm flipV="1">
              <a:off x="1413" y="1665"/>
              <a:ext cx="842" cy="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Text Box 7"/>
            <p:cNvSpPr txBox="1">
              <a:spLocks noChangeArrowheads="1"/>
            </p:cNvSpPr>
            <p:nvPr/>
          </p:nvSpPr>
          <p:spPr bwMode="auto">
            <a:xfrm>
              <a:off x="451" y="2175"/>
              <a:ext cx="1221" cy="77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Natural rate of output (long-run)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070225" y="2698750"/>
            <a:ext cx="2227263" cy="3444875"/>
            <a:chOff x="1920" y="1679"/>
            <a:chExt cx="1403" cy="2170"/>
          </a:xfrm>
        </p:grpSpPr>
        <p:sp>
          <p:nvSpPr>
            <p:cNvPr id="45073" name="Line 14"/>
            <p:cNvSpPr>
              <a:spLocks noChangeShapeType="1"/>
            </p:cNvSpPr>
            <p:nvPr/>
          </p:nvSpPr>
          <p:spPr bwMode="auto">
            <a:xfrm flipH="1">
              <a:off x="2732" y="1679"/>
              <a:ext cx="183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Text Box 8"/>
            <p:cNvSpPr txBox="1">
              <a:spLocks noChangeArrowheads="1"/>
            </p:cNvSpPr>
            <p:nvPr/>
          </p:nvSpPr>
          <p:spPr bwMode="auto">
            <a:xfrm>
              <a:off x="1920" y="2284"/>
              <a:ext cx="1403" cy="15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9144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b="1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500">
                  <a:cs typeface="Arial" charset="0"/>
                </a:rPr>
                <a:t> &gt; 0, measures how much </a:t>
              </a:r>
              <a:r>
                <a:rPr lang="en-US" sz="2500" b="1" i="1">
                  <a:cs typeface="Arial" charset="0"/>
                </a:rPr>
                <a:t>Y</a:t>
              </a:r>
              <a:r>
                <a:rPr lang="en-US" sz="2500">
                  <a:cs typeface="Arial" charset="0"/>
                </a:rPr>
                <a:t> responds to unexpected changes in </a:t>
              </a:r>
              <a:r>
                <a:rPr lang="en-US" sz="2500" b="1" i="1"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129213" y="2665413"/>
            <a:ext cx="2181225" cy="2152650"/>
            <a:chOff x="3217" y="1658"/>
            <a:chExt cx="1374" cy="1356"/>
          </a:xfrm>
        </p:grpSpPr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 flipH="1" flipV="1">
              <a:off x="3217" y="1658"/>
              <a:ext cx="589" cy="9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Text Box 9"/>
            <p:cNvSpPr txBox="1">
              <a:spLocks noChangeArrowheads="1"/>
            </p:cNvSpPr>
            <p:nvPr/>
          </p:nvSpPr>
          <p:spPr bwMode="auto">
            <a:xfrm>
              <a:off x="3529" y="2476"/>
              <a:ext cx="1062" cy="53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Actual price level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145213" y="2698750"/>
            <a:ext cx="2243137" cy="1036638"/>
            <a:chOff x="3857" y="1679"/>
            <a:chExt cx="1413" cy="653"/>
          </a:xfrm>
        </p:grpSpPr>
        <p:sp>
          <p:nvSpPr>
            <p:cNvPr id="45069" name="Line 16"/>
            <p:cNvSpPr>
              <a:spLocks noChangeShapeType="1"/>
            </p:cNvSpPr>
            <p:nvPr/>
          </p:nvSpPr>
          <p:spPr bwMode="auto">
            <a:xfrm flipH="1" flipV="1">
              <a:off x="3857" y="1679"/>
              <a:ext cx="316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1"/>
            <p:cNvSpPr txBox="1">
              <a:spLocks noChangeArrowheads="1"/>
            </p:cNvSpPr>
            <p:nvPr/>
          </p:nvSpPr>
          <p:spPr bwMode="auto">
            <a:xfrm>
              <a:off x="4159" y="1794"/>
              <a:ext cx="1111" cy="53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Expected price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4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400" dirty="0" smtClean="0"/>
              <a:t>What the 3 Theories Have in Common: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06863" y="1585913"/>
            <a:ext cx="4422775" cy="4106862"/>
            <a:chOff x="2579" y="785"/>
            <a:chExt cx="2786" cy="2420"/>
          </a:xfrm>
        </p:grpSpPr>
        <p:grpSp>
          <p:nvGrpSpPr>
            <p:cNvPr id="46115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46118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9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16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46117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81563" y="2365375"/>
            <a:ext cx="3379787" cy="2568575"/>
            <a:chOff x="3067" y="1234"/>
            <a:chExt cx="2129" cy="1618"/>
          </a:xfrm>
        </p:grpSpPr>
        <p:sp>
          <p:nvSpPr>
            <p:cNvPr id="46113" name="Line 11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Text Box 12"/>
            <p:cNvSpPr txBox="1">
              <a:spLocks noChangeArrowheads="1"/>
            </p:cNvSpPr>
            <p:nvPr/>
          </p:nvSpPr>
          <p:spPr bwMode="auto">
            <a:xfrm>
              <a:off x="4454" y="1234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endParaRPr lang="en-US" sz="2400" i="1" baseline="-25000">
                <a:cs typeface="Arial" charset="0"/>
              </a:endParaRP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005513" y="2046288"/>
            <a:ext cx="488950" cy="3848100"/>
            <a:chOff x="3775" y="1033"/>
            <a:chExt cx="308" cy="2424"/>
          </a:xfrm>
        </p:grpSpPr>
        <p:sp>
          <p:nvSpPr>
            <p:cNvPr id="46111" name="Line 14"/>
            <p:cNvSpPr>
              <a:spLocks noChangeShapeType="1"/>
            </p:cNvSpPr>
            <p:nvPr/>
          </p:nvSpPr>
          <p:spPr bwMode="auto">
            <a:xfrm rot="16200000" flipH="1">
              <a:off x="2824" y="2115"/>
              <a:ext cx="2167" cy="3"/>
            </a:xfrm>
            <a:prstGeom prst="line">
              <a:avLst/>
            </a:prstGeom>
            <a:noFill/>
            <a:ln w="19050">
              <a:solidFill>
                <a:srgbClr val="DE84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Text Box 18"/>
            <p:cNvSpPr txBox="1">
              <a:spLocks noChangeArrowheads="1"/>
            </p:cNvSpPr>
            <p:nvPr/>
          </p:nvSpPr>
          <p:spPr bwMode="auto">
            <a:xfrm>
              <a:off x="3775" y="3227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N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603375" y="2076450"/>
            <a:ext cx="2560638" cy="1489075"/>
            <a:chOff x="1002" y="1052"/>
            <a:chExt cx="1613" cy="938"/>
          </a:xfrm>
        </p:grpSpPr>
        <p:sp>
          <p:nvSpPr>
            <p:cNvPr id="46109" name="AutoShape 22"/>
            <p:cNvSpPr>
              <a:spLocks/>
            </p:cNvSpPr>
            <p:nvPr/>
          </p:nvSpPr>
          <p:spPr bwMode="auto">
            <a:xfrm>
              <a:off x="2400" y="1052"/>
              <a:ext cx="215" cy="938"/>
            </a:xfrm>
            <a:prstGeom prst="leftBrace">
              <a:avLst>
                <a:gd name="adj1" fmla="val 4233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6110" name="Rectangle 23"/>
            <p:cNvSpPr>
              <a:spLocks noChangeArrowheads="1"/>
            </p:cNvSpPr>
            <p:nvPr/>
          </p:nvSpPr>
          <p:spPr bwMode="auto">
            <a:xfrm>
              <a:off x="1002" y="1324"/>
              <a:ext cx="1390" cy="35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500">
                  <a:cs typeface="Arial" charset="0"/>
                </a:rPr>
                <a:t>When </a:t>
              </a:r>
              <a:r>
                <a:rPr lang="en-US" sz="2500" b="1" i="1">
                  <a:cs typeface="Arial" charset="0"/>
                </a:rPr>
                <a:t>P</a:t>
              </a:r>
              <a:r>
                <a:rPr lang="en-US" sz="2500">
                  <a:cs typeface="Arial" charset="0"/>
                </a:rPr>
                <a:t> &gt; </a:t>
              </a: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E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357938" y="5599113"/>
            <a:ext cx="1765300" cy="949325"/>
            <a:chOff x="3997" y="3271"/>
            <a:chExt cx="1112" cy="598"/>
          </a:xfrm>
        </p:grpSpPr>
        <p:sp>
          <p:nvSpPr>
            <p:cNvPr id="46107" name="Rectangle 26"/>
            <p:cNvSpPr>
              <a:spLocks noChangeArrowheads="1"/>
            </p:cNvSpPr>
            <p:nvPr/>
          </p:nvSpPr>
          <p:spPr bwMode="auto">
            <a:xfrm>
              <a:off x="4207" y="3536"/>
              <a:ext cx="700" cy="3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500" b="1" i="1">
                  <a:cs typeface="Arial" charset="0"/>
                </a:rPr>
                <a:t>Y</a:t>
              </a:r>
              <a:r>
                <a:rPr lang="en-US" sz="2500">
                  <a:cs typeface="Arial" charset="0"/>
                </a:rPr>
                <a:t> &gt; </a:t>
              </a: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N</a:t>
              </a:r>
            </a:p>
          </p:txBody>
        </p:sp>
        <p:sp>
          <p:nvSpPr>
            <p:cNvPr id="46108" name="AutoShape 27"/>
            <p:cNvSpPr>
              <a:spLocks/>
            </p:cNvSpPr>
            <p:nvPr/>
          </p:nvSpPr>
          <p:spPr bwMode="auto">
            <a:xfrm rot="-5400000">
              <a:off x="4445" y="2823"/>
              <a:ext cx="215" cy="1112"/>
            </a:xfrm>
            <a:prstGeom prst="leftBrace">
              <a:avLst>
                <a:gd name="adj1" fmla="val 50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566863" y="3940175"/>
            <a:ext cx="2560637" cy="1489075"/>
            <a:chOff x="979" y="2226"/>
            <a:chExt cx="1613" cy="938"/>
          </a:xfrm>
        </p:grpSpPr>
        <p:sp>
          <p:nvSpPr>
            <p:cNvPr id="46105" name="AutoShape 28"/>
            <p:cNvSpPr>
              <a:spLocks/>
            </p:cNvSpPr>
            <p:nvPr/>
          </p:nvSpPr>
          <p:spPr bwMode="auto">
            <a:xfrm>
              <a:off x="2377" y="2226"/>
              <a:ext cx="215" cy="938"/>
            </a:xfrm>
            <a:prstGeom prst="leftBrace">
              <a:avLst>
                <a:gd name="adj1" fmla="val 4233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6106" name="Rectangle 29"/>
            <p:cNvSpPr>
              <a:spLocks noChangeArrowheads="1"/>
            </p:cNvSpPr>
            <p:nvPr/>
          </p:nvSpPr>
          <p:spPr bwMode="auto">
            <a:xfrm>
              <a:off x="979" y="2511"/>
              <a:ext cx="1376" cy="35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500">
                  <a:cs typeface="Arial" charset="0"/>
                </a:rPr>
                <a:t>When </a:t>
              </a:r>
              <a:r>
                <a:rPr lang="en-US" sz="2500" b="1" i="1">
                  <a:cs typeface="Arial" charset="0"/>
                </a:rPr>
                <a:t>P</a:t>
              </a:r>
              <a:r>
                <a:rPr lang="en-US" sz="2500">
                  <a:cs typeface="Arial" charset="0"/>
                </a:rPr>
                <a:t> &lt; </a:t>
              </a: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E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319588" y="5603875"/>
            <a:ext cx="1744662" cy="941388"/>
            <a:chOff x="2713" y="3274"/>
            <a:chExt cx="1099" cy="593"/>
          </a:xfrm>
        </p:grpSpPr>
        <p:sp>
          <p:nvSpPr>
            <p:cNvPr id="46103" name="Rectangle 30"/>
            <p:cNvSpPr>
              <a:spLocks noChangeArrowheads="1"/>
            </p:cNvSpPr>
            <p:nvPr/>
          </p:nvSpPr>
          <p:spPr bwMode="auto">
            <a:xfrm>
              <a:off x="2910" y="3534"/>
              <a:ext cx="700" cy="3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500" b="1" i="1">
                  <a:cs typeface="Arial" charset="0"/>
                </a:rPr>
                <a:t>Y</a:t>
              </a:r>
              <a:r>
                <a:rPr lang="en-US" sz="2500">
                  <a:cs typeface="Arial" charset="0"/>
                </a:rPr>
                <a:t> &lt; </a:t>
              </a: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N</a:t>
              </a:r>
            </a:p>
          </p:txBody>
        </p:sp>
        <p:sp>
          <p:nvSpPr>
            <p:cNvPr id="46104" name="AutoShape 31"/>
            <p:cNvSpPr>
              <a:spLocks/>
            </p:cNvSpPr>
            <p:nvPr/>
          </p:nvSpPr>
          <p:spPr bwMode="auto">
            <a:xfrm rot="-5400000">
              <a:off x="3155" y="2832"/>
              <a:ext cx="215" cy="1099"/>
            </a:xfrm>
            <a:prstGeom prst="leftBrace">
              <a:avLst>
                <a:gd name="adj1" fmla="val 4960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771900" y="3521075"/>
            <a:ext cx="2509838" cy="365125"/>
            <a:chOff x="2368" y="1962"/>
            <a:chExt cx="1581" cy="230"/>
          </a:xfrm>
        </p:grpSpPr>
        <p:sp>
          <p:nvSpPr>
            <p:cNvPr id="46100" name="Line 19"/>
            <p:cNvSpPr>
              <a:spLocks noChangeShapeType="1"/>
            </p:cNvSpPr>
            <p:nvPr/>
          </p:nvSpPr>
          <p:spPr bwMode="auto">
            <a:xfrm flipH="1">
              <a:off x="2700" y="2079"/>
              <a:ext cx="1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Text Box 20"/>
            <p:cNvSpPr txBox="1">
              <a:spLocks noChangeArrowheads="1"/>
            </p:cNvSpPr>
            <p:nvPr/>
          </p:nvSpPr>
          <p:spPr bwMode="auto">
            <a:xfrm>
              <a:off x="2368" y="1962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E</a:t>
              </a:r>
            </a:p>
          </p:txBody>
        </p:sp>
        <p:sp>
          <p:nvSpPr>
            <p:cNvPr id="46102" name="Oval 33"/>
            <p:cNvSpPr>
              <a:spLocks noChangeArrowheads="1"/>
            </p:cNvSpPr>
            <p:nvPr/>
          </p:nvSpPr>
          <p:spPr bwMode="auto">
            <a:xfrm>
              <a:off x="3861" y="2032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522288" y="3286125"/>
            <a:ext cx="3227387" cy="863600"/>
            <a:chOff x="321" y="1814"/>
            <a:chExt cx="2033" cy="544"/>
          </a:xfrm>
        </p:grpSpPr>
        <p:sp>
          <p:nvSpPr>
            <p:cNvPr id="46098" name="Line 21"/>
            <p:cNvSpPr>
              <a:spLocks noChangeShapeType="1"/>
            </p:cNvSpPr>
            <p:nvPr/>
          </p:nvSpPr>
          <p:spPr bwMode="auto">
            <a:xfrm>
              <a:off x="1583" y="2083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Text Box 41"/>
            <p:cNvSpPr txBox="1">
              <a:spLocks noChangeArrowheads="1"/>
            </p:cNvSpPr>
            <p:nvPr/>
          </p:nvSpPr>
          <p:spPr bwMode="auto">
            <a:xfrm>
              <a:off x="321" y="1814"/>
              <a:ext cx="134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the expected price level</a:t>
              </a:r>
            </a:p>
          </p:txBody>
        </p:sp>
      </p:grpSp>
      <p:sp>
        <p:nvSpPr>
          <p:cNvPr id="248879" name="Line 47"/>
          <p:cNvSpPr>
            <a:spLocks noChangeShapeType="1"/>
          </p:cNvSpPr>
          <p:nvPr/>
        </p:nvSpPr>
        <p:spPr bwMode="auto">
          <a:xfrm flipV="1">
            <a:off x="6281738" y="2763838"/>
            <a:ext cx="995362" cy="9191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81" name="Line 49"/>
          <p:cNvSpPr>
            <a:spLocks noChangeShapeType="1"/>
          </p:cNvSpPr>
          <p:nvPr/>
        </p:nvSpPr>
        <p:spPr bwMode="auto">
          <a:xfrm flipV="1">
            <a:off x="4902200" y="3768725"/>
            <a:ext cx="1281113" cy="118903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85" name="Rectangle 53"/>
          <p:cNvSpPr>
            <a:spLocks noChangeArrowheads="1"/>
          </p:cNvSpPr>
          <p:nvPr/>
        </p:nvSpPr>
        <p:spPr bwMode="auto">
          <a:xfrm>
            <a:off x="360363" y="1017588"/>
            <a:ext cx="3652837" cy="7048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800" b="1" i="1" dirty="0">
                <a:cs typeface="Arial" charset="0"/>
              </a:rPr>
              <a:t>Y</a:t>
            </a:r>
            <a:r>
              <a:rPr lang="en-US" sz="2800" dirty="0">
                <a:cs typeface="Arial" charset="0"/>
              </a:rPr>
              <a:t>  = </a:t>
            </a:r>
            <a:r>
              <a:rPr lang="en-US" sz="1000" dirty="0">
                <a:cs typeface="Arial" charset="0"/>
              </a:rPr>
              <a:t> </a:t>
            </a:r>
            <a:r>
              <a:rPr lang="en-US" sz="2800" b="1" i="1" dirty="0">
                <a:cs typeface="Arial" charset="0"/>
              </a:rPr>
              <a:t>Y</a:t>
            </a:r>
            <a:r>
              <a:rPr lang="en-US" sz="2800" b="1" baseline="-25000" dirty="0">
                <a:cs typeface="Arial" charset="0"/>
              </a:rPr>
              <a:t>N</a:t>
            </a:r>
            <a:r>
              <a:rPr lang="en-US" sz="2800" dirty="0">
                <a:cs typeface="Arial" charset="0"/>
              </a:rPr>
              <a:t>  + 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1000" dirty="0">
                <a:cs typeface="Arial" charset="0"/>
              </a:rPr>
              <a:t> </a:t>
            </a:r>
            <a:r>
              <a:rPr lang="en-US" sz="2800" dirty="0">
                <a:cs typeface="Arial" charset="0"/>
              </a:rPr>
              <a:t>(</a:t>
            </a:r>
            <a:r>
              <a:rPr lang="en-US" sz="2800" b="1" i="1" dirty="0">
                <a:cs typeface="Arial" charset="0"/>
              </a:rPr>
              <a:t>P</a:t>
            </a:r>
            <a:r>
              <a:rPr lang="en-US" sz="2800" b="1" dirty="0">
                <a:cs typeface="Arial" charset="0"/>
              </a:rPr>
              <a:t>  </a:t>
            </a:r>
            <a:r>
              <a:rPr lang="en-US" sz="2800" dirty="0">
                <a:cs typeface="Arial" charset="0"/>
              </a:rPr>
              <a:t>–  </a:t>
            </a:r>
            <a:r>
              <a:rPr lang="en-US" sz="2800" b="1" i="1" dirty="0">
                <a:cs typeface="Arial" charset="0"/>
              </a:rPr>
              <a:t>P</a:t>
            </a:r>
            <a:r>
              <a:rPr lang="en-US" sz="2800" b="1" baseline="-25000" dirty="0">
                <a:cs typeface="Arial" charset="0"/>
              </a:rPr>
              <a:t>E</a:t>
            </a:r>
            <a:r>
              <a:rPr lang="en-US" sz="2800" dirty="0"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599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2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i="1" dirty="0" smtClean="0"/>
              <a:t>SRAS</a:t>
            </a:r>
            <a:r>
              <a:rPr lang="en-US" dirty="0" smtClean="0"/>
              <a:t> </a:t>
            </a:r>
            <a:r>
              <a:rPr lang="en-US" sz="2400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LRAS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imperfections in these theories are temporary.  Over time,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mtClean="0"/>
              <a:t>sticky wages and prices become flexible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mtClean="0"/>
              <a:t>misperceptions are corrected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In the LR,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b="1" i="1" smtClean="0"/>
              <a:t>P</a:t>
            </a:r>
            <a:r>
              <a:rPr lang="en-US" b="1" baseline="-25000" smtClean="0"/>
              <a:t>E</a:t>
            </a:r>
            <a:r>
              <a:rPr lang="en-US" smtClean="0"/>
              <a:t> = </a:t>
            </a:r>
            <a:r>
              <a:rPr lang="en-US" b="1" i="1" smtClean="0"/>
              <a:t>P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i="1" smtClean="0"/>
              <a:t>AS</a:t>
            </a:r>
            <a:r>
              <a:rPr lang="en-US" smtClean="0"/>
              <a:t> curve is vertical</a:t>
            </a:r>
          </a:p>
        </p:txBody>
      </p:sp>
    </p:spTree>
    <p:extLst>
      <p:ext uri="{BB962C8B-B14F-4D97-AF65-F5344CB8AC3E}">
        <p14:creationId xmlns:p14="http://schemas.microsoft.com/office/powerpoint/2010/main" val="911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2" name="Group 41"/>
          <p:cNvGrpSpPr>
            <a:grpSpLocks/>
          </p:cNvGrpSpPr>
          <p:nvPr/>
        </p:nvGrpSpPr>
        <p:grpSpPr bwMode="auto">
          <a:xfrm>
            <a:off x="5637213" y="1931988"/>
            <a:ext cx="1177925" cy="3844925"/>
            <a:chOff x="3536" y="778"/>
            <a:chExt cx="742" cy="2422"/>
          </a:xfrm>
        </p:grpSpPr>
        <p:sp>
          <p:nvSpPr>
            <p:cNvPr id="48151" name="Line 42"/>
            <p:cNvSpPr>
              <a:spLocks noChangeShapeType="1"/>
            </p:cNvSpPr>
            <p:nvPr/>
          </p:nvSpPr>
          <p:spPr bwMode="auto">
            <a:xfrm rot="16200000" flipH="1">
              <a:off x="2824" y="2115"/>
              <a:ext cx="2167" cy="3"/>
            </a:xfrm>
            <a:prstGeom prst="line">
              <a:avLst/>
            </a:prstGeom>
            <a:noFill/>
            <a:ln w="38100">
              <a:solidFill>
                <a:srgbClr val="DE8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Text Box 43"/>
            <p:cNvSpPr txBox="1">
              <a:spLocks noChangeArrowheads="1"/>
            </p:cNvSpPr>
            <p:nvPr/>
          </p:nvSpPr>
          <p:spPr bwMode="auto">
            <a:xfrm>
              <a:off x="3536" y="778"/>
              <a:ext cx="7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i="1">
                  <a:cs typeface="Arial" charset="0"/>
                </a:rPr>
                <a:t>LRAS</a:t>
              </a:r>
              <a:endParaRPr lang="en-US" sz="2600" i="1" baseline="-25000">
                <a:cs typeface="Arial" charset="0"/>
              </a:endParaRPr>
            </a:p>
          </p:txBody>
        </p:sp>
      </p:grp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"/>
            <a:ext cx="9144000" cy="738188"/>
          </a:xfrm>
          <a:noFill/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en-US" i="1" dirty="0" smtClean="0"/>
              <a:t>SRAS</a:t>
            </a:r>
            <a:r>
              <a:rPr lang="en-US" dirty="0" smtClean="0"/>
              <a:t> </a:t>
            </a:r>
            <a:r>
              <a:rPr lang="en-US" sz="2400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LRAS</a:t>
            </a:r>
          </a:p>
        </p:txBody>
      </p:sp>
      <p:grpSp>
        <p:nvGrpSpPr>
          <p:cNvPr id="48134" name="Group 3"/>
          <p:cNvGrpSpPr>
            <a:grpSpLocks/>
          </p:cNvGrpSpPr>
          <p:nvPr/>
        </p:nvGrpSpPr>
        <p:grpSpPr bwMode="auto">
          <a:xfrm>
            <a:off x="4116388" y="1879600"/>
            <a:ext cx="4422775" cy="4138613"/>
            <a:chOff x="2579" y="785"/>
            <a:chExt cx="2786" cy="2439"/>
          </a:xfrm>
        </p:grpSpPr>
        <p:grpSp>
          <p:nvGrpSpPr>
            <p:cNvPr id="48146" name="Group 4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48149" name="Line 5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0" name="Line 6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47" name="Text Box 7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48148" name="Text Box 8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48135" name="Group 9"/>
          <p:cNvGrpSpPr>
            <a:grpSpLocks/>
          </p:cNvGrpSpPr>
          <p:nvPr/>
        </p:nvGrpSpPr>
        <p:grpSpPr bwMode="auto">
          <a:xfrm>
            <a:off x="4891088" y="2659063"/>
            <a:ext cx="3379787" cy="2568575"/>
            <a:chOff x="3067" y="1234"/>
            <a:chExt cx="2129" cy="1618"/>
          </a:xfrm>
        </p:grpSpPr>
        <p:sp>
          <p:nvSpPr>
            <p:cNvPr id="48144" name="Line 10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Text Box 11"/>
            <p:cNvSpPr txBox="1">
              <a:spLocks noChangeArrowheads="1"/>
            </p:cNvSpPr>
            <p:nvPr/>
          </p:nvSpPr>
          <p:spPr bwMode="auto">
            <a:xfrm>
              <a:off x="4454" y="1234"/>
              <a:ext cx="7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i="1">
                  <a:cs typeface="Arial" charset="0"/>
                </a:rPr>
                <a:t>SRAS</a:t>
              </a:r>
              <a:endParaRPr lang="en-US" sz="2600" i="1" baseline="-25000">
                <a:cs typeface="Arial" charset="0"/>
              </a:endParaRPr>
            </a:p>
          </p:txBody>
        </p:sp>
      </p:grpSp>
      <p:grpSp>
        <p:nvGrpSpPr>
          <p:cNvPr id="48136" name="Group 31"/>
          <p:cNvGrpSpPr>
            <a:grpSpLocks/>
          </p:cNvGrpSpPr>
          <p:nvPr/>
        </p:nvGrpSpPr>
        <p:grpSpPr bwMode="auto">
          <a:xfrm>
            <a:off x="3781425" y="3814763"/>
            <a:ext cx="2509838" cy="396875"/>
            <a:chOff x="2368" y="1962"/>
            <a:chExt cx="1581" cy="250"/>
          </a:xfrm>
        </p:grpSpPr>
        <p:sp>
          <p:nvSpPr>
            <p:cNvPr id="48141" name="Line 32"/>
            <p:cNvSpPr>
              <a:spLocks noChangeShapeType="1"/>
            </p:cNvSpPr>
            <p:nvPr/>
          </p:nvSpPr>
          <p:spPr bwMode="auto">
            <a:xfrm flipH="1">
              <a:off x="2700" y="2079"/>
              <a:ext cx="1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Text Box 33"/>
            <p:cNvSpPr txBox="1">
              <a:spLocks noChangeArrowheads="1"/>
            </p:cNvSpPr>
            <p:nvPr/>
          </p:nvSpPr>
          <p:spPr bwMode="auto">
            <a:xfrm>
              <a:off x="2368" y="196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  <a:r>
                <a:rPr lang="en-US" sz="2600" b="1" baseline="-25000">
                  <a:cs typeface="Arial" charset="0"/>
                </a:rPr>
                <a:t>E</a:t>
              </a:r>
            </a:p>
          </p:txBody>
        </p:sp>
        <p:sp>
          <p:nvSpPr>
            <p:cNvPr id="48143" name="Oval 34"/>
            <p:cNvSpPr>
              <a:spLocks noChangeArrowheads="1"/>
            </p:cNvSpPr>
            <p:nvPr/>
          </p:nvSpPr>
          <p:spPr bwMode="auto">
            <a:xfrm>
              <a:off x="3861" y="2032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48137" name="Text Box 44"/>
          <p:cNvSpPr txBox="1">
            <a:spLocks noChangeArrowheads="1"/>
          </p:cNvSpPr>
          <p:nvPr/>
        </p:nvSpPr>
        <p:spPr bwMode="auto">
          <a:xfrm>
            <a:off x="5981700" y="5826125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N</a:t>
            </a:r>
          </a:p>
        </p:txBody>
      </p:sp>
      <p:sp>
        <p:nvSpPr>
          <p:cNvPr id="48138" name="Rectangle 45"/>
          <p:cNvSpPr>
            <a:spLocks noGrp="1" noChangeArrowheads="1"/>
          </p:cNvSpPr>
          <p:nvPr>
            <p:ph type="body" idx="4294967295"/>
          </p:nvPr>
        </p:nvSpPr>
        <p:spPr>
          <a:xfrm>
            <a:off x="660400" y="2900363"/>
            <a:ext cx="2468563" cy="2243137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90513" indent="-2905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600" smtClean="0"/>
              <a:t>In the long run, </a:t>
            </a:r>
            <a:br>
              <a:rPr lang="en-US" sz="2600" smtClean="0"/>
            </a:br>
            <a:r>
              <a:rPr lang="en-US" sz="2600" b="1" i="1" smtClean="0"/>
              <a:t>P</a:t>
            </a:r>
            <a:r>
              <a:rPr lang="en-US" sz="2600" b="1" baseline="-25000" smtClean="0"/>
              <a:t>E</a:t>
            </a:r>
            <a:r>
              <a:rPr lang="en-US" sz="2600" smtClean="0"/>
              <a:t> = </a:t>
            </a:r>
            <a:r>
              <a:rPr lang="en-US" sz="2600" b="1" i="1" smtClean="0"/>
              <a:t>P</a:t>
            </a:r>
            <a:r>
              <a:rPr lang="en-US" sz="2600" smtClean="0"/>
              <a:t> </a:t>
            </a:r>
          </a:p>
          <a:p>
            <a:pPr marL="290513" indent="-290513" eaLnBrk="1" hangingPunct="1">
              <a:lnSpc>
                <a:spcPct val="12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600" smtClean="0"/>
              <a:t>and </a:t>
            </a:r>
            <a:br>
              <a:rPr lang="en-US" sz="2600" smtClean="0"/>
            </a:br>
            <a:r>
              <a:rPr lang="en-US" sz="2600" b="1" i="1" smtClean="0"/>
              <a:t>Y</a:t>
            </a:r>
            <a:r>
              <a:rPr lang="en-US" sz="2600" smtClean="0"/>
              <a:t> = </a:t>
            </a:r>
            <a:r>
              <a:rPr lang="en-US" sz="2600" b="1" i="1" smtClean="0"/>
              <a:t>Y</a:t>
            </a:r>
            <a:r>
              <a:rPr lang="en-US" sz="2600" b="1" baseline="-25000" smtClean="0"/>
              <a:t>N</a:t>
            </a:r>
            <a:r>
              <a:rPr lang="en-US" sz="2600" smtClean="0"/>
              <a:t>.</a:t>
            </a:r>
          </a:p>
        </p:txBody>
      </p:sp>
      <p:sp>
        <p:nvSpPr>
          <p:cNvPr id="277551" name="Rectangle 47"/>
          <p:cNvSpPr>
            <a:spLocks noChangeArrowheads="1"/>
          </p:cNvSpPr>
          <p:nvPr/>
        </p:nvSpPr>
        <p:spPr bwMode="auto">
          <a:xfrm>
            <a:off x="411163" y="1063625"/>
            <a:ext cx="3652837" cy="7048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800" b="1" i="1" dirty="0">
                <a:cs typeface="Arial" charset="0"/>
              </a:rPr>
              <a:t>Y</a:t>
            </a:r>
            <a:r>
              <a:rPr lang="en-US" sz="2800" dirty="0">
                <a:cs typeface="Arial" charset="0"/>
              </a:rPr>
              <a:t>  = </a:t>
            </a:r>
            <a:r>
              <a:rPr lang="en-US" sz="1000" dirty="0">
                <a:cs typeface="Arial" charset="0"/>
              </a:rPr>
              <a:t> </a:t>
            </a:r>
            <a:r>
              <a:rPr lang="en-US" sz="2800" b="1" i="1" dirty="0">
                <a:cs typeface="Arial" charset="0"/>
              </a:rPr>
              <a:t>Y</a:t>
            </a:r>
            <a:r>
              <a:rPr lang="en-US" sz="2800" b="1" baseline="-25000" dirty="0">
                <a:cs typeface="Arial" charset="0"/>
              </a:rPr>
              <a:t>N</a:t>
            </a:r>
            <a:r>
              <a:rPr lang="en-US" sz="2800" dirty="0">
                <a:cs typeface="Arial" charset="0"/>
              </a:rPr>
              <a:t>  + 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1000" dirty="0">
                <a:cs typeface="Arial" charset="0"/>
              </a:rPr>
              <a:t> </a:t>
            </a:r>
            <a:r>
              <a:rPr lang="en-US" sz="2800" dirty="0">
                <a:cs typeface="Arial" charset="0"/>
              </a:rPr>
              <a:t>(</a:t>
            </a:r>
            <a:r>
              <a:rPr lang="en-US" sz="2800" b="1" i="1" dirty="0">
                <a:cs typeface="Arial" charset="0"/>
              </a:rPr>
              <a:t>P</a:t>
            </a:r>
            <a:r>
              <a:rPr lang="en-US" sz="2800" b="1" dirty="0">
                <a:cs typeface="Arial" charset="0"/>
              </a:rPr>
              <a:t>  </a:t>
            </a:r>
            <a:r>
              <a:rPr lang="en-US" sz="2800" dirty="0">
                <a:cs typeface="Arial" charset="0"/>
              </a:rPr>
              <a:t>–  </a:t>
            </a:r>
            <a:r>
              <a:rPr lang="en-US" sz="2800" b="1" i="1" dirty="0">
                <a:cs typeface="Arial" charset="0"/>
              </a:rPr>
              <a:t>P</a:t>
            </a:r>
            <a:r>
              <a:rPr lang="en-US" sz="2800" b="1" baseline="-25000" dirty="0">
                <a:cs typeface="Arial" charset="0"/>
              </a:rPr>
              <a:t>E</a:t>
            </a:r>
            <a:r>
              <a:rPr lang="en-US" sz="2800" dirty="0"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8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Why the </a:t>
            </a:r>
            <a:r>
              <a:rPr lang="en-US" i="1" dirty="0" smtClean="0"/>
              <a:t>SRAS</a:t>
            </a:r>
            <a:r>
              <a:rPr lang="en-US" dirty="0" smtClean="0"/>
              <a:t>  Curve Might Shift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2538"/>
            <a:ext cx="3690938" cy="52244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600" dirty="0" smtClean="0"/>
              <a:t>Everything that shifts </a:t>
            </a:r>
            <a:r>
              <a:rPr lang="en-US" sz="2600" i="1" dirty="0" smtClean="0"/>
              <a:t>LRAS</a:t>
            </a:r>
            <a:r>
              <a:rPr lang="en-US" sz="2600" dirty="0" smtClean="0"/>
              <a:t> shifts </a:t>
            </a:r>
            <a:r>
              <a:rPr lang="en-US" sz="2600" i="1" dirty="0" smtClean="0"/>
              <a:t>SRAS</a:t>
            </a:r>
            <a:r>
              <a:rPr lang="en-US" sz="2600" dirty="0" smtClean="0"/>
              <a:t>, too.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600" dirty="0" smtClean="0"/>
              <a:t>Also, </a:t>
            </a:r>
            <a:r>
              <a:rPr lang="en-US" sz="2600" b="1" i="1" dirty="0" smtClean="0"/>
              <a:t>P</a:t>
            </a:r>
            <a:r>
              <a:rPr lang="en-US" sz="2600" b="1" baseline="-25000" dirty="0" smtClean="0"/>
              <a:t>E  </a:t>
            </a:r>
            <a:r>
              <a:rPr lang="en-US" sz="2600" dirty="0" smtClean="0"/>
              <a:t>shifts </a:t>
            </a:r>
            <a:r>
              <a:rPr lang="en-US" sz="2600" i="1" dirty="0" smtClean="0"/>
              <a:t>SRAS</a:t>
            </a:r>
            <a:r>
              <a:rPr lang="en-US" sz="2600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600" dirty="0" smtClean="0"/>
              <a:t>If </a:t>
            </a:r>
            <a:r>
              <a:rPr lang="en-US" sz="2600" b="1" i="1" dirty="0" smtClean="0"/>
              <a:t>P</a:t>
            </a:r>
            <a:r>
              <a:rPr lang="en-US" sz="2600" b="1" baseline="-25000" dirty="0" smtClean="0"/>
              <a:t>E</a:t>
            </a:r>
            <a:r>
              <a:rPr lang="en-US" sz="2600" dirty="0" smtClean="0"/>
              <a:t> rises, 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sz="2600" dirty="0" smtClean="0"/>
              <a:t>workers &amp; firms set higher wages.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600" dirty="0" smtClean="0"/>
              <a:t>At each </a:t>
            </a:r>
            <a:r>
              <a:rPr lang="en-US" sz="2600" b="1" i="1" dirty="0" smtClean="0"/>
              <a:t>P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production is less profitable, </a:t>
            </a:r>
            <a:r>
              <a:rPr lang="en-US" sz="2600" b="1" i="1" dirty="0" smtClean="0"/>
              <a:t>Y</a:t>
            </a:r>
            <a:r>
              <a:rPr lang="en-US" sz="2600" dirty="0" smtClean="0"/>
              <a:t> falls, </a:t>
            </a:r>
            <a:r>
              <a:rPr lang="en-US" sz="2600" i="1" dirty="0" smtClean="0"/>
              <a:t>SRAS</a:t>
            </a:r>
            <a:r>
              <a:rPr lang="en-US" sz="2600" dirty="0" smtClean="0"/>
              <a:t> shifts left.</a:t>
            </a:r>
          </a:p>
        </p:txBody>
      </p:sp>
      <p:grpSp>
        <p:nvGrpSpPr>
          <p:cNvPr id="49158" name="Group 4"/>
          <p:cNvGrpSpPr>
            <a:grpSpLocks/>
          </p:cNvGrpSpPr>
          <p:nvPr/>
        </p:nvGrpSpPr>
        <p:grpSpPr bwMode="auto">
          <a:xfrm>
            <a:off x="5945188" y="1728788"/>
            <a:ext cx="1177925" cy="3844925"/>
            <a:chOff x="3536" y="778"/>
            <a:chExt cx="742" cy="2422"/>
          </a:xfrm>
        </p:grpSpPr>
        <p:sp>
          <p:nvSpPr>
            <p:cNvPr id="49184" name="Line 5"/>
            <p:cNvSpPr>
              <a:spLocks noChangeShapeType="1"/>
            </p:cNvSpPr>
            <p:nvPr/>
          </p:nvSpPr>
          <p:spPr bwMode="auto">
            <a:xfrm rot="16200000" flipH="1">
              <a:off x="2824" y="2115"/>
              <a:ext cx="2167" cy="3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Text Box 6"/>
            <p:cNvSpPr txBox="1">
              <a:spLocks noChangeArrowheads="1"/>
            </p:cNvSpPr>
            <p:nvPr/>
          </p:nvSpPr>
          <p:spPr bwMode="auto">
            <a:xfrm>
              <a:off x="3536" y="778"/>
              <a:ext cx="7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i="1">
                  <a:solidFill>
                    <a:srgbClr val="5F5F5F"/>
                  </a:solidFill>
                  <a:cs typeface="Arial" charset="0"/>
                </a:rPr>
                <a:t>LRAS</a:t>
              </a:r>
              <a:endParaRPr lang="en-US" sz="2600" i="1" baseline="-25000">
                <a:solidFill>
                  <a:srgbClr val="5F5F5F"/>
                </a:solidFill>
                <a:cs typeface="Arial" charset="0"/>
              </a:endParaRPr>
            </a:p>
          </p:txBody>
        </p:sp>
      </p:grp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4621213" y="1676400"/>
            <a:ext cx="3679825" cy="4138613"/>
            <a:chOff x="2579" y="785"/>
            <a:chExt cx="2786" cy="2439"/>
          </a:xfrm>
        </p:grpSpPr>
        <p:grpSp>
          <p:nvGrpSpPr>
            <p:cNvPr id="49179" name="Group 8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49182" name="Line 9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10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80" name="Text Box 11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49181" name="Text Box 12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49160" name="Group 34"/>
          <p:cNvGrpSpPr>
            <a:grpSpLocks/>
          </p:cNvGrpSpPr>
          <p:nvPr/>
        </p:nvGrpSpPr>
        <p:grpSpPr bwMode="auto">
          <a:xfrm>
            <a:off x="5602288" y="2479675"/>
            <a:ext cx="3155950" cy="2601913"/>
            <a:chOff x="3529" y="1562"/>
            <a:chExt cx="1988" cy="1639"/>
          </a:xfrm>
        </p:grpSpPr>
        <p:sp>
          <p:nvSpPr>
            <p:cNvPr id="49177" name="Line 14"/>
            <p:cNvSpPr>
              <a:spLocks noChangeShapeType="1"/>
            </p:cNvSpPr>
            <p:nvPr/>
          </p:nvSpPr>
          <p:spPr bwMode="auto">
            <a:xfrm flipV="1">
              <a:off x="3529" y="1817"/>
              <a:ext cx="1393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Text Box 15"/>
            <p:cNvSpPr txBox="1">
              <a:spLocks noChangeArrowheads="1"/>
            </p:cNvSpPr>
            <p:nvPr/>
          </p:nvSpPr>
          <p:spPr bwMode="auto">
            <a:xfrm>
              <a:off x="4827" y="1562"/>
              <a:ext cx="6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i="1">
                  <a:cs typeface="Arial" charset="0"/>
                </a:rPr>
                <a:t>SRAS</a:t>
              </a:r>
              <a:endParaRPr lang="en-US" sz="2600" i="1" baseline="-25000">
                <a:cs typeface="Arial" charset="0"/>
              </a:endParaRPr>
            </a:p>
          </p:txBody>
        </p:sp>
      </p:grpSp>
      <p:grpSp>
        <p:nvGrpSpPr>
          <p:cNvPr id="49161" name="Group 16"/>
          <p:cNvGrpSpPr>
            <a:grpSpLocks/>
          </p:cNvGrpSpPr>
          <p:nvPr/>
        </p:nvGrpSpPr>
        <p:grpSpPr bwMode="auto">
          <a:xfrm>
            <a:off x="4308475" y="3978275"/>
            <a:ext cx="2290763" cy="396875"/>
            <a:chOff x="2368" y="1962"/>
            <a:chExt cx="1581" cy="250"/>
          </a:xfrm>
        </p:grpSpPr>
        <p:sp>
          <p:nvSpPr>
            <p:cNvPr id="49174" name="Line 17"/>
            <p:cNvSpPr>
              <a:spLocks noChangeShapeType="1"/>
            </p:cNvSpPr>
            <p:nvPr/>
          </p:nvSpPr>
          <p:spPr bwMode="auto">
            <a:xfrm flipH="1">
              <a:off x="2700" y="2079"/>
              <a:ext cx="1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Text Box 18"/>
            <p:cNvSpPr txBox="1">
              <a:spLocks noChangeArrowheads="1"/>
            </p:cNvSpPr>
            <p:nvPr/>
          </p:nvSpPr>
          <p:spPr bwMode="auto">
            <a:xfrm>
              <a:off x="2368" y="196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  <a:r>
                <a:rPr lang="en-US" sz="2600" b="1" baseline="-25000">
                  <a:cs typeface="Arial" charset="0"/>
                </a:rPr>
                <a:t>E</a:t>
              </a:r>
            </a:p>
          </p:txBody>
        </p:sp>
        <p:sp>
          <p:nvSpPr>
            <p:cNvPr id="49176" name="Oval 19"/>
            <p:cNvSpPr>
              <a:spLocks noChangeArrowheads="1"/>
            </p:cNvSpPr>
            <p:nvPr/>
          </p:nvSpPr>
          <p:spPr bwMode="auto">
            <a:xfrm>
              <a:off x="3861" y="2032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49162" name="Text Box 20"/>
          <p:cNvSpPr txBox="1">
            <a:spLocks noChangeArrowheads="1"/>
          </p:cNvSpPr>
          <p:nvPr/>
        </p:nvSpPr>
        <p:spPr bwMode="auto">
          <a:xfrm>
            <a:off x="6289675" y="5622925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Y</a:t>
            </a:r>
            <a:r>
              <a:rPr lang="en-US" sz="2400" b="1" baseline="-25000">
                <a:cs typeface="Arial" charset="0"/>
              </a:rPr>
              <a:t>N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000625" y="2166938"/>
            <a:ext cx="3044825" cy="2613025"/>
            <a:chOff x="3150" y="1365"/>
            <a:chExt cx="1918" cy="1646"/>
          </a:xfrm>
        </p:grpSpPr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 flipV="1">
              <a:off x="3150" y="1627"/>
              <a:ext cx="1393" cy="1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Text Box 23"/>
            <p:cNvSpPr txBox="1">
              <a:spLocks noChangeArrowheads="1"/>
            </p:cNvSpPr>
            <p:nvPr/>
          </p:nvSpPr>
          <p:spPr bwMode="auto">
            <a:xfrm>
              <a:off x="4378" y="1365"/>
              <a:ext cx="6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i="1">
                  <a:solidFill>
                    <a:srgbClr val="CC0000"/>
                  </a:solidFill>
                  <a:cs typeface="Arial" charset="0"/>
                </a:rPr>
                <a:t>SRAS</a:t>
              </a:r>
              <a:endParaRPr lang="en-US" sz="2600" i="1" baseline="-25000">
                <a:solidFill>
                  <a:srgbClr val="CC0000"/>
                </a:solidFill>
                <a:cs typeface="Arial" charset="0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316413" y="3068638"/>
            <a:ext cx="2290762" cy="431800"/>
            <a:chOff x="2719" y="1933"/>
            <a:chExt cx="1443" cy="272"/>
          </a:xfrm>
        </p:grpSpPr>
        <p:sp>
          <p:nvSpPr>
            <p:cNvPr id="49169" name="Line 25"/>
            <p:cNvSpPr>
              <a:spLocks noChangeShapeType="1"/>
            </p:cNvSpPr>
            <p:nvPr/>
          </p:nvSpPr>
          <p:spPr bwMode="auto">
            <a:xfrm flipH="1">
              <a:off x="3022" y="2054"/>
              <a:ext cx="1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Text Box 26"/>
            <p:cNvSpPr txBox="1">
              <a:spLocks noChangeArrowheads="1"/>
            </p:cNvSpPr>
            <p:nvPr/>
          </p:nvSpPr>
          <p:spPr bwMode="auto">
            <a:xfrm>
              <a:off x="2719" y="1933"/>
              <a:ext cx="28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 i="1">
                  <a:solidFill>
                    <a:srgbClr val="CC0000"/>
                  </a:solidFill>
                  <a:cs typeface="Arial" charset="0"/>
                </a:rPr>
                <a:t>P</a:t>
              </a:r>
              <a:r>
                <a:rPr lang="en-US" sz="2600" b="1" baseline="-25000">
                  <a:solidFill>
                    <a:srgbClr val="CC0000"/>
                  </a:solidFill>
                  <a:cs typeface="Arial" charset="0"/>
                </a:rPr>
                <a:t>E</a:t>
              </a:r>
            </a:p>
          </p:txBody>
        </p:sp>
        <p:sp>
          <p:nvSpPr>
            <p:cNvPr id="49171" name="Oval 27"/>
            <p:cNvSpPr>
              <a:spLocks noChangeArrowheads="1"/>
            </p:cNvSpPr>
            <p:nvPr/>
          </p:nvSpPr>
          <p:spPr bwMode="auto">
            <a:xfrm>
              <a:off x="4082" y="2007"/>
              <a:ext cx="80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365596" name="Line 28"/>
          <p:cNvSpPr>
            <a:spLocks noChangeShapeType="1"/>
          </p:cNvSpPr>
          <p:nvPr/>
        </p:nvSpPr>
        <p:spPr bwMode="auto">
          <a:xfrm flipV="1">
            <a:off x="4487863" y="3457575"/>
            <a:ext cx="0" cy="5746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 flipH="1">
            <a:off x="5705475" y="4162425"/>
            <a:ext cx="708025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00" name="Line 32"/>
          <p:cNvSpPr>
            <a:spLocks noChangeShapeType="1"/>
          </p:cNvSpPr>
          <p:nvPr/>
        </p:nvSpPr>
        <p:spPr bwMode="auto">
          <a:xfrm flipH="1">
            <a:off x="6900863" y="2971800"/>
            <a:ext cx="708025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5112"/>
            <a:ext cx="9144000" cy="6492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The Long-Run Equilibrium</a:t>
            </a:r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595438"/>
            <a:ext cx="3168650" cy="322103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sz="2600" smtClean="0"/>
              <a:t>In the long-run equilibrium, </a:t>
            </a:r>
          </a:p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sz="2600" smtClean="0"/>
              <a:t>	</a:t>
            </a:r>
            <a:r>
              <a:rPr lang="en-US" sz="2600" b="1" i="1" smtClean="0"/>
              <a:t>P</a:t>
            </a:r>
            <a:r>
              <a:rPr lang="en-US" sz="2600" b="1" baseline="-25000" smtClean="0"/>
              <a:t>E</a:t>
            </a:r>
            <a:r>
              <a:rPr lang="en-US" sz="2600" smtClean="0"/>
              <a:t> = </a:t>
            </a:r>
            <a:r>
              <a:rPr lang="en-US" sz="2600" b="1" i="1" smtClean="0"/>
              <a:t>P</a:t>
            </a:r>
            <a:r>
              <a:rPr lang="en-US" sz="2600" smtClean="0"/>
              <a:t>, </a:t>
            </a:r>
          </a:p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sz="2600" smtClean="0"/>
              <a:t>	</a:t>
            </a:r>
            <a:r>
              <a:rPr lang="en-US" sz="2600" b="1" i="1" smtClean="0"/>
              <a:t>Y</a:t>
            </a:r>
            <a:r>
              <a:rPr lang="en-US" sz="2600" smtClean="0"/>
              <a:t> = </a:t>
            </a:r>
            <a:r>
              <a:rPr lang="en-US" sz="2600" b="1" i="1" smtClean="0"/>
              <a:t>Y</a:t>
            </a:r>
            <a:r>
              <a:rPr lang="en-US" sz="2600" b="1" baseline="-25000" smtClean="0"/>
              <a:t>N </a:t>
            </a:r>
            <a:r>
              <a:rPr lang="en-US" sz="2600" smtClean="0"/>
              <a:t>, </a:t>
            </a:r>
          </a:p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sz="2600" smtClean="0"/>
              <a:t>and unemployment is at its natural rate.</a:t>
            </a:r>
          </a:p>
        </p:txBody>
      </p:sp>
      <p:grpSp>
        <p:nvGrpSpPr>
          <p:cNvPr id="50182" name="Group 5"/>
          <p:cNvGrpSpPr>
            <a:grpSpLocks/>
          </p:cNvGrpSpPr>
          <p:nvPr/>
        </p:nvGrpSpPr>
        <p:grpSpPr bwMode="auto">
          <a:xfrm>
            <a:off x="4094163" y="1579563"/>
            <a:ext cx="4422775" cy="4106862"/>
            <a:chOff x="2579" y="785"/>
            <a:chExt cx="2786" cy="2420"/>
          </a:xfrm>
        </p:grpSpPr>
        <p:grpSp>
          <p:nvGrpSpPr>
            <p:cNvPr id="50194" name="Group 6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0197" name="Line 7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8" name="Line 8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95" name="Text Box 9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50196" name="Text Box 10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sp>
        <p:nvSpPr>
          <p:cNvPr id="50183" name="Line 11"/>
          <p:cNvSpPr>
            <a:spLocks noChangeShapeType="1"/>
          </p:cNvSpPr>
          <p:nvPr/>
        </p:nvSpPr>
        <p:spPr bwMode="auto">
          <a:xfrm>
            <a:off x="5032375" y="2535238"/>
            <a:ext cx="2317750" cy="2284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Text Box 12"/>
          <p:cNvSpPr txBox="1">
            <a:spLocks noChangeArrowheads="1"/>
          </p:cNvSpPr>
          <p:nvPr/>
        </p:nvSpPr>
        <p:spPr bwMode="auto">
          <a:xfrm>
            <a:off x="7272338" y="4700588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>
                <a:cs typeface="Arial" charset="0"/>
              </a:rPr>
              <a:t>AD</a:t>
            </a:r>
            <a:endParaRPr lang="en-US" sz="2400" i="1" baseline="-25000">
              <a:cs typeface="Arial" charset="0"/>
            </a:endParaRPr>
          </a:p>
        </p:txBody>
      </p:sp>
      <p:sp>
        <p:nvSpPr>
          <p:cNvPr id="50185" name="Line 13"/>
          <p:cNvSpPr>
            <a:spLocks noChangeShapeType="1"/>
          </p:cNvSpPr>
          <p:nvPr/>
        </p:nvSpPr>
        <p:spPr bwMode="auto">
          <a:xfrm flipV="1">
            <a:off x="4868863" y="2730500"/>
            <a:ext cx="2376487" cy="21971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4"/>
          <p:cNvSpPr txBox="1">
            <a:spLocks noChangeArrowheads="1"/>
          </p:cNvSpPr>
          <p:nvPr/>
        </p:nvSpPr>
        <p:spPr bwMode="auto">
          <a:xfrm>
            <a:off x="7148513" y="23590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>
                <a:cs typeface="Arial" charset="0"/>
              </a:rPr>
              <a:t>SRAS</a:t>
            </a:r>
            <a:endParaRPr lang="en-US" sz="2400" i="1" baseline="-25000">
              <a:cs typeface="Arial" charset="0"/>
            </a:endParaRPr>
          </a:p>
        </p:txBody>
      </p:sp>
      <p:sp>
        <p:nvSpPr>
          <p:cNvPr id="50187" name="Line 15"/>
          <p:cNvSpPr>
            <a:spLocks noChangeShapeType="1"/>
          </p:cNvSpPr>
          <p:nvPr/>
        </p:nvSpPr>
        <p:spPr bwMode="auto">
          <a:xfrm>
            <a:off x="4292600" y="3686175"/>
            <a:ext cx="1908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16"/>
          <p:cNvSpPr txBox="1">
            <a:spLocks noChangeArrowheads="1"/>
          </p:cNvSpPr>
          <p:nvPr/>
        </p:nvSpPr>
        <p:spPr bwMode="auto">
          <a:xfrm>
            <a:off x="3784600" y="34925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500" b="1" i="1">
                <a:cs typeface="Arial" charset="0"/>
              </a:rPr>
              <a:t>P</a:t>
            </a:r>
            <a:r>
              <a:rPr lang="en-US" sz="2500" b="1" baseline="-25000">
                <a:cs typeface="Arial" charset="0"/>
              </a:rPr>
              <a:t>E</a:t>
            </a:r>
          </a:p>
        </p:txBody>
      </p:sp>
      <p:sp>
        <p:nvSpPr>
          <p:cNvPr id="50189" name="Line 17"/>
          <p:cNvSpPr>
            <a:spLocks noChangeShapeType="1"/>
          </p:cNvSpPr>
          <p:nvPr/>
        </p:nvSpPr>
        <p:spPr bwMode="auto">
          <a:xfrm rot="16200000" flipH="1">
            <a:off x="4483101" y="3757612"/>
            <a:ext cx="3440112" cy="4763"/>
          </a:xfrm>
          <a:prstGeom prst="line">
            <a:avLst/>
          </a:prstGeom>
          <a:noFill/>
          <a:ln w="38100">
            <a:solidFill>
              <a:srgbClr val="DE8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Text Box 19"/>
          <p:cNvSpPr txBox="1">
            <a:spLocks noChangeArrowheads="1"/>
          </p:cNvSpPr>
          <p:nvPr/>
        </p:nvSpPr>
        <p:spPr bwMode="auto">
          <a:xfrm>
            <a:off x="5691188" y="1635125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>
                <a:cs typeface="Arial" charset="0"/>
              </a:rPr>
              <a:t>LRAS</a:t>
            </a:r>
            <a:endParaRPr lang="en-US" sz="2400" i="1" baseline="-25000">
              <a:cs typeface="Arial" charset="0"/>
            </a:endParaRPr>
          </a:p>
        </p:txBody>
      </p:sp>
      <p:sp>
        <p:nvSpPr>
          <p:cNvPr id="50191" name="Oval 28"/>
          <p:cNvSpPr>
            <a:spLocks noChangeArrowheads="1"/>
          </p:cNvSpPr>
          <p:nvPr/>
        </p:nvSpPr>
        <p:spPr bwMode="auto">
          <a:xfrm>
            <a:off x="6137275" y="3613150"/>
            <a:ext cx="139700" cy="1381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50192" name="Rectangle 52"/>
          <p:cNvSpPr>
            <a:spLocks noChangeArrowheads="1"/>
          </p:cNvSpPr>
          <p:nvPr/>
        </p:nvSpPr>
        <p:spPr bwMode="auto">
          <a:xfrm>
            <a:off x="5967413" y="5470525"/>
            <a:ext cx="5508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b="1" i="1">
                <a:cs typeface="Arial" charset="0"/>
              </a:rPr>
              <a:t>Y</a:t>
            </a:r>
            <a:r>
              <a:rPr lang="en-US" sz="2500" b="1" baseline="-25000"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001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Economic Fluctuations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700" dirty="0" smtClean="0"/>
              <a:t>Caused by events that shift the </a:t>
            </a:r>
            <a:r>
              <a:rPr lang="en-US" sz="2700" i="1" dirty="0" smtClean="0"/>
              <a:t>AD</a:t>
            </a:r>
            <a:r>
              <a:rPr lang="en-US" sz="2700" dirty="0" smtClean="0"/>
              <a:t> and/or </a:t>
            </a:r>
            <a:br>
              <a:rPr lang="en-US" sz="2700" dirty="0" smtClean="0"/>
            </a:br>
            <a:r>
              <a:rPr lang="en-US" sz="2700" i="1" dirty="0" smtClean="0"/>
              <a:t>AS</a:t>
            </a:r>
            <a:r>
              <a:rPr lang="en-US" sz="2700" dirty="0" smtClean="0"/>
              <a:t> curves.</a:t>
            </a:r>
          </a:p>
          <a:p>
            <a:pPr eaLnBrk="1" hangingPunct="1">
              <a:spcBef>
                <a:spcPct val="40000"/>
              </a:spcBef>
            </a:pPr>
            <a:r>
              <a:rPr lang="en-US" sz="2700" dirty="0" smtClean="0"/>
              <a:t>Four steps to analyzing economic fluctuations:</a:t>
            </a:r>
          </a:p>
          <a:p>
            <a:pPr marL="914400" lvl="1" indent="-457200" eaLnBrk="1" hangingPunct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1.</a:t>
            </a:r>
            <a:r>
              <a:rPr lang="en-US" sz="2600" dirty="0" smtClean="0">
                <a:solidFill>
                  <a:srgbClr val="339966"/>
                </a:solidFill>
              </a:rPr>
              <a:t>	</a:t>
            </a:r>
            <a:r>
              <a:rPr lang="en-US" dirty="0" smtClean="0"/>
              <a:t>Determine whether the event shifts </a:t>
            </a:r>
            <a:r>
              <a:rPr lang="en-US" i="1" dirty="0" smtClean="0"/>
              <a:t>AD</a:t>
            </a:r>
            <a:r>
              <a:rPr lang="en-US" dirty="0" smtClean="0"/>
              <a:t> or </a:t>
            </a:r>
            <a:r>
              <a:rPr lang="en-US" i="1" dirty="0" smtClean="0"/>
              <a:t>AS</a:t>
            </a:r>
            <a:r>
              <a:rPr lang="en-US" dirty="0" smtClean="0"/>
              <a:t>.</a:t>
            </a:r>
          </a:p>
          <a:p>
            <a:pPr marL="914400" lvl="1" indent="-457200" eaLnBrk="1" hangingPunct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2. </a:t>
            </a:r>
            <a:r>
              <a:rPr lang="en-US" sz="2600" dirty="0" smtClean="0">
                <a:solidFill>
                  <a:srgbClr val="339966"/>
                </a:solidFill>
              </a:rPr>
              <a:t>	</a:t>
            </a:r>
            <a:r>
              <a:rPr lang="en-US" dirty="0" smtClean="0"/>
              <a:t>Determine whether curve shifts left or right.</a:t>
            </a:r>
          </a:p>
          <a:p>
            <a:pPr marL="914400" lvl="1" indent="-457200" eaLnBrk="1" hangingPunct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3. </a:t>
            </a:r>
            <a:r>
              <a:rPr lang="en-US" sz="2600" dirty="0" smtClean="0">
                <a:solidFill>
                  <a:srgbClr val="339966"/>
                </a:solidFill>
              </a:rPr>
              <a:t>	</a:t>
            </a:r>
            <a:r>
              <a:rPr lang="en-US" dirty="0" smtClean="0"/>
              <a:t>Use </a:t>
            </a:r>
            <a:r>
              <a:rPr lang="en-US" i="1" dirty="0" smtClean="0"/>
              <a:t>AD</a:t>
            </a:r>
            <a:r>
              <a:rPr lang="en-US" dirty="0" smtClean="0"/>
              <a:t>–</a:t>
            </a:r>
            <a:r>
              <a:rPr lang="en-US" i="1" dirty="0" smtClean="0"/>
              <a:t>AS</a:t>
            </a:r>
            <a:r>
              <a:rPr lang="en-US" dirty="0" smtClean="0"/>
              <a:t> diagram to see how the shift changes </a:t>
            </a:r>
            <a:r>
              <a:rPr lang="en-US" b="1" i="1" dirty="0" smtClean="0"/>
              <a:t>Y</a:t>
            </a:r>
            <a:r>
              <a:rPr lang="en-US" dirty="0" smtClean="0"/>
              <a:t> and </a:t>
            </a:r>
            <a:r>
              <a:rPr lang="en-US" b="1" i="1" dirty="0" smtClean="0"/>
              <a:t>P</a:t>
            </a:r>
            <a:r>
              <a:rPr lang="en-US" dirty="0" smtClean="0"/>
              <a:t>  in the short run. </a:t>
            </a:r>
          </a:p>
          <a:p>
            <a:pPr marL="914400" lvl="1" indent="-457200">
              <a:spcBef>
                <a:spcPct val="3500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4. </a:t>
            </a:r>
            <a:r>
              <a:rPr lang="en-US" sz="2600" dirty="0" smtClean="0">
                <a:solidFill>
                  <a:srgbClr val="339966"/>
                </a:solidFill>
              </a:rPr>
              <a:t>	</a:t>
            </a:r>
            <a:r>
              <a:rPr lang="en-US" dirty="0" smtClean="0"/>
              <a:t>Use </a:t>
            </a:r>
            <a:r>
              <a:rPr lang="en-US" i="1" dirty="0" smtClean="0"/>
              <a:t>AD</a:t>
            </a:r>
            <a:r>
              <a:rPr lang="en-US" dirty="0"/>
              <a:t>–</a:t>
            </a:r>
            <a:r>
              <a:rPr lang="en-US" i="1" dirty="0" smtClean="0"/>
              <a:t>AS</a:t>
            </a:r>
            <a:r>
              <a:rPr lang="en-US" dirty="0" smtClean="0"/>
              <a:t> diagram to see how economy </a:t>
            </a:r>
            <a:br>
              <a:rPr lang="en-US" dirty="0" smtClean="0"/>
            </a:br>
            <a:r>
              <a:rPr lang="en-US" dirty="0" smtClean="0"/>
              <a:t>moves from new SR </a:t>
            </a:r>
            <a:r>
              <a:rPr lang="en-US" dirty="0" err="1" smtClean="0"/>
              <a:t>eq’m</a:t>
            </a:r>
            <a:r>
              <a:rPr lang="en-US" dirty="0" smtClean="0"/>
              <a:t> to new LR </a:t>
            </a:r>
            <a:r>
              <a:rPr lang="en-US" dirty="0" err="1" smtClean="0"/>
              <a:t>eq’m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13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52"/>
          <p:cNvGrpSpPr>
            <a:grpSpLocks/>
          </p:cNvGrpSpPr>
          <p:nvPr/>
        </p:nvGrpSpPr>
        <p:grpSpPr bwMode="auto">
          <a:xfrm>
            <a:off x="6048375" y="1479550"/>
            <a:ext cx="1177925" cy="4306888"/>
            <a:chOff x="3670" y="778"/>
            <a:chExt cx="742" cy="2713"/>
          </a:xfrm>
        </p:grpSpPr>
        <p:sp>
          <p:nvSpPr>
            <p:cNvPr id="52270" name="Line 17"/>
            <p:cNvSpPr>
              <a:spLocks noChangeShapeType="1"/>
            </p:cNvSpPr>
            <p:nvPr/>
          </p:nvSpPr>
          <p:spPr bwMode="auto">
            <a:xfrm rot="16200000" flipH="1">
              <a:off x="2956" y="2115"/>
              <a:ext cx="2167" cy="3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Text Box 19"/>
            <p:cNvSpPr txBox="1">
              <a:spLocks noChangeArrowheads="1"/>
            </p:cNvSpPr>
            <p:nvPr/>
          </p:nvSpPr>
          <p:spPr bwMode="auto">
            <a:xfrm>
              <a:off x="3670" y="77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endParaRPr lang="en-US" sz="2400" i="1" baseline="-25000">
                <a:cs typeface="Arial" charset="0"/>
              </a:endParaRPr>
            </a:p>
          </p:txBody>
        </p:sp>
        <p:sp>
          <p:nvSpPr>
            <p:cNvPr id="52272" name="Rectangle 51"/>
            <p:cNvSpPr>
              <a:spLocks noChangeArrowheads="1"/>
            </p:cNvSpPr>
            <p:nvPr/>
          </p:nvSpPr>
          <p:spPr bwMode="auto">
            <a:xfrm>
              <a:off x="3891" y="320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N</a:t>
              </a:r>
            </a:p>
          </p:txBody>
        </p:sp>
      </p:grpSp>
      <p:sp>
        <p:nvSpPr>
          <p:cNvPr id="5222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9144000" cy="6492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The Effects of a Shift in </a:t>
            </a:r>
            <a:r>
              <a:rPr lang="en-US" i="1" dirty="0" smtClean="0"/>
              <a:t>AD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893763"/>
            <a:ext cx="4079875" cy="5418137"/>
          </a:xfrm>
        </p:spPr>
        <p:txBody>
          <a:bodyPr/>
          <a:lstStyle/>
          <a:p>
            <a:pPr marL="463550" indent="-463550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sz="2600" u="sng" dirty="0" smtClean="0"/>
              <a:t>Event: Stock market crash</a:t>
            </a:r>
          </a:p>
          <a:p>
            <a:pPr marL="463550" indent="-463550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1. </a:t>
            </a:r>
            <a:r>
              <a:rPr lang="en-US" sz="2500" b="1" dirty="0" smtClean="0">
                <a:solidFill>
                  <a:srgbClr val="339966"/>
                </a:solidFill>
              </a:rPr>
              <a:t>	</a:t>
            </a:r>
            <a:r>
              <a:rPr lang="en-US" sz="2600" dirty="0" smtClean="0"/>
              <a:t>Affects </a:t>
            </a:r>
            <a:r>
              <a:rPr lang="en-US" sz="2600" b="1" i="1" dirty="0" smtClean="0"/>
              <a:t>C</a:t>
            </a:r>
            <a:r>
              <a:rPr lang="en-US" sz="2600" dirty="0" smtClean="0"/>
              <a:t>, </a:t>
            </a:r>
            <a:r>
              <a:rPr lang="en-US" sz="2600" i="1" dirty="0" smtClean="0"/>
              <a:t>AD</a:t>
            </a:r>
            <a:r>
              <a:rPr lang="en-US" sz="2600" dirty="0" smtClean="0"/>
              <a:t> curve</a:t>
            </a:r>
          </a:p>
          <a:p>
            <a:pPr marL="463550" indent="-463550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2. </a:t>
            </a:r>
            <a:r>
              <a:rPr lang="en-US" sz="2500" b="1" dirty="0" smtClean="0">
                <a:solidFill>
                  <a:srgbClr val="339966"/>
                </a:solidFill>
              </a:rPr>
              <a:t>	</a:t>
            </a:r>
            <a:r>
              <a:rPr lang="en-US" sz="2600" b="1" i="1" dirty="0" smtClean="0"/>
              <a:t>C</a:t>
            </a:r>
            <a:r>
              <a:rPr lang="en-US" sz="2600" dirty="0" smtClean="0"/>
              <a:t> falls, so </a:t>
            </a:r>
            <a:r>
              <a:rPr lang="en-US" sz="2600" i="1" dirty="0" smtClean="0"/>
              <a:t>AD</a:t>
            </a:r>
            <a:r>
              <a:rPr lang="en-US" sz="2600" dirty="0" smtClean="0"/>
              <a:t> shifts left</a:t>
            </a:r>
          </a:p>
          <a:p>
            <a:pPr marL="463550" indent="-463550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3. </a:t>
            </a:r>
            <a:r>
              <a:rPr lang="en-US" sz="2500" b="1" dirty="0" smtClean="0">
                <a:solidFill>
                  <a:srgbClr val="339966"/>
                </a:solidFill>
              </a:rPr>
              <a:t>	</a:t>
            </a:r>
            <a:r>
              <a:rPr lang="en-US" sz="2600" dirty="0" smtClean="0"/>
              <a:t>SR </a:t>
            </a:r>
            <a:r>
              <a:rPr lang="en-US" sz="2600" dirty="0" err="1" smtClean="0"/>
              <a:t>eq’m</a:t>
            </a:r>
            <a:r>
              <a:rPr lang="en-US" sz="2600" dirty="0" smtClean="0"/>
              <a:t> at B. </a:t>
            </a:r>
            <a:br>
              <a:rPr lang="en-US" sz="2600" dirty="0" smtClean="0"/>
            </a:br>
            <a:r>
              <a:rPr lang="en-US" sz="2600" b="1" i="1" dirty="0" smtClean="0"/>
              <a:t>P</a:t>
            </a:r>
            <a:r>
              <a:rPr lang="en-US" sz="2600" dirty="0" smtClean="0"/>
              <a:t> and </a:t>
            </a:r>
            <a:r>
              <a:rPr lang="en-US" sz="2600" b="1" i="1" dirty="0" smtClean="0"/>
              <a:t>Y</a:t>
            </a:r>
            <a:r>
              <a:rPr lang="en-US" sz="2600" dirty="0" smtClean="0"/>
              <a:t>  lower,</a:t>
            </a:r>
            <a:br>
              <a:rPr lang="en-US" sz="2600" dirty="0" smtClean="0"/>
            </a:br>
            <a:r>
              <a:rPr lang="en-US" sz="2600" dirty="0" err="1" smtClean="0"/>
              <a:t>unemp</a:t>
            </a:r>
            <a:r>
              <a:rPr lang="en-US" sz="2600" dirty="0" smtClean="0"/>
              <a:t> higher</a:t>
            </a:r>
          </a:p>
          <a:p>
            <a:pPr marL="463550" indent="-463550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4. </a:t>
            </a:r>
            <a:r>
              <a:rPr lang="en-US" sz="2500" b="1" dirty="0" smtClean="0">
                <a:solidFill>
                  <a:srgbClr val="339966"/>
                </a:solidFill>
              </a:rPr>
              <a:t>	</a:t>
            </a:r>
            <a:r>
              <a:rPr lang="en-US" sz="2600" dirty="0" smtClean="0"/>
              <a:t>Over time, </a:t>
            </a:r>
            <a:r>
              <a:rPr lang="en-US" sz="2600" b="1" i="1" dirty="0" smtClean="0"/>
              <a:t>P</a:t>
            </a:r>
            <a:r>
              <a:rPr lang="en-US" sz="2600" b="1" baseline="-25000" dirty="0" smtClean="0"/>
              <a:t>E</a:t>
            </a:r>
            <a:r>
              <a:rPr lang="en-US" sz="2600" dirty="0" smtClean="0"/>
              <a:t> falls, </a:t>
            </a:r>
            <a:br>
              <a:rPr lang="en-US" sz="2600" dirty="0" smtClean="0"/>
            </a:br>
            <a:r>
              <a:rPr lang="en-US" sz="2600" i="1" dirty="0" smtClean="0"/>
              <a:t>SRAS</a:t>
            </a:r>
            <a:r>
              <a:rPr lang="en-US" sz="2600" dirty="0" smtClean="0"/>
              <a:t> shifts right,</a:t>
            </a:r>
            <a:br>
              <a:rPr lang="en-US" sz="2600" dirty="0" smtClean="0"/>
            </a:br>
            <a:r>
              <a:rPr lang="en-US" sz="2600" dirty="0" smtClean="0"/>
              <a:t>until LR </a:t>
            </a:r>
            <a:r>
              <a:rPr lang="en-US" sz="2600" dirty="0" err="1" smtClean="0"/>
              <a:t>eq’m</a:t>
            </a:r>
            <a:r>
              <a:rPr lang="en-US" sz="2600" dirty="0" smtClean="0"/>
              <a:t> at C.</a:t>
            </a:r>
            <a:br>
              <a:rPr lang="en-US" sz="2600" dirty="0" smtClean="0"/>
            </a:br>
            <a:r>
              <a:rPr lang="en-US" sz="2600" b="1" i="1" dirty="0" smtClean="0"/>
              <a:t>Y</a:t>
            </a:r>
            <a:r>
              <a:rPr lang="en-US" sz="2600" dirty="0" smtClean="0"/>
              <a:t>  and </a:t>
            </a:r>
            <a:r>
              <a:rPr lang="en-US" sz="2600" dirty="0" err="1" smtClean="0"/>
              <a:t>unemp</a:t>
            </a:r>
            <a:r>
              <a:rPr lang="en-US" sz="2600" dirty="0" smtClean="0"/>
              <a:t> back </a:t>
            </a:r>
            <a:br>
              <a:rPr lang="en-US" sz="2600" dirty="0" smtClean="0"/>
            </a:br>
            <a:r>
              <a:rPr lang="en-US" sz="2600" dirty="0" smtClean="0"/>
              <a:t>at initial levels. </a:t>
            </a:r>
          </a:p>
        </p:txBody>
      </p:sp>
      <p:grpSp>
        <p:nvGrpSpPr>
          <p:cNvPr id="52231" name="Group 5"/>
          <p:cNvGrpSpPr>
            <a:grpSpLocks/>
          </p:cNvGrpSpPr>
          <p:nvPr/>
        </p:nvGrpSpPr>
        <p:grpSpPr bwMode="auto">
          <a:xfrm>
            <a:off x="4605338" y="1423988"/>
            <a:ext cx="3994150" cy="4106862"/>
            <a:chOff x="2579" y="785"/>
            <a:chExt cx="2786" cy="2420"/>
          </a:xfrm>
        </p:grpSpPr>
        <p:grpSp>
          <p:nvGrpSpPr>
            <p:cNvPr id="52265" name="Group 6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2268" name="Line 7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9" name="Line 8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66" name="Text Box 9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52267" name="Text Box 10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52232" name="Group 54"/>
          <p:cNvGrpSpPr>
            <a:grpSpLocks/>
          </p:cNvGrpSpPr>
          <p:nvPr/>
        </p:nvGrpSpPr>
        <p:grpSpPr bwMode="auto">
          <a:xfrm>
            <a:off x="5302250" y="1928813"/>
            <a:ext cx="2947988" cy="2609850"/>
            <a:chOff x="3200" y="1121"/>
            <a:chExt cx="1857" cy="1644"/>
          </a:xfrm>
        </p:grpSpPr>
        <p:sp>
          <p:nvSpPr>
            <p:cNvPr id="52263" name="Line 11"/>
            <p:cNvSpPr>
              <a:spLocks noChangeShapeType="1"/>
            </p:cNvSpPr>
            <p:nvPr/>
          </p:nvSpPr>
          <p:spPr bwMode="auto">
            <a:xfrm>
              <a:off x="3200" y="1121"/>
              <a:ext cx="1460" cy="1439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Text Box 12"/>
            <p:cNvSpPr txBox="1">
              <a:spLocks noChangeArrowheads="1"/>
            </p:cNvSpPr>
            <p:nvPr/>
          </p:nvSpPr>
          <p:spPr bwMode="auto">
            <a:xfrm>
              <a:off x="4588" y="2477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2233" name="Group 55"/>
          <p:cNvGrpSpPr>
            <a:grpSpLocks/>
          </p:cNvGrpSpPr>
          <p:nvPr/>
        </p:nvGrpSpPr>
        <p:grpSpPr bwMode="auto">
          <a:xfrm>
            <a:off x="5091113" y="2079625"/>
            <a:ext cx="3390900" cy="2597150"/>
            <a:chOff x="3067" y="1216"/>
            <a:chExt cx="2136" cy="1636"/>
          </a:xfrm>
        </p:grpSpPr>
        <p:sp>
          <p:nvSpPr>
            <p:cNvPr id="52261" name="Line 13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Text Box 14"/>
            <p:cNvSpPr txBox="1">
              <a:spLocks noChangeArrowheads="1"/>
            </p:cNvSpPr>
            <p:nvPr/>
          </p:nvSpPr>
          <p:spPr bwMode="auto">
            <a:xfrm>
              <a:off x="4461" y="1216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5065713" y="2973388"/>
            <a:ext cx="2606675" cy="2216150"/>
            <a:chOff x="3051" y="1719"/>
            <a:chExt cx="1642" cy="1396"/>
          </a:xfrm>
        </p:grpSpPr>
        <p:sp>
          <p:nvSpPr>
            <p:cNvPr id="52259" name="Text Box 21"/>
            <p:cNvSpPr txBox="1">
              <a:spLocks noChangeArrowheads="1"/>
            </p:cNvSpPr>
            <p:nvPr/>
          </p:nvSpPr>
          <p:spPr bwMode="auto">
            <a:xfrm>
              <a:off x="4236" y="2827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  <p:sp>
          <p:nvSpPr>
            <p:cNvPr id="52260" name="Line 22"/>
            <p:cNvSpPr>
              <a:spLocks noChangeShapeType="1"/>
            </p:cNvSpPr>
            <p:nvPr/>
          </p:nvSpPr>
          <p:spPr bwMode="auto">
            <a:xfrm>
              <a:off x="3051" y="1719"/>
              <a:ext cx="1235" cy="1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956300" y="3143250"/>
            <a:ext cx="2765425" cy="2012950"/>
            <a:chOff x="3540" y="1767"/>
            <a:chExt cx="1742" cy="1268"/>
          </a:xfrm>
        </p:grpSpPr>
        <p:sp>
          <p:nvSpPr>
            <p:cNvPr id="52257" name="Line 23"/>
            <p:cNvSpPr>
              <a:spLocks noChangeShapeType="1"/>
            </p:cNvSpPr>
            <p:nvPr/>
          </p:nvSpPr>
          <p:spPr bwMode="auto">
            <a:xfrm flipV="1">
              <a:off x="3540" y="2013"/>
              <a:ext cx="1092" cy="102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Text Box 24"/>
            <p:cNvSpPr txBox="1">
              <a:spLocks noChangeArrowheads="1"/>
            </p:cNvSpPr>
            <p:nvPr/>
          </p:nvSpPr>
          <p:spPr bwMode="auto">
            <a:xfrm>
              <a:off x="4540" y="1767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52236" name="Group 65"/>
          <p:cNvGrpSpPr>
            <a:grpSpLocks/>
          </p:cNvGrpSpPr>
          <p:nvPr/>
        </p:nvGrpSpPr>
        <p:grpSpPr bwMode="auto">
          <a:xfrm>
            <a:off x="4281488" y="3055938"/>
            <a:ext cx="2422525" cy="365125"/>
            <a:chOff x="2697" y="1925"/>
            <a:chExt cx="1526" cy="230"/>
          </a:xfrm>
        </p:grpSpPr>
        <p:sp>
          <p:nvSpPr>
            <p:cNvPr id="52254" name="Line 15"/>
            <p:cNvSpPr>
              <a:spLocks noChangeShapeType="1"/>
            </p:cNvSpPr>
            <p:nvPr/>
          </p:nvSpPr>
          <p:spPr bwMode="auto">
            <a:xfrm flipV="1">
              <a:off x="3013" y="2045"/>
              <a:ext cx="116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Text Box 16"/>
            <p:cNvSpPr txBox="1">
              <a:spLocks noChangeArrowheads="1"/>
            </p:cNvSpPr>
            <p:nvPr/>
          </p:nvSpPr>
          <p:spPr bwMode="auto">
            <a:xfrm>
              <a:off x="2697" y="1925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52256" name="Oval 28"/>
            <p:cNvSpPr>
              <a:spLocks noChangeArrowheads="1"/>
            </p:cNvSpPr>
            <p:nvPr/>
          </p:nvSpPr>
          <p:spPr bwMode="auto">
            <a:xfrm>
              <a:off x="4135" y="2003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52237" name="Text Box 58"/>
          <p:cNvSpPr txBox="1">
            <a:spLocks noChangeArrowheads="1"/>
          </p:cNvSpPr>
          <p:nvPr/>
        </p:nvSpPr>
        <p:spPr bwMode="auto">
          <a:xfrm>
            <a:off x="6756400" y="3054350"/>
            <a:ext cx="319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cs typeface="Arial" charset="0"/>
              </a:rPr>
              <a:t>A</a:t>
            </a:r>
            <a:endParaRPr lang="en-US" sz="2400" baseline="-25000">
              <a:cs typeface="Arial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4287838" y="3679825"/>
            <a:ext cx="2135187" cy="2054225"/>
            <a:chOff x="2701" y="2318"/>
            <a:chExt cx="1345" cy="1294"/>
          </a:xfrm>
        </p:grpSpPr>
        <p:grpSp>
          <p:nvGrpSpPr>
            <p:cNvPr id="52246" name="Group 66"/>
            <p:cNvGrpSpPr>
              <a:grpSpLocks/>
            </p:cNvGrpSpPr>
            <p:nvPr/>
          </p:nvGrpSpPr>
          <p:grpSpPr bwMode="auto">
            <a:xfrm>
              <a:off x="2701" y="2318"/>
              <a:ext cx="1220" cy="1294"/>
              <a:chOff x="2701" y="2318"/>
              <a:chExt cx="1220" cy="1294"/>
            </a:xfrm>
          </p:grpSpPr>
          <p:sp>
            <p:nvSpPr>
              <p:cNvPr id="52248" name="Oval 33"/>
              <p:cNvSpPr>
                <a:spLocks noChangeArrowheads="1"/>
              </p:cNvSpPr>
              <p:nvPr/>
            </p:nvSpPr>
            <p:spPr bwMode="auto">
              <a:xfrm>
                <a:off x="3710" y="2389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grpSp>
            <p:nvGrpSpPr>
              <p:cNvPr id="52249" name="Group 34"/>
              <p:cNvGrpSpPr>
                <a:grpSpLocks/>
              </p:cNvGrpSpPr>
              <p:nvPr/>
            </p:nvGrpSpPr>
            <p:grpSpPr bwMode="auto">
              <a:xfrm>
                <a:off x="3010" y="2434"/>
                <a:ext cx="746" cy="924"/>
                <a:chOff x="357" y="2450"/>
                <a:chExt cx="795" cy="646"/>
              </a:xfrm>
            </p:grpSpPr>
            <p:sp>
              <p:nvSpPr>
                <p:cNvPr id="52252" name="Line 35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3" name="Line 36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250" name="Text Box 37"/>
              <p:cNvSpPr txBox="1">
                <a:spLocks noChangeArrowheads="1"/>
              </p:cNvSpPr>
              <p:nvPr/>
            </p:nvSpPr>
            <p:spPr bwMode="auto">
              <a:xfrm>
                <a:off x="2701" y="2318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P</a:t>
                </a:r>
                <a:r>
                  <a:rPr lang="en-US" sz="2400" b="1" baseline="-25000">
                    <a:cs typeface="Arial" charset="0"/>
                  </a:rPr>
                  <a:t>2</a:t>
                </a:r>
              </a:p>
            </p:txBody>
          </p:sp>
          <p:sp>
            <p:nvSpPr>
              <p:cNvPr id="52251" name="Text Box 50"/>
              <p:cNvSpPr txBox="1">
                <a:spLocks noChangeArrowheads="1"/>
              </p:cNvSpPr>
              <p:nvPr/>
            </p:nvSpPr>
            <p:spPr bwMode="auto">
              <a:xfrm>
                <a:off x="3613" y="3382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Y</a:t>
                </a:r>
                <a:r>
                  <a:rPr lang="en-US" sz="2400" b="1" baseline="-25000"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52247" name="Text Box 59"/>
            <p:cNvSpPr txBox="1">
              <a:spLocks noChangeArrowheads="1"/>
            </p:cNvSpPr>
            <p:nvPr/>
          </p:nvSpPr>
          <p:spPr bwMode="auto">
            <a:xfrm>
              <a:off x="3845" y="2322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B</a:t>
              </a:r>
              <a:endParaRPr lang="en-US" sz="2400" baseline="-25000">
                <a:cs typeface="Arial" charset="0"/>
              </a:endParaRPr>
            </a:p>
          </p:txBody>
        </p:sp>
      </p:grp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4284663" y="4337050"/>
            <a:ext cx="2773362" cy="376238"/>
            <a:chOff x="2699" y="2732"/>
            <a:chExt cx="1747" cy="237"/>
          </a:xfrm>
        </p:grpSpPr>
        <p:grpSp>
          <p:nvGrpSpPr>
            <p:cNvPr id="52241" name="Group 67"/>
            <p:cNvGrpSpPr>
              <a:grpSpLocks/>
            </p:cNvGrpSpPr>
            <p:nvPr/>
          </p:nvGrpSpPr>
          <p:grpSpPr bwMode="auto">
            <a:xfrm>
              <a:off x="2699" y="2732"/>
              <a:ext cx="1525" cy="230"/>
              <a:chOff x="2699" y="2732"/>
              <a:chExt cx="1525" cy="230"/>
            </a:xfrm>
          </p:grpSpPr>
          <p:sp>
            <p:nvSpPr>
              <p:cNvPr id="52243" name="Oval 29"/>
              <p:cNvSpPr>
                <a:spLocks noChangeArrowheads="1"/>
              </p:cNvSpPr>
              <p:nvPr/>
            </p:nvSpPr>
            <p:spPr bwMode="auto">
              <a:xfrm>
                <a:off x="4136" y="2802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3011" y="2847"/>
                <a:ext cx="1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5" name="Text Box 45"/>
              <p:cNvSpPr txBox="1">
                <a:spLocks noChangeArrowheads="1"/>
              </p:cNvSpPr>
              <p:nvPr/>
            </p:nvSpPr>
            <p:spPr bwMode="auto">
              <a:xfrm>
                <a:off x="2699" y="2732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P</a:t>
                </a:r>
                <a:r>
                  <a:rPr lang="en-US" sz="2400" b="1" baseline="-25000"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52242" name="Text Box 60"/>
            <p:cNvSpPr txBox="1">
              <a:spLocks noChangeArrowheads="1"/>
            </p:cNvSpPr>
            <p:nvPr/>
          </p:nvSpPr>
          <p:spPr bwMode="auto">
            <a:xfrm>
              <a:off x="4245" y="2739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C</a:t>
              </a:r>
              <a:endParaRPr lang="en-US" sz="2400" baseline="-2500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77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4325"/>
            <a:ext cx="8229600" cy="8286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5000"/>
              </a:lnSpc>
            </a:pPr>
            <a:r>
              <a:rPr lang="en-US" sz="3400" dirty="0" smtClean="0"/>
              <a:t>Two Big </a:t>
            </a:r>
            <a:r>
              <a:rPr lang="en-US" sz="3400" i="1" dirty="0" smtClean="0"/>
              <a:t>AD</a:t>
            </a:r>
            <a:r>
              <a:rPr lang="en-US" sz="3400" dirty="0" smtClean="0"/>
              <a:t> Shifts:  </a:t>
            </a:r>
            <a:br>
              <a:rPr lang="en-US" sz="3400" dirty="0" smtClean="0"/>
            </a:br>
            <a:r>
              <a:rPr lang="en-US" sz="3400" dirty="0" smtClean="0">
                <a:solidFill>
                  <a:srgbClr val="996633"/>
                </a:solidFill>
              </a:rPr>
              <a:t>1.  The Great Depression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385888"/>
            <a:ext cx="3846513" cy="5054600"/>
          </a:xfrm>
        </p:spPr>
        <p:txBody>
          <a:bodyPr/>
          <a:lstStyle/>
          <a:p>
            <a:pPr marL="0" indent="0">
              <a:spcBef>
                <a:spcPct val="25000"/>
              </a:spcBef>
              <a:buNone/>
            </a:pPr>
            <a:r>
              <a:rPr lang="en-US" sz="2600" dirty="0" smtClean="0"/>
              <a:t>From </a:t>
            </a:r>
            <a:r>
              <a:rPr lang="en-US" sz="2600" dirty="0"/>
              <a:t>1929–1933</a:t>
            </a:r>
            <a:r>
              <a:rPr lang="en-US" sz="2600" dirty="0" smtClean="0"/>
              <a:t>, </a:t>
            </a:r>
          </a:p>
          <a:p>
            <a:pPr marL="400050" lvl="1" eaLnBrk="1" hangingPunct="1">
              <a:lnSpc>
                <a:spcPct val="105000"/>
              </a:lnSpc>
              <a:spcBef>
                <a:spcPct val="25000"/>
              </a:spcBef>
              <a:buClr>
                <a:srgbClr val="339966"/>
              </a:buClr>
            </a:pPr>
            <a:r>
              <a:rPr lang="en-US" sz="2600" dirty="0" smtClean="0"/>
              <a:t>money supply fell 28% due to problems in banking system</a:t>
            </a:r>
          </a:p>
          <a:p>
            <a:pPr marL="400050" lvl="1" eaLnBrk="1" hangingPunct="1">
              <a:lnSpc>
                <a:spcPct val="105000"/>
              </a:lnSpc>
              <a:spcBef>
                <a:spcPct val="25000"/>
              </a:spcBef>
              <a:buClr>
                <a:srgbClr val="339966"/>
              </a:buClr>
            </a:pPr>
            <a:r>
              <a:rPr lang="en-US" sz="2600" dirty="0" smtClean="0"/>
              <a:t>stock prices fell 90%, reducing </a:t>
            </a:r>
            <a:r>
              <a:rPr lang="en-US" sz="2600" b="1" i="1" dirty="0" smtClean="0"/>
              <a:t>C</a:t>
            </a:r>
            <a:r>
              <a:rPr lang="en-US" sz="2600" dirty="0" smtClean="0"/>
              <a:t> and </a:t>
            </a:r>
            <a:r>
              <a:rPr lang="en-US" sz="2600" b="1" i="1" dirty="0" smtClean="0"/>
              <a:t>I</a:t>
            </a:r>
          </a:p>
          <a:p>
            <a:pPr marL="400050" lvl="1" eaLnBrk="1" hangingPunct="1">
              <a:lnSpc>
                <a:spcPct val="105000"/>
              </a:lnSpc>
              <a:spcBef>
                <a:spcPct val="25000"/>
              </a:spcBef>
              <a:buClr>
                <a:srgbClr val="339966"/>
              </a:buClr>
            </a:pPr>
            <a:r>
              <a:rPr lang="en-US" sz="2600" b="1" i="1" dirty="0" smtClean="0"/>
              <a:t>Y</a:t>
            </a:r>
            <a:r>
              <a:rPr lang="en-US" sz="2600" dirty="0" smtClean="0"/>
              <a:t>  fell 27%</a:t>
            </a:r>
          </a:p>
          <a:p>
            <a:pPr marL="400050" lvl="1" eaLnBrk="1" hangingPunct="1">
              <a:lnSpc>
                <a:spcPct val="105000"/>
              </a:lnSpc>
              <a:spcBef>
                <a:spcPct val="25000"/>
              </a:spcBef>
              <a:buClr>
                <a:srgbClr val="339966"/>
              </a:buClr>
            </a:pPr>
            <a:r>
              <a:rPr lang="en-US" sz="2600" b="1" i="1" dirty="0" smtClean="0"/>
              <a:t>P</a:t>
            </a:r>
            <a:r>
              <a:rPr lang="en-US" sz="2600" dirty="0" smtClean="0"/>
              <a:t>  fell 22%</a:t>
            </a:r>
          </a:p>
          <a:p>
            <a:pPr marL="400050" lvl="1" eaLnBrk="1" hangingPunct="1">
              <a:lnSpc>
                <a:spcPct val="105000"/>
              </a:lnSpc>
              <a:spcBef>
                <a:spcPct val="25000"/>
              </a:spcBef>
              <a:buClr>
                <a:srgbClr val="339966"/>
              </a:buClr>
            </a:pPr>
            <a:r>
              <a:rPr lang="en-US" sz="2600" dirty="0" smtClean="0"/>
              <a:t>u-rate rose </a:t>
            </a:r>
            <a:br>
              <a:rPr lang="en-US" sz="2600" dirty="0" smtClean="0"/>
            </a:br>
            <a:r>
              <a:rPr lang="en-US" sz="2600" dirty="0" smtClean="0"/>
              <a:t>from 3% to 25%</a:t>
            </a:r>
          </a:p>
        </p:txBody>
      </p:sp>
      <p:graphicFrame>
        <p:nvGraphicFramePr>
          <p:cNvPr id="1026" name="Object 178"/>
          <p:cNvGraphicFramePr>
            <a:graphicFrameLocks noChangeAspect="1"/>
          </p:cNvGraphicFramePr>
          <p:nvPr/>
        </p:nvGraphicFramePr>
        <p:xfrm>
          <a:off x="4651375" y="1960563"/>
          <a:ext cx="4030663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Chart" r:id="rId4" imgW="3143340" imgH="3200400" progId="MSGraph.Chart.8">
                  <p:embed followColorScheme="full"/>
                </p:oleObj>
              </mc:Choice>
              <mc:Fallback>
                <p:oleObj name="Chart" r:id="rId4" imgW="3143340" imgH="32004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1960563"/>
                        <a:ext cx="4030663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79"/>
          <p:cNvSpPr txBox="1">
            <a:spLocks noChangeArrowheads="1"/>
          </p:cNvSpPr>
          <p:nvPr/>
        </p:nvSpPr>
        <p:spPr bwMode="auto">
          <a:xfrm>
            <a:off x="5043488" y="1362075"/>
            <a:ext cx="350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cs typeface="Arial" charset="0"/>
              </a:rPr>
              <a:t>U.S. Real GDP</a:t>
            </a:r>
            <a:r>
              <a:rPr lang="en-US" sz="2400">
                <a:cs typeface="Arial" charset="0"/>
              </a:rPr>
              <a:t>,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billions of 2000 dollars</a:t>
            </a:r>
          </a:p>
        </p:txBody>
      </p:sp>
    </p:spTree>
    <p:extLst>
      <p:ext uri="{BB962C8B-B14F-4D97-AF65-F5344CB8AC3E}">
        <p14:creationId xmlns:p14="http://schemas.microsoft.com/office/powerpoint/2010/main" val="13338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9"/>
          <p:cNvGrpSpPr>
            <a:grpSpLocks/>
          </p:cNvGrpSpPr>
          <p:nvPr/>
        </p:nvGrpSpPr>
        <p:grpSpPr bwMode="auto">
          <a:xfrm>
            <a:off x="2436813" y="1971675"/>
            <a:ext cx="5665787" cy="4229100"/>
            <a:chOff x="2437404" y="2169364"/>
            <a:chExt cx="5665196" cy="3874845"/>
          </a:xfrm>
        </p:grpSpPr>
        <p:grpSp>
          <p:nvGrpSpPr>
            <p:cNvPr id="13320" name="Group 18"/>
            <p:cNvGrpSpPr>
              <a:grpSpLocks/>
            </p:cNvGrpSpPr>
            <p:nvPr/>
          </p:nvGrpSpPr>
          <p:grpSpPr bwMode="auto">
            <a:xfrm>
              <a:off x="2437404" y="2172296"/>
              <a:ext cx="4694915" cy="3871913"/>
              <a:chOff x="2276475" y="2172296"/>
              <a:chExt cx="4643438" cy="3871913"/>
            </a:xfrm>
          </p:grpSpPr>
          <p:sp>
            <p:nvSpPr>
              <p:cNvPr id="13322" name="Rectangle 3"/>
              <p:cNvSpPr>
                <a:spLocks noChangeArrowheads="1"/>
              </p:cNvSpPr>
              <p:nvPr/>
            </p:nvSpPr>
            <p:spPr bwMode="auto">
              <a:xfrm>
                <a:off x="3746593" y="2175178"/>
                <a:ext cx="77227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3323" name="Rectangle 4"/>
              <p:cNvSpPr>
                <a:spLocks noChangeArrowheads="1"/>
              </p:cNvSpPr>
              <p:nvPr/>
            </p:nvSpPr>
            <p:spPr bwMode="auto">
              <a:xfrm>
                <a:off x="2276475" y="2172296"/>
                <a:ext cx="147433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3324" name="Rectangle 5"/>
              <p:cNvSpPr>
                <a:spLocks noChangeArrowheads="1"/>
              </p:cNvSpPr>
              <p:nvPr/>
            </p:nvSpPr>
            <p:spPr bwMode="auto">
              <a:xfrm>
                <a:off x="3972657" y="2173737"/>
                <a:ext cx="189557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3325" name="Rectangle 6"/>
              <p:cNvSpPr>
                <a:spLocks noChangeArrowheads="1"/>
              </p:cNvSpPr>
              <p:nvPr/>
            </p:nvSpPr>
            <p:spPr bwMode="auto">
              <a:xfrm>
                <a:off x="5274280" y="2175178"/>
                <a:ext cx="105309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3326" name="Rectangle 7"/>
              <p:cNvSpPr>
                <a:spLocks noChangeArrowheads="1"/>
              </p:cNvSpPr>
              <p:nvPr/>
            </p:nvSpPr>
            <p:spPr bwMode="auto">
              <a:xfrm>
                <a:off x="6828645" y="2175178"/>
                <a:ext cx="91268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3327" name="Rectangle 8"/>
              <p:cNvSpPr>
                <a:spLocks noChangeArrowheads="1"/>
              </p:cNvSpPr>
              <p:nvPr/>
            </p:nvSpPr>
            <p:spPr bwMode="auto">
              <a:xfrm>
                <a:off x="2853570" y="2173737"/>
                <a:ext cx="203598" cy="386903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7840760" y="2169364"/>
              <a:ext cx="261840" cy="38690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aphicFrame>
        <p:nvGraphicFramePr>
          <p:cNvPr id="16" name="Chart 15"/>
          <p:cNvGraphicFramePr>
            <a:graphicFrameLocks noGrp="1"/>
          </p:cNvGraphicFramePr>
          <p:nvPr/>
        </p:nvGraphicFramePr>
        <p:xfrm>
          <a:off x="1112293" y="1765005"/>
          <a:ext cx="7882849" cy="4912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31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0175"/>
            <a:ext cx="9144000" cy="649288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Three Facts About Economic Fluctuations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4800" y="820738"/>
            <a:ext cx="8229600" cy="62706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484313" indent="-1484313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None/>
              <a:defRPr/>
            </a:pPr>
            <a:r>
              <a:rPr lang="en-US" sz="2400" b="1" dirty="0"/>
              <a:t>FACT 3</a:t>
            </a:r>
            <a:r>
              <a:rPr lang="en-US" sz="2400" dirty="0"/>
              <a:t>: </a:t>
            </a:r>
            <a:r>
              <a:rPr lang="en-US" sz="2600" dirty="0"/>
              <a:t>	As output falls, unemployment rises.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786313" y="2139950"/>
            <a:ext cx="3149600" cy="800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300" i="1" dirty="0">
                <a:cs typeface="Arial" charset="0"/>
              </a:rPr>
              <a:t>Unemployment rate, </a:t>
            </a:r>
            <a:br>
              <a:rPr lang="en-US" sz="2300" i="1" dirty="0">
                <a:cs typeface="Arial" charset="0"/>
              </a:rPr>
            </a:br>
            <a:r>
              <a:rPr lang="en-US" sz="2300" i="1" dirty="0">
                <a:cs typeface="Arial" charset="0"/>
              </a:rPr>
              <a:t>percent of labor force</a:t>
            </a:r>
          </a:p>
        </p:txBody>
      </p:sp>
    </p:spTree>
    <p:extLst>
      <p:ext uri="{BB962C8B-B14F-4D97-AF65-F5344CB8AC3E}">
        <p14:creationId xmlns:p14="http://schemas.microsoft.com/office/powerpoint/2010/main" val="20614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4325"/>
            <a:ext cx="8229600" cy="8286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5000"/>
              </a:lnSpc>
            </a:pPr>
            <a:r>
              <a:rPr lang="en-US" sz="3400" dirty="0" smtClean="0"/>
              <a:t>Two Big </a:t>
            </a:r>
            <a:r>
              <a:rPr lang="en-US" sz="3400" i="1" dirty="0" smtClean="0"/>
              <a:t>AD</a:t>
            </a:r>
            <a:r>
              <a:rPr lang="en-US" sz="3400" dirty="0" smtClean="0"/>
              <a:t> Shifts:  </a:t>
            </a:r>
            <a:br>
              <a:rPr lang="en-US" sz="3400" dirty="0" smtClean="0"/>
            </a:br>
            <a:r>
              <a:rPr lang="en-US" sz="3400" dirty="0" smtClean="0">
                <a:solidFill>
                  <a:srgbClr val="996633"/>
                </a:solidFill>
              </a:rPr>
              <a:t>2.  The World War II Boom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522413"/>
            <a:ext cx="3714750" cy="4478337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2600" dirty="0" smtClean="0"/>
              <a:t>From </a:t>
            </a:r>
            <a:r>
              <a:rPr lang="en-US" sz="2600" dirty="0"/>
              <a:t>1939–1944</a:t>
            </a:r>
            <a:r>
              <a:rPr lang="en-US" sz="2600" dirty="0" smtClean="0"/>
              <a:t>, </a:t>
            </a:r>
          </a:p>
          <a:p>
            <a:pPr marL="400050" lvl="1" eaLnBrk="1" hangingPunct="1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</a:pPr>
            <a:r>
              <a:rPr lang="en-US" sz="2600" dirty="0" err="1" smtClean="0"/>
              <a:t>govt</a:t>
            </a:r>
            <a:r>
              <a:rPr lang="en-US" sz="2600" dirty="0" smtClean="0"/>
              <a:t> outlays rose </a:t>
            </a:r>
            <a:br>
              <a:rPr lang="en-US" sz="2600" dirty="0" smtClean="0"/>
            </a:br>
            <a:r>
              <a:rPr lang="en-US" sz="2600" dirty="0" smtClean="0"/>
              <a:t>from $9.1 billion </a:t>
            </a:r>
            <a:br>
              <a:rPr lang="en-US" sz="2600" dirty="0" smtClean="0"/>
            </a:br>
            <a:r>
              <a:rPr lang="en-US" sz="2600" dirty="0" smtClean="0"/>
              <a:t>to $91.3 billion</a:t>
            </a:r>
            <a:endParaRPr lang="en-US" sz="2600" b="1" i="1" dirty="0" smtClean="0"/>
          </a:p>
          <a:p>
            <a:pPr marL="400050" lvl="1" eaLnBrk="1" hangingPunct="1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</a:pPr>
            <a:r>
              <a:rPr lang="en-US" sz="2600" b="1" i="1" dirty="0" smtClean="0"/>
              <a:t>Y</a:t>
            </a:r>
            <a:r>
              <a:rPr lang="en-US" sz="2600" dirty="0" smtClean="0"/>
              <a:t>  rose 90%</a:t>
            </a:r>
          </a:p>
          <a:p>
            <a:pPr marL="400050" lvl="1" eaLnBrk="1" hangingPunct="1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</a:pPr>
            <a:r>
              <a:rPr lang="en-US" sz="2600" b="1" i="1" dirty="0" smtClean="0"/>
              <a:t>P</a:t>
            </a:r>
            <a:r>
              <a:rPr lang="en-US" sz="2600" dirty="0" smtClean="0"/>
              <a:t>  rose 20%</a:t>
            </a:r>
          </a:p>
          <a:p>
            <a:pPr marL="400050" lvl="1" eaLnBrk="1" hangingPunct="1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</a:pPr>
            <a:r>
              <a:rPr lang="en-US" sz="2600" dirty="0" err="1" smtClean="0"/>
              <a:t>unemp</a:t>
            </a:r>
            <a:r>
              <a:rPr lang="en-US" sz="2600" dirty="0" smtClean="0"/>
              <a:t> fell </a:t>
            </a:r>
            <a:br>
              <a:rPr lang="en-US" sz="2600" dirty="0" smtClean="0"/>
            </a:br>
            <a:r>
              <a:rPr lang="en-US" sz="2600" dirty="0" smtClean="0"/>
              <a:t>from 17% to 1%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4506913" y="1973263"/>
          <a:ext cx="4138612" cy="421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Chart" r:id="rId4" imgW="3143340" imgH="3200400" progId="MSGraph.Chart.8">
                  <p:embed followColorScheme="full"/>
                </p:oleObj>
              </mc:Choice>
              <mc:Fallback>
                <p:oleObj name="Chart" r:id="rId4" imgW="3143340" imgH="32004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1973263"/>
                        <a:ext cx="4138612" cy="421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5043488" y="1362075"/>
            <a:ext cx="350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cs typeface="Arial" charset="0"/>
              </a:rPr>
              <a:t>U.S. Real GDP</a:t>
            </a:r>
            <a:r>
              <a:rPr lang="en-US" sz="2400" dirty="0">
                <a:cs typeface="Arial" charset="0"/>
              </a:rPr>
              <a:t>, </a:t>
            </a:r>
            <a:br>
              <a:rPr lang="en-US" sz="2400" dirty="0">
                <a:cs typeface="Arial" charset="0"/>
              </a:rPr>
            </a:br>
            <a:r>
              <a:rPr lang="en-US" sz="2400" dirty="0">
                <a:cs typeface="Arial" charset="0"/>
              </a:rPr>
              <a:t>billions of 2000 dollars</a:t>
            </a:r>
          </a:p>
        </p:txBody>
      </p:sp>
    </p:spTree>
    <p:extLst>
      <p:ext uri="{BB962C8B-B14F-4D97-AF65-F5344CB8AC3E}">
        <p14:creationId xmlns:p14="http://schemas.microsoft.com/office/powerpoint/2010/main" val="1288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/>
            </a:r>
            <a:b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Working with the model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>
                <a:srgbClr val="CC0000"/>
              </a:buClr>
            </a:pPr>
            <a:r>
              <a:rPr lang="en-US" dirty="0" smtClean="0"/>
              <a:t>A </a:t>
            </a:r>
            <a:r>
              <a:rPr lang="en-US" dirty="0"/>
              <a:t>boom occurs in Canada.  </a:t>
            </a:r>
            <a:br>
              <a:rPr lang="en-US" dirty="0"/>
            </a:br>
            <a:r>
              <a:rPr lang="en-US" dirty="0"/>
              <a:t>Use your diagram to determine </a:t>
            </a:r>
            <a:br>
              <a:rPr lang="en-US" dirty="0"/>
            </a:br>
            <a:r>
              <a:rPr lang="en-US" dirty="0"/>
              <a:t>the SR and LR effects on U.S. GDP, </a:t>
            </a:r>
            <a:br>
              <a:rPr lang="en-US" dirty="0"/>
            </a:br>
            <a:r>
              <a:rPr lang="en-US" dirty="0"/>
              <a:t>the price level, and unemployment.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/>
            </a:r>
            <a:br>
              <a:rPr lang="en-US" sz="24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942013" y="1673225"/>
            <a:ext cx="1177925" cy="4306888"/>
            <a:chOff x="3670" y="778"/>
            <a:chExt cx="742" cy="2713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16200000" flipH="1">
              <a:off x="2956" y="2115"/>
              <a:ext cx="2167" cy="3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670" y="77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endParaRPr lang="en-US" sz="2400" i="1" baseline="-25000">
                <a:cs typeface="Arial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91" y="320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N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776788" y="1617663"/>
            <a:ext cx="3994150" cy="4106862"/>
            <a:chOff x="2579" y="785"/>
            <a:chExt cx="2786" cy="2420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473700" y="2122488"/>
            <a:ext cx="2947988" cy="2609850"/>
            <a:chOff x="3200" y="1121"/>
            <a:chExt cx="1857" cy="1644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200" y="1121"/>
              <a:ext cx="1460" cy="14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588" y="2477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110163" y="1879600"/>
            <a:ext cx="3390900" cy="2597150"/>
            <a:chOff x="3067" y="1216"/>
            <a:chExt cx="2136" cy="1636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067" y="1468"/>
              <a:ext cx="1497" cy="1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461" y="1216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237163" y="3167063"/>
            <a:ext cx="2606675" cy="2216150"/>
            <a:chOff x="3051" y="1719"/>
            <a:chExt cx="1642" cy="1396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36" y="2827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051" y="1719"/>
              <a:ext cx="1235" cy="121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975350" y="2943225"/>
            <a:ext cx="2765425" cy="2012950"/>
            <a:chOff x="3540" y="1767"/>
            <a:chExt cx="1742" cy="1268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3540" y="2013"/>
              <a:ext cx="1092" cy="1022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540" y="1767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4456113" y="4251325"/>
            <a:ext cx="2139950" cy="365125"/>
            <a:chOff x="2844" y="2652"/>
            <a:chExt cx="1348" cy="230"/>
          </a:xfrm>
        </p:grpSpPr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4104" y="2725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3156" y="2771"/>
              <a:ext cx="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2844" y="2652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4452938" y="2981325"/>
            <a:ext cx="2489200" cy="373063"/>
            <a:chOff x="2842" y="1852"/>
            <a:chExt cx="1568" cy="23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2842" y="1857"/>
              <a:ext cx="1350" cy="230"/>
              <a:chOff x="2842" y="1857"/>
              <a:chExt cx="1350" cy="230"/>
            </a:xfrm>
          </p:grpSpPr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>
                <a:off x="3158" y="1970"/>
                <a:ext cx="995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842" y="1857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P</a:t>
                </a:r>
                <a:r>
                  <a:rPr lang="en-US" sz="2400" b="1" baseline="-25000">
                    <a:cs typeface="Arial" charset="0"/>
                  </a:rPr>
                  <a:t>3</a:t>
                </a:r>
              </a:p>
            </p:txBody>
          </p:sp>
          <p:sp>
            <p:nvSpPr>
              <p:cNvPr id="40" name="Oval 31"/>
              <p:cNvSpPr>
                <a:spLocks noChangeArrowheads="1"/>
              </p:cNvSpPr>
              <p:nvPr/>
            </p:nvSpPr>
            <p:spPr bwMode="auto">
              <a:xfrm>
                <a:off x="4104" y="1926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4209" y="1852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C</a:t>
              </a:r>
              <a:endParaRPr lang="en-US" sz="2400" baseline="-25000">
                <a:cs typeface="Arial" charset="0"/>
              </a:endParaRPr>
            </a:p>
          </p:txBody>
        </p:sp>
      </p:grpSp>
      <p:grpSp>
        <p:nvGrpSpPr>
          <p:cNvPr id="41" name="Group 50"/>
          <p:cNvGrpSpPr>
            <a:grpSpLocks/>
          </p:cNvGrpSpPr>
          <p:nvPr/>
        </p:nvGrpSpPr>
        <p:grpSpPr bwMode="auto">
          <a:xfrm>
            <a:off x="4459288" y="3630613"/>
            <a:ext cx="3168650" cy="2312987"/>
            <a:chOff x="2846" y="2261"/>
            <a:chExt cx="1996" cy="1457"/>
          </a:xfrm>
        </p:grpSpPr>
        <p:grpSp>
          <p:nvGrpSpPr>
            <p:cNvPr id="42" name="Group 48"/>
            <p:cNvGrpSpPr>
              <a:grpSpLocks/>
            </p:cNvGrpSpPr>
            <p:nvPr/>
          </p:nvGrpSpPr>
          <p:grpSpPr bwMode="auto">
            <a:xfrm>
              <a:off x="2846" y="2262"/>
              <a:ext cx="1904" cy="1456"/>
              <a:chOff x="2846" y="2262"/>
              <a:chExt cx="1904" cy="1456"/>
            </a:xfrm>
          </p:grpSpPr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4527" y="2333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grpSp>
            <p:nvGrpSpPr>
              <p:cNvPr id="45" name="Group 34"/>
              <p:cNvGrpSpPr>
                <a:grpSpLocks/>
              </p:cNvGrpSpPr>
              <p:nvPr/>
            </p:nvGrpSpPr>
            <p:grpSpPr bwMode="auto">
              <a:xfrm>
                <a:off x="3154" y="2378"/>
                <a:ext cx="1416" cy="1072"/>
                <a:chOff x="357" y="2450"/>
                <a:chExt cx="795" cy="646"/>
              </a:xfrm>
            </p:grpSpPr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Text Box 37"/>
              <p:cNvSpPr txBox="1">
                <a:spLocks noChangeArrowheads="1"/>
              </p:cNvSpPr>
              <p:nvPr/>
            </p:nvSpPr>
            <p:spPr bwMode="auto">
              <a:xfrm>
                <a:off x="2846" y="2262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P</a:t>
                </a:r>
                <a:r>
                  <a:rPr lang="en-US" sz="2400" b="1" baseline="-25000">
                    <a:cs typeface="Arial" charset="0"/>
                  </a:rPr>
                  <a:t>2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42" y="3488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Y</a:t>
                </a:r>
                <a:r>
                  <a:rPr lang="en-US" sz="2400" b="1" baseline="-25000"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4641" y="2261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B</a:t>
              </a:r>
              <a:endParaRPr lang="en-US" sz="2400" baseline="-25000">
                <a:cs typeface="Arial" charset="0"/>
              </a:endParaRPr>
            </a:p>
          </p:txBody>
        </p:sp>
      </p:grp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6637338" y="4224338"/>
            <a:ext cx="319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cs typeface="Arial" charset="0"/>
              </a:rPr>
              <a:t>A</a:t>
            </a:r>
            <a:endParaRPr lang="en-US" sz="2400" baseline="-25000">
              <a:cs typeface="Arial" charset="0"/>
            </a:endParaRP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534988" y="1362075"/>
            <a:ext cx="4208462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04813" indent="-404813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  <a:buSzPct val="120000"/>
              <a:buFont typeface="Wingdings" pitchFamily="2" charset="2"/>
              <a:buNone/>
            </a:pPr>
            <a:r>
              <a:rPr lang="en-US" sz="2600" u="sng" dirty="0"/>
              <a:t>Event:  Boom in Canada</a:t>
            </a:r>
          </a:p>
          <a:p>
            <a:pPr marL="404813" indent="-404813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  <a:buSzPct val="12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1. </a:t>
            </a:r>
            <a:r>
              <a:rPr lang="en-US" sz="2400" b="1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Affects </a:t>
            </a:r>
            <a:r>
              <a:rPr lang="en-US" sz="2600" b="1" i="1" dirty="0"/>
              <a:t>NX</a:t>
            </a:r>
            <a:r>
              <a:rPr lang="en-US" sz="2600" dirty="0"/>
              <a:t>, </a:t>
            </a:r>
            <a:r>
              <a:rPr lang="en-US" sz="2600" i="1" dirty="0"/>
              <a:t>AD</a:t>
            </a:r>
            <a:r>
              <a:rPr lang="en-US" sz="2600" dirty="0"/>
              <a:t> curve</a:t>
            </a:r>
          </a:p>
          <a:p>
            <a:pPr marL="404813" indent="-404813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  <a:buSzPct val="12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2. </a:t>
            </a:r>
            <a:r>
              <a:rPr lang="en-US" sz="2400" b="1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Shifts </a:t>
            </a:r>
            <a:r>
              <a:rPr lang="en-US" sz="2600" i="1" dirty="0"/>
              <a:t>AD</a:t>
            </a:r>
            <a:r>
              <a:rPr lang="en-US" sz="2600" dirty="0"/>
              <a:t> right</a:t>
            </a:r>
          </a:p>
          <a:p>
            <a:pPr marL="404813" indent="-404813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  <a:buSzPct val="12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3. </a:t>
            </a:r>
            <a:r>
              <a:rPr lang="en-US" sz="2400" b="1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SR </a:t>
            </a:r>
            <a:r>
              <a:rPr lang="en-US" sz="2600" dirty="0" err="1"/>
              <a:t>eq’m</a:t>
            </a:r>
            <a:r>
              <a:rPr lang="en-US" sz="2600" dirty="0"/>
              <a:t> at point B. </a:t>
            </a:r>
            <a:br>
              <a:rPr lang="en-US" sz="2600" dirty="0"/>
            </a:br>
            <a:r>
              <a:rPr lang="en-US" sz="2600" b="1" i="1" dirty="0"/>
              <a:t>P</a:t>
            </a:r>
            <a:r>
              <a:rPr lang="en-US" sz="2600" dirty="0"/>
              <a:t> and </a:t>
            </a:r>
            <a:r>
              <a:rPr lang="en-US" sz="2600" b="1" i="1" dirty="0"/>
              <a:t>Y</a:t>
            </a:r>
            <a:r>
              <a:rPr lang="en-US" sz="2600" dirty="0"/>
              <a:t>  higher,</a:t>
            </a:r>
            <a:br>
              <a:rPr lang="en-US" sz="2600" dirty="0"/>
            </a:br>
            <a:r>
              <a:rPr lang="en-US" sz="2600" dirty="0" err="1"/>
              <a:t>unemp</a:t>
            </a:r>
            <a:r>
              <a:rPr lang="en-US" sz="2600" dirty="0"/>
              <a:t> lower</a:t>
            </a:r>
          </a:p>
          <a:p>
            <a:pPr marL="404813" indent="-404813">
              <a:lnSpc>
                <a:spcPct val="105000"/>
              </a:lnSpc>
              <a:spcBef>
                <a:spcPct val="30000"/>
              </a:spcBef>
              <a:buClr>
                <a:srgbClr val="339966"/>
              </a:buClr>
              <a:buSzPct val="12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4. </a:t>
            </a:r>
            <a:r>
              <a:rPr lang="en-US" sz="2400" b="1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Over time, </a:t>
            </a:r>
            <a:r>
              <a:rPr lang="en-US" sz="2600" b="1" i="1" dirty="0"/>
              <a:t>P</a:t>
            </a:r>
            <a:r>
              <a:rPr lang="en-US" sz="2600" b="1" baseline="-25000" dirty="0"/>
              <a:t>E</a:t>
            </a:r>
            <a:r>
              <a:rPr lang="en-US" sz="2600" dirty="0"/>
              <a:t> rises, </a:t>
            </a:r>
            <a:br>
              <a:rPr lang="en-US" sz="2600" dirty="0"/>
            </a:br>
            <a:r>
              <a:rPr lang="en-US" sz="2600" i="1" dirty="0"/>
              <a:t>SRAS</a:t>
            </a:r>
            <a:r>
              <a:rPr lang="en-US" sz="2600" dirty="0"/>
              <a:t> shifts left,</a:t>
            </a:r>
            <a:br>
              <a:rPr lang="en-US" sz="2600" dirty="0"/>
            </a:br>
            <a:r>
              <a:rPr lang="en-US" sz="2600" dirty="0"/>
              <a:t>until LR </a:t>
            </a:r>
            <a:r>
              <a:rPr lang="en-US" sz="2600" dirty="0" err="1"/>
              <a:t>eq’m</a:t>
            </a:r>
            <a:r>
              <a:rPr lang="en-US" sz="2600" dirty="0"/>
              <a:t> at C.</a:t>
            </a:r>
            <a:br>
              <a:rPr lang="en-US" sz="2600" dirty="0"/>
            </a:br>
            <a:r>
              <a:rPr lang="en-US" sz="2600" b="1" i="1" dirty="0"/>
              <a:t>Y</a:t>
            </a:r>
            <a:r>
              <a:rPr lang="en-US" sz="2600" dirty="0"/>
              <a:t>  and </a:t>
            </a:r>
            <a:r>
              <a:rPr lang="en-US" sz="2600" dirty="0" err="1"/>
              <a:t>unemp</a:t>
            </a:r>
            <a:r>
              <a:rPr lang="en-US" sz="2600" dirty="0"/>
              <a:t> back </a:t>
            </a:r>
            <a:br>
              <a:rPr lang="en-US" sz="2600" dirty="0"/>
            </a:br>
            <a:r>
              <a:rPr lang="en-US" sz="2600" dirty="0"/>
              <a:t>at initial levels.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CASE STUDY:  </a:t>
            </a:r>
            <a:br>
              <a:rPr lang="en-US" sz="3000" dirty="0" smtClean="0"/>
            </a:br>
            <a:r>
              <a:rPr lang="en-US" sz="3600" dirty="0" smtClean="0"/>
              <a:t>The 2008</a:t>
            </a:r>
            <a:r>
              <a:rPr lang="en-US" sz="3200" dirty="0"/>
              <a:t>–</a:t>
            </a:r>
            <a:r>
              <a:rPr lang="en-US" sz="3600" dirty="0" smtClean="0"/>
              <a:t>2009 Recession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From 12/2007 to 6/2009, real GDP fell about 4%</a:t>
            </a:r>
          </a:p>
          <a:p>
            <a:r>
              <a:rPr lang="en-US" sz="2700" dirty="0" smtClean="0"/>
              <a:t>Unemployment rose from 4.4% in 5/2007 </a:t>
            </a:r>
            <a:br>
              <a:rPr lang="en-US" sz="2700" dirty="0" smtClean="0"/>
            </a:br>
            <a:r>
              <a:rPr lang="en-US" sz="2700" dirty="0" smtClean="0"/>
              <a:t>to 10.1% in 10/2009</a:t>
            </a:r>
          </a:p>
          <a:p>
            <a:r>
              <a:rPr lang="en-US" sz="2700" dirty="0" smtClean="0"/>
              <a:t>The housing market played a central role in this recession…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7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0" name="Group 2"/>
          <p:cNvGrpSpPr>
            <a:grpSpLocks/>
          </p:cNvGrpSpPr>
          <p:nvPr/>
        </p:nvGrpSpPr>
        <p:grpSpPr bwMode="auto">
          <a:xfrm>
            <a:off x="6203950" y="1479550"/>
            <a:ext cx="1177925" cy="4306888"/>
            <a:chOff x="3670" y="778"/>
            <a:chExt cx="742" cy="2713"/>
          </a:xfrm>
        </p:grpSpPr>
        <p:sp>
          <p:nvSpPr>
            <p:cNvPr id="55335" name="Line 3"/>
            <p:cNvSpPr>
              <a:spLocks noChangeShapeType="1"/>
            </p:cNvSpPr>
            <p:nvPr/>
          </p:nvSpPr>
          <p:spPr bwMode="auto">
            <a:xfrm rot="16200000" flipH="1">
              <a:off x="2956" y="2115"/>
              <a:ext cx="2167" cy="3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6" name="Text Box 4"/>
            <p:cNvSpPr txBox="1">
              <a:spLocks noChangeArrowheads="1"/>
            </p:cNvSpPr>
            <p:nvPr/>
          </p:nvSpPr>
          <p:spPr bwMode="auto">
            <a:xfrm>
              <a:off x="3670" y="77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LRAS</a:t>
              </a:r>
              <a:endParaRPr lang="en-US" sz="2400" i="1" baseline="-25000">
                <a:cs typeface="Arial" charset="0"/>
              </a:endParaRPr>
            </a:p>
          </p:txBody>
        </p:sp>
        <p:sp>
          <p:nvSpPr>
            <p:cNvPr id="55337" name="Rectangle 5"/>
            <p:cNvSpPr>
              <a:spLocks noChangeArrowheads="1"/>
            </p:cNvSpPr>
            <p:nvPr/>
          </p:nvSpPr>
          <p:spPr bwMode="auto">
            <a:xfrm>
              <a:off x="3891" y="320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N</a:t>
              </a:r>
            </a:p>
          </p:txBody>
        </p:sp>
      </p:grpSp>
      <p:sp>
        <p:nvSpPr>
          <p:cNvPr id="5530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9144000" cy="6492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The Effects of a Shift in </a:t>
            </a:r>
            <a:r>
              <a:rPr lang="en-US" i="1" dirty="0" smtClean="0"/>
              <a:t>SRAS</a:t>
            </a:r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06388" y="806450"/>
            <a:ext cx="4217987" cy="5648325"/>
          </a:xfrm>
        </p:spPr>
        <p:txBody>
          <a:bodyPr/>
          <a:lstStyle/>
          <a:p>
            <a:pPr marL="404813" indent="-404813" eaLnBrk="1" hangingPunct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600" u="sng" dirty="0" smtClean="0"/>
              <a:t>Event:  Oil prices rise</a:t>
            </a:r>
          </a:p>
          <a:p>
            <a:pPr marL="404813" indent="-404813" eaLnBrk="1" hangingPunct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1. </a:t>
            </a:r>
            <a:r>
              <a:rPr lang="en-US" sz="2500" b="1" dirty="0" smtClean="0">
                <a:solidFill>
                  <a:srgbClr val="339966"/>
                </a:solidFill>
              </a:rPr>
              <a:t>	</a:t>
            </a:r>
            <a:r>
              <a:rPr lang="en-US" sz="2600" dirty="0" smtClean="0"/>
              <a:t>Increases costs, </a:t>
            </a:r>
            <a:br>
              <a:rPr lang="en-US" sz="2600" dirty="0" smtClean="0"/>
            </a:br>
            <a:r>
              <a:rPr lang="en-US" sz="2600" dirty="0" smtClean="0"/>
              <a:t>shifts </a:t>
            </a:r>
            <a:r>
              <a:rPr lang="en-US" sz="2600" i="1" dirty="0" smtClean="0"/>
              <a:t>SRAS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500" i="1" dirty="0" smtClean="0"/>
              <a:t>(assume LRAS constant)</a:t>
            </a:r>
          </a:p>
          <a:p>
            <a:pPr marL="404813" indent="-404813" eaLnBrk="1" hangingPunct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2. </a:t>
            </a:r>
            <a:r>
              <a:rPr lang="en-US" sz="2500" b="1" dirty="0" smtClean="0">
                <a:solidFill>
                  <a:srgbClr val="339966"/>
                </a:solidFill>
              </a:rPr>
              <a:t>	</a:t>
            </a:r>
            <a:r>
              <a:rPr lang="en-US" sz="2600" i="1" dirty="0" smtClean="0"/>
              <a:t>SRAS</a:t>
            </a:r>
            <a:r>
              <a:rPr lang="en-US" sz="2600" dirty="0" smtClean="0"/>
              <a:t> shifts left</a:t>
            </a:r>
          </a:p>
          <a:p>
            <a:pPr marL="404813" indent="-404813" eaLnBrk="1" hangingPunct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3. </a:t>
            </a:r>
            <a:r>
              <a:rPr lang="en-US" sz="2500" b="1" dirty="0" smtClean="0">
                <a:solidFill>
                  <a:srgbClr val="339966"/>
                </a:solidFill>
              </a:rPr>
              <a:t>	</a:t>
            </a:r>
            <a:r>
              <a:rPr lang="en-US" sz="2600" dirty="0" smtClean="0"/>
              <a:t>SR </a:t>
            </a:r>
            <a:r>
              <a:rPr lang="en-US" sz="2600" dirty="0" err="1" smtClean="0"/>
              <a:t>eq’m</a:t>
            </a:r>
            <a:r>
              <a:rPr lang="en-US" sz="2600" dirty="0" smtClean="0"/>
              <a:t> at point B. </a:t>
            </a:r>
            <a:br>
              <a:rPr lang="en-US" sz="2600" dirty="0" smtClean="0"/>
            </a:br>
            <a:r>
              <a:rPr lang="en-US" sz="2600" b="1" i="1" dirty="0" smtClean="0"/>
              <a:t>P</a:t>
            </a:r>
            <a:r>
              <a:rPr lang="en-US" sz="2600" dirty="0" smtClean="0"/>
              <a:t> higher, </a:t>
            </a:r>
            <a:r>
              <a:rPr lang="en-US" sz="2600" b="1" i="1" dirty="0" smtClean="0"/>
              <a:t>Y</a:t>
            </a:r>
            <a:r>
              <a:rPr lang="en-US" sz="2600" dirty="0" smtClean="0"/>
              <a:t>  lower,</a:t>
            </a:r>
            <a:br>
              <a:rPr lang="en-US" sz="2600" dirty="0" smtClean="0"/>
            </a:br>
            <a:r>
              <a:rPr lang="en-US" sz="2600" dirty="0" err="1" smtClean="0"/>
              <a:t>unemp</a:t>
            </a:r>
            <a:r>
              <a:rPr lang="en-US" sz="2600" dirty="0" smtClean="0"/>
              <a:t> higher</a:t>
            </a:r>
          </a:p>
          <a:p>
            <a:pPr marL="404813" indent="-404813" eaLnBrk="1" hangingPunct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600" dirty="0" smtClean="0"/>
              <a:t>	From A to B, </a:t>
            </a:r>
            <a:r>
              <a:rPr lang="en-US" sz="2600" b="1" dirty="0" smtClean="0">
                <a:solidFill>
                  <a:srgbClr val="CC0000"/>
                </a:solidFill>
              </a:rPr>
              <a:t>stagflation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a period of </a:t>
            </a:r>
            <a:br>
              <a:rPr lang="en-US" sz="2600" dirty="0" smtClean="0"/>
            </a:br>
            <a:r>
              <a:rPr lang="en-US" sz="2600" dirty="0" smtClean="0"/>
              <a:t>falling output </a:t>
            </a:r>
            <a:br>
              <a:rPr lang="en-US" sz="2600" dirty="0" smtClean="0"/>
            </a:br>
            <a:r>
              <a:rPr lang="en-US" sz="2600" dirty="0" smtClean="0"/>
              <a:t>and rising prices. </a:t>
            </a:r>
          </a:p>
        </p:txBody>
      </p:sp>
      <p:grpSp>
        <p:nvGrpSpPr>
          <p:cNvPr id="55303" name="Group 8"/>
          <p:cNvGrpSpPr>
            <a:grpSpLocks/>
          </p:cNvGrpSpPr>
          <p:nvPr/>
        </p:nvGrpSpPr>
        <p:grpSpPr bwMode="auto">
          <a:xfrm>
            <a:off x="4605338" y="1423988"/>
            <a:ext cx="3994150" cy="4106862"/>
            <a:chOff x="2579" y="785"/>
            <a:chExt cx="2786" cy="2420"/>
          </a:xfrm>
        </p:grpSpPr>
        <p:grpSp>
          <p:nvGrpSpPr>
            <p:cNvPr id="55330" name="Group 9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5333" name="Line 10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4" name="Line 11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31" name="Text Box 12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55332" name="Text Box 13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</a:p>
          </p:txBody>
        </p:sp>
      </p:grpSp>
      <p:grpSp>
        <p:nvGrpSpPr>
          <p:cNvPr id="55304" name="Group 14"/>
          <p:cNvGrpSpPr>
            <a:grpSpLocks/>
          </p:cNvGrpSpPr>
          <p:nvPr/>
        </p:nvGrpSpPr>
        <p:grpSpPr bwMode="auto">
          <a:xfrm>
            <a:off x="5341938" y="2559050"/>
            <a:ext cx="2947987" cy="2609850"/>
            <a:chOff x="3200" y="1121"/>
            <a:chExt cx="1857" cy="1644"/>
          </a:xfrm>
        </p:grpSpPr>
        <p:sp>
          <p:nvSpPr>
            <p:cNvPr id="55328" name="Line 15"/>
            <p:cNvSpPr>
              <a:spLocks noChangeShapeType="1"/>
            </p:cNvSpPr>
            <p:nvPr/>
          </p:nvSpPr>
          <p:spPr bwMode="auto">
            <a:xfrm>
              <a:off x="3200" y="1121"/>
              <a:ext cx="1460" cy="1439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Text Box 16"/>
            <p:cNvSpPr txBox="1">
              <a:spLocks noChangeArrowheads="1"/>
            </p:cNvSpPr>
            <p:nvPr/>
          </p:nvSpPr>
          <p:spPr bwMode="auto">
            <a:xfrm>
              <a:off x="4588" y="2477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AD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5305" name="Group 44"/>
          <p:cNvGrpSpPr>
            <a:grpSpLocks/>
          </p:cNvGrpSpPr>
          <p:nvPr/>
        </p:nvGrpSpPr>
        <p:grpSpPr bwMode="auto">
          <a:xfrm>
            <a:off x="5791200" y="2670175"/>
            <a:ext cx="3008313" cy="2235200"/>
            <a:chOff x="3648" y="1682"/>
            <a:chExt cx="1895" cy="1408"/>
          </a:xfrm>
        </p:grpSpPr>
        <p:sp>
          <p:nvSpPr>
            <p:cNvPr id="55326" name="Line 18"/>
            <p:cNvSpPr>
              <a:spLocks noChangeShapeType="1"/>
            </p:cNvSpPr>
            <p:nvPr/>
          </p:nvSpPr>
          <p:spPr bwMode="auto">
            <a:xfrm flipV="1">
              <a:off x="3648" y="1934"/>
              <a:ext cx="1256" cy="1156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19"/>
            <p:cNvSpPr txBox="1">
              <a:spLocks noChangeArrowheads="1"/>
            </p:cNvSpPr>
            <p:nvPr/>
          </p:nvSpPr>
          <p:spPr bwMode="auto">
            <a:xfrm>
              <a:off x="4801" y="1682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094288" y="1951038"/>
            <a:ext cx="3321050" cy="2436812"/>
            <a:chOff x="3209" y="1229"/>
            <a:chExt cx="2092" cy="1535"/>
          </a:xfrm>
        </p:grpSpPr>
        <p:sp>
          <p:nvSpPr>
            <p:cNvPr id="55324" name="Line 24"/>
            <p:cNvSpPr>
              <a:spLocks noChangeShapeType="1"/>
            </p:cNvSpPr>
            <p:nvPr/>
          </p:nvSpPr>
          <p:spPr bwMode="auto">
            <a:xfrm flipV="1">
              <a:off x="3209" y="1447"/>
              <a:ext cx="1407" cy="131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Text Box 25"/>
            <p:cNvSpPr txBox="1">
              <a:spLocks noChangeArrowheads="1"/>
            </p:cNvSpPr>
            <p:nvPr/>
          </p:nvSpPr>
          <p:spPr bwMode="auto">
            <a:xfrm>
              <a:off x="4559" y="1229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i="1">
                  <a:cs typeface="Arial" charset="0"/>
                </a:rPr>
                <a:t>SRAS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55307" name="Group 53"/>
          <p:cNvGrpSpPr>
            <a:grpSpLocks/>
          </p:cNvGrpSpPr>
          <p:nvPr/>
        </p:nvGrpSpPr>
        <p:grpSpPr bwMode="auto">
          <a:xfrm>
            <a:off x="4281488" y="3775075"/>
            <a:ext cx="2932112" cy="398463"/>
            <a:chOff x="2697" y="2378"/>
            <a:chExt cx="1847" cy="251"/>
          </a:xfrm>
        </p:grpSpPr>
        <p:grpSp>
          <p:nvGrpSpPr>
            <p:cNvPr id="55319" name="Group 42"/>
            <p:cNvGrpSpPr>
              <a:grpSpLocks/>
            </p:cNvGrpSpPr>
            <p:nvPr/>
          </p:nvGrpSpPr>
          <p:grpSpPr bwMode="auto">
            <a:xfrm>
              <a:off x="2697" y="2399"/>
              <a:ext cx="1622" cy="230"/>
              <a:chOff x="2697" y="2329"/>
              <a:chExt cx="1622" cy="230"/>
            </a:xfrm>
          </p:grpSpPr>
          <p:sp>
            <p:nvSpPr>
              <p:cNvPr id="55321" name="Line 26"/>
              <p:cNvSpPr>
                <a:spLocks noChangeShapeType="1"/>
              </p:cNvSpPr>
              <p:nvPr/>
            </p:nvSpPr>
            <p:spPr bwMode="auto">
              <a:xfrm flipV="1">
                <a:off x="3009" y="2445"/>
                <a:ext cx="126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2" name="Text Box 27"/>
              <p:cNvSpPr txBox="1">
                <a:spLocks noChangeArrowheads="1"/>
              </p:cNvSpPr>
              <p:nvPr/>
            </p:nvSpPr>
            <p:spPr bwMode="auto">
              <a:xfrm>
                <a:off x="2697" y="2329"/>
                <a:ext cx="3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i="1">
                    <a:cs typeface="Arial" charset="0"/>
                  </a:rPr>
                  <a:t>P</a:t>
                </a:r>
                <a:r>
                  <a:rPr lang="en-US" sz="2400" b="1" baseline="-25000">
                    <a:cs typeface="Arial" charset="0"/>
                  </a:rPr>
                  <a:t>1</a:t>
                </a:r>
              </a:p>
            </p:txBody>
          </p:sp>
          <p:sp>
            <p:nvSpPr>
              <p:cNvPr id="55323" name="Oval 28"/>
              <p:cNvSpPr>
                <a:spLocks noChangeArrowheads="1"/>
              </p:cNvSpPr>
              <p:nvPr/>
            </p:nvSpPr>
            <p:spPr bwMode="auto">
              <a:xfrm>
                <a:off x="4231" y="2399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55320" name="Text Box 38"/>
            <p:cNvSpPr txBox="1">
              <a:spLocks noChangeArrowheads="1"/>
            </p:cNvSpPr>
            <p:nvPr/>
          </p:nvSpPr>
          <p:spPr bwMode="auto">
            <a:xfrm>
              <a:off x="4343" y="2378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A</a:t>
              </a:r>
              <a:endParaRPr lang="en-US" sz="2400" baseline="-25000">
                <a:cs typeface="Arial" charset="0"/>
              </a:endParaRP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4281488" y="2952750"/>
            <a:ext cx="2174875" cy="2781300"/>
            <a:chOff x="2697" y="1860"/>
            <a:chExt cx="1370" cy="1752"/>
          </a:xfrm>
        </p:grpSpPr>
        <p:sp>
          <p:nvSpPr>
            <p:cNvPr id="55312" name="Oval 30"/>
            <p:cNvSpPr>
              <a:spLocks noChangeArrowheads="1"/>
            </p:cNvSpPr>
            <p:nvPr/>
          </p:nvSpPr>
          <p:spPr bwMode="auto">
            <a:xfrm>
              <a:off x="3842" y="2083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55313" name="Group 31"/>
            <p:cNvGrpSpPr>
              <a:grpSpLocks/>
            </p:cNvGrpSpPr>
            <p:nvPr/>
          </p:nvGrpSpPr>
          <p:grpSpPr bwMode="auto">
            <a:xfrm>
              <a:off x="3011" y="2128"/>
              <a:ext cx="875" cy="1230"/>
              <a:chOff x="357" y="2450"/>
              <a:chExt cx="795" cy="646"/>
            </a:xfrm>
          </p:grpSpPr>
          <p:sp>
            <p:nvSpPr>
              <p:cNvPr id="55317" name="Line 32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8" name="Line 33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14" name="Text Box 34"/>
            <p:cNvSpPr txBox="1">
              <a:spLocks noChangeArrowheads="1"/>
            </p:cNvSpPr>
            <p:nvPr/>
          </p:nvSpPr>
          <p:spPr bwMode="auto">
            <a:xfrm>
              <a:off x="2697" y="2012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55315" name="Text Box 37"/>
            <p:cNvSpPr txBox="1">
              <a:spLocks noChangeArrowheads="1"/>
            </p:cNvSpPr>
            <p:nvPr/>
          </p:nvSpPr>
          <p:spPr bwMode="auto">
            <a:xfrm>
              <a:off x="3759" y="3382"/>
              <a:ext cx="3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Y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55316" name="Text Box 39"/>
            <p:cNvSpPr txBox="1">
              <a:spLocks noChangeArrowheads="1"/>
            </p:cNvSpPr>
            <p:nvPr/>
          </p:nvSpPr>
          <p:spPr bwMode="auto">
            <a:xfrm>
              <a:off x="3797" y="1860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B</a:t>
              </a:r>
              <a:endParaRPr lang="en-US" sz="2400" baseline="-25000">
                <a:cs typeface="Arial" charset="0"/>
              </a:endParaRPr>
            </a:p>
          </p:txBody>
        </p:sp>
      </p:grpSp>
      <p:sp>
        <p:nvSpPr>
          <p:cNvPr id="487480" name="Line 56"/>
          <p:cNvSpPr>
            <a:spLocks noChangeShapeType="1"/>
          </p:cNvSpPr>
          <p:nvPr/>
        </p:nvSpPr>
        <p:spPr bwMode="auto">
          <a:xfrm flipH="1">
            <a:off x="6180138" y="5283200"/>
            <a:ext cx="5762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481" name="Line 57"/>
          <p:cNvSpPr>
            <a:spLocks noChangeShapeType="1"/>
          </p:cNvSpPr>
          <p:nvPr/>
        </p:nvSpPr>
        <p:spPr bwMode="auto">
          <a:xfrm flipV="1">
            <a:off x="4827588" y="3392488"/>
            <a:ext cx="0" cy="5778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8229600" cy="644525"/>
          </a:xfrm>
        </p:spPr>
        <p:txBody>
          <a:bodyPr/>
          <a:lstStyle/>
          <a:p>
            <a:pPr eaLnBrk="1" hangingPunct="1"/>
            <a:r>
              <a:rPr lang="en-US" sz="3400" dirty="0" smtClean="0"/>
              <a:t>John Maynard Keynes,</a:t>
            </a:r>
            <a:r>
              <a:rPr lang="en-US" sz="3300" dirty="0" smtClean="0"/>
              <a:t> </a:t>
            </a:r>
            <a:r>
              <a:rPr lang="en-US" sz="3200" dirty="0" smtClean="0"/>
              <a:t>1883–1946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046163"/>
            <a:ext cx="5891212" cy="2743200"/>
          </a:xfrm>
        </p:spPr>
        <p:txBody>
          <a:bodyPr/>
          <a:lstStyle/>
          <a:p>
            <a:pPr marL="287338" indent="-287338" eaLnBrk="1" hangingPunct="1">
              <a:spcBef>
                <a:spcPct val="30000"/>
              </a:spcBef>
            </a:pPr>
            <a:r>
              <a:rPr lang="en-US" sz="2500" i="1" smtClean="0"/>
              <a:t>The General Theory of Employment, Interest, and Money</a:t>
            </a:r>
            <a:r>
              <a:rPr lang="en-US" sz="2500" smtClean="0"/>
              <a:t>, 1936</a:t>
            </a:r>
          </a:p>
          <a:p>
            <a:pPr marL="287338" indent="-287338" eaLnBrk="1" hangingPunct="1">
              <a:spcBef>
                <a:spcPct val="30000"/>
              </a:spcBef>
            </a:pPr>
            <a:r>
              <a:rPr lang="en-US" sz="2500" smtClean="0"/>
              <a:t>Argued recessions and depressions can result from inadequate demand; policymakers should shift </a:t>
            </a:r>
            <a:r>
              <a:rPr lang="en-US" sz="2500" i="1" smtClean="0"/>
              <a:t>AD</a:t>
            </a:r>
            <a:r>
              <a:rPr lang="en-US" sz="2500" smtClean="0"/>
              <a:t>.</a:t>
            </a:r>
          </a:p>
          <a:p>
            <a:pPr marL="287338" indent="-287338" eaLnBrk="1" hangingPunct="1">
              <a:spcBef>
                <a:spcPct val="30000"/>
              </a:spcBef>
            </a:pPr>
            <a:r>
              <a:rPr lang="en-US" sz="2500" smtClean="0"/>
              <a:t>Famous critique of classical theory:</a:t>
            </a:r>
          </a:p>
        </p:txBody>
      </p:sp>
      <p:pic>
        <p:nvPicPr>
          <p:cNvPr id="58374" name="Picture 4" descr="keynes100 (from textbook - no permission ye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1076325"/>
            <a:ext cx="2212975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9783" name="Text Box 7"/>
          <p:cNvSpPr txBox="1">
            <a:spLocks noChangeArrowheads="1"/>
          </p:cNvSpPr>
          <p:nvPr/>
        </p:nvSpPr>
        <p:spPr bwMode="auto">
          <a:xfrm>
            <a:off x="700088" y="4551363"/>
            <a:ext cx="792321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500" i="1">
                <a:solidFill>
                  <a:srgbClr val="0000FF"/>
                </a:solidFill>
                <a:cs typeface="Arial" charset="0"/>
              </a:rPr>
              <a:t>	Economists set themselves </a:t>
            </a:r>
            <a:br>
              <a:rPr lang="en-US" sz="2500" i="1">
                <a:solidFill>
                  <a:srgbClr val="0000FF"/>
                </a:solidFill>
                <a:cs typeface="Arial" charset="0"/>
              </a:rPr>
            </a:br>
            <a:r>
              <a:rPr lang="en-US" sz="2500" i="1">
                <a:solidFill>
                  <a:srgbClr val="0000FF"/>
                </a:solidFill>
                <a:cs typeface="Arial" charset="0"/>
              </a:rPr>
              <a:t>too easy, too useless a task if in tempestuous seasons they can only tell us when the storm is long past, </a:t>
            </a:r>
            <a:br>
              <a:rPr lang="en-US" sz="2500" i="1">
                <a:solidFill>
                  <a:srgbClr val="0000FF"/>
                </a:solidFill>
                <a:cs typeface="Arial" charset="0"/>
              </a:rPr>
            </a:br>
            <a:r>
              <a:rPr lang="en-US" sz="2500" i="1">
                <a:solidFill>
                  <a:srgbClr val="0000FF"/>
                </a:solidFill>
                <a:cs typeface="Arial" charset="0"/>
              </a:rPr>
              <a:t>the ocean will be flat.</a:t>
            </a:r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700088" y="3713163"/>
            <a:ext cx="52959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500" i="1" dirty="0">
                <a:solidFill>
                  <a:srgbClr val="0000FF"/>
                </a:solidFill>
                <a:cs typeface="Arial" charset="0"/>
              </a:rPr>
              <a:t>The long run is a misleading guide to current affairs.  In the long run, we are all dead.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6473825" y="1100138"/>
            <a:ext cx="2176463" cy="29845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  <a:r>
              <a:rPr lang="en-US" sz="3100" i="1" smtClean="0"/>
              <a:t>, continued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838700"/>
          </a:xfrm>
        </p:spPr>
        <p:txBody>
          <a:bodyPr/>
          <a:lstStyle/>
          <a:p>
            <a:pPr eaLnBrk="1" hangingPunct="1"/>
            <a:r>
              <a:rPr lang="en-US" dirty="0" smtClean="0"/>
              <a:t>Explaining these fluctuations is difficult, and the theory of economic fluctuations is controversial.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Most economists use the </a:t>
            </a:r>
            <a:r>
              <a:rPr lang="en-US" b="1" dirty="0" smtClean="0">
                <a:solidFill>
                  <a:srgbClr val="800080"/>
                </a:solidFill>
              </a:rPr>
              <a:t>model of </a:t>
            </a:r>
            <a:br>
              <a:rPr lang="en-US" b="1" dirty="0" smtClean="0">
                <a:solidFill>
                  <a:srgbClr val="800080"/>
                </a:solidFill>
              </a:rPr>
            </a:br>
            <a:r>
              <a:rPr lang="en-US" b="1" dirty="0" smtClean="0">
                <a:solidFill>
                  <a:srgbClr val="800080"/>
                </a:solidFill>
              </a:rPr>
              <a:t>aggregate demand and aggregate supply </a:t>
            </a:r>
            <a:br>
              <a:rPr lang="en-US" b="1" dirty="0" smtClean="0">
                <a:solidFill>
                  <a:srgbClr val="800080"/>
                </a:solidFill>
              </a:rPr>
            </a:br>
            <a:r>
              <a:rPr lang="en-US" dirty="0" smtClean="0"/>
              <a:t>to study fluctuations.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model differs from the classical economic theories economists use to explain the long run. </a:t>
            </a:r>
          </a:p>
        </p:txBody>
      </p:sp>
    </p:spTree>
    <p:extLst>
      <p:ext uri="{BB962C8B-B14F-4D97-AF65-F5344CB8AC3E}">
        <p14:creationId xmlns:p14="http://schemas.microsoft.com/office/powerpoint/2010/main" val="22055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Classical Economics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C0000"/>
                </a:solidFill>
              </a:rPr>
              <a:t>Classical Dichotomy</a:t>
            </a:r>
            <a:r>
              <a:rPr lang="en-US" dirty="0" smtClean="0"/>
              <a:t>, the separation of variables into two groups:  </a:t>
            </a:r>
          </a:p>
          <a:p>
            <a:pPr lvl="1" eaLnBrk="1" hangingPunct="1"/>
            <a:r>
              <a:rPr lang="en-US" dirty="0" smtClean="0"/>
              <a:t>Real – quantities, relative prices</a:t>
            </a:r>
          </a:p>
          <a:p>
            <a:pPr lvl="1" eaLnBrk="1" hangingPunct="1"/>
            <a:r>
              <a:rPr lang="en-US" dirty="0" smtClean="0"/>
              <a:t>Nominal – measured in terms of money</a:t>
            </a:r>
          </a:p>
          <a:p>
            <a:pPr eaLnBrk="1" hangingPunct="1">
              <a:spcBef>
                <a:spcPct val="60000"/>
              </a:spcBef>
            </a:pPr>
            <a:endParaRPr lang="en-US" dirty="0" smtClean="0"/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C0000"/>
                </a:solidFill>
              </a:rPr>
              <a:t>neutrality of money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dirty="0" smtClean="0"/>
              <a:t>Changes in the money supply affect nominal but not real variables.</a:t>
            </a:r>
          </a:p>
        </p:txBody>
      </p:sp>
    </p:spTree>
    <p:extLst>
      <p:ext uri="{BB962C8B-B14F-4D97-AF65-F5344CB8AC3E}">
        <p14:creationId xmlns:p14="http://schemas.microsoft.com/office/powerpoint/2010/main" val="614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Classical Economics—A Recap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55000"/>
              </a:spcBef>
            </a:pPr>
            <a:r>
              <a:rPr lang="en-US" dirty="0" smtClean="0"/>
              <a:t>Most economists believe classical theory describes the world in the long run, but not the short run. </a:t>
            </a:r>
          </a:p>
          <a:p>
            <a:pPr eaLnBrk="1" hangingPunct="1">
              <a:spcBef>
                <a:spcPct val="55000"/>
              </a:spcBef>
            </a:pPr>
            <a:endParaRPr lang="en-US" dirty="0" smtClean="0"/>
          </a:p>
          <a:p>
            <a:pPr eaLnBrk="1" hangingPunct="1">
              <a:spcBef>
                <a:spcPct val="55000"/>
              </a:spcBef>
            </a:pPr>
            <a:r>
              <a:rPr lang="en-US" dirty="0" smtClean="0"/>
              <a:t>In the short run, changes in nominal variables (like the money supply or </a:t>
            </a:r>
            <a:r>
              <a:rPr lang="en-US" b="1" i="1" dirty="0" smtClean="0"/>
              <a:t>P </a:t>
            </a:r>
            <a:r>
              <a:rPr lang="en-US" dirty="0" smtClean="0"/>
              <a:t>) can affect </a:t>
            </a:r>
            <a:br>
              <a:rPr lang="en-US" dirty="0" smtClean="0"/>
            </a:br>
            <a:r>
              <a:rPr lang="en-US" dirty="0" smtClean="0"/>
              <a:t>real variables (like </a:t>
            </a:r>
            <a:r>
              <a:rPr lang="en-US" b="1" i="1" dirty="0" smtClean="0"/>
              <a:t>Y</a:t>
            </a:r>
            <a:r>
              <a:rPr lang="en-US" dirty="0" smtClean="0"/>
              <a:t> or the unemployment rate).  </a:t>
            </a:r>
          </a:p>
          <a:p>
            <a:pPr eaLnBrk="1" hangingPunct="1">
              <a:spcBef>
                <a:spcPct val="55000"/>
              </a:spcBef>
            </a:pPr>
            <a:endParaRPr lang="en-US" dirty="0" smtClean="0"/>
          </a:p>
          <a:p>
            <a:pPr eaLnBrk="1" hangingPunct="1">
              <a:spcBef>
                <a:spcPct val="55000"/>
              </a:spcBef>
            </a:pPr>
            <a:r>
              <a:rPr lang="en-US" dirty="0" smtClean="0"/>
              <a:t>To study the short run, we use a new model.</a:t>
            </a:r>
          </a:p>
        </p:txBody>
      </p:sp>
    </p:spTree>
    <p:extLst>
      <p:ext uri="{BB962C8B-B14F-4D97-AF65-F5344CB8AC3E}">
        <p14:creationId xmlns:p14="http://schemas.microsoft.com/office/powerpoint/2010/main" val="26245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WordArt 5"/>
          <p:cNvSpPr>
            <a:spLocks noChangeArrowheads="1" noChangeShapeType="1" noTextEdit="1"/>
          </p:cNvSpPr>
          <p:nvPr/>
        </p:nvSpPr>
        <p:spPr bwMode="auto">
          <a:xfrm>
            <a:off x="138113" y="276225"/>
            <a:ext cx="89058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Time Horizons in Macroeconomics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38113" y="1143000"/>
            <a:ext cx="870108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i="0" dirty="0">
                <a:latin typeface="Times New Roman" pitchFamily="18" charset="0"/>
              </a:rPr>
              <a:t>Classical macroeconomic theory applies to the long run but not to the short run–WHY?</a:t>
            </a:r>
          </a:p>
          <a:p>
            <a:endParaRPr lang="en-US" altLang="en-US" sz="2800" i="0" dirty="0">
              <a:latin typeface="Times New Roman" pitchFamily="18" charset="0"/>
            </a:endParaRPr>
          </a:p>
          <a:p>
            <a:r>
              <a:rPr lang="en-US" altLang="en-US" sz="2800" i="0" dirty="0">
                <a:latin typeface="Times New Roman" pitchFamily="18" charset="0"/>
              </a:rPr>
              <a:t>The short run and long run differ in terms of the treatment of </a:t>
            </a:r>
            <a:r>
              <a:rPr lang="en-US" altLang="en-US" sz="2800" i="0" u="sng" dirty="0">
                <a:latin typeface="Times New Roman" pitchFamily="18" charset="0"/>
              </a:rPr>
              <a:t>prices</a:t>
            </a:r>
            <a:r>
              <a:rPr lang="en-US" altLang="en-US" sz="2800" i="0" dirty="0">
                <a:latin typeface="Times New Roman" pitchFamily="18" charset="0"/>
              </a:rPr>
              <a:t>.</a:t>
            </a:r>
          </a:p>
          <a:p>
            <a:r>
              <a:rPr lang="en-US" altLang="en-US" sz="2800" dirty="0">
                <a:latin typeface="Times New Roman" pitchFamily="18" charset="0"/>
              </a:rPr>
              <a:t>In the long run, prices are flexible and can respond to changes in supply or demand.  In the short run, many prices are “sticky” at some predetermined level.</a:t>
            </a:r>
          </a:p>
          <a:p>
            <a:endParaRPr lang="en-US" altLang="en-US" sz="2800" i="0" dirty="0">
              <a:latin typeface="Times New Roman" pitchFamily="18" charset="0"/>
            </a:endParaRPr>
          </a:p>
          <a:p>
            <a:r>
              <a:rPr lang="en-US" altLang="en-US" sz="2800" i="0" dirty="0">
                <a:latin typeface="Times New Roman" pitchFamily="18" charset="0"/>
              </a:rPr>
              <a:t>Because prices behave differently in the short run </a:t>
            </a:r>
            <a:r>
              <a:rPr lang="en-US" altLang="en-US" sz="2800" i="0" dirty="0" smtClean="0">
                <a:latin typeface="Times New Roman" pitchFamily="18" charset="0"/>
              </a:rPr>
              <a:t>than </a:t>
            </a:r>
            <a:r>
              <a:rPr lang="en-US" altLang="en-US" sz="2800" i="0" dirty="0">
                <a:latin typeface="Times New Roman" pitchFamily="18" charset="0"/>
              </a:rPr>
              <a:t>in the long run, economic policies </a:t>
            </a:r>
            <a:r>
              <a:rPr lang="en-US" altLang="en-US" sz="2800" i="0" dirty="0" smtClean="0">
                <a:latin typeface="Times New Roman" pitchFamily="18" charset="0"/>
              </a:rPr>
              <a:t>have different </a:t>
            </a:r>
            <a:r>
              <a:rPr lang="en-US" altLang="en-US" sz="2800" i="0" dirty="0">
                <a:latin typeface="Times New Roman" pitchFamily="18" charset="0"/>
              </a:rPr>
              <a:t>effects over different time horizons</a:t>
            </a:r>
            <a:r>
              <a:rPr lang="en-US" altLang="en-US" sz="2800" i="0" dirty="0" smtClean="0">
                <a:latin typeface="Times New Roman" pitchFamily="18" charset="0"/>
              </a:rPr>
              <a:t>.</a:t>
            </a:r>
            <a:endParaRPr lang="en-US" altLang="en-US" sz="2800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2099</Words>
  <Application>Microsoft Office PowerPoint</Application>
  <PresentationFormat>On-screen Show (4:3)</PresentationFormat>
  <Paragraphs>558</Paragraphs>
  <Slides>55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Chart</vt:lpstr>
      <vt:lpstr>PowerPoint Presentation</vt:lpstr>
      <vt:lpstr>Introduction</vt:lpstr>
      <vt:lpstr>Three Facts About Economic Fluctuations</vt:lpstr>
      <vt:lpstr>Three Facts About Economic Fluctuations</vt:lpstr>
      <vt:lpstr>Three Facts About Economic Fluctuations</vt:lpstr>
      <vt:lpstr>Introduction, continued</vt:lpstr>
      <vt:lpstr>Classical Economics</vt:lpstr>
      <vt:lpstr>Classical Economics—A Recap</vt:lpstr>
      <vt:lpstr>PowerPoint Presentation</vt:lpstr>
      <vt:lpstr>The Model of Aggregate Demand  and Aggregate Supply</vt:lpstr>
      <vt:lpstr>The Aggregate-Demand (AD) Curve</vt:lpstr>
      <vt:lpstr>Why the AD Curve Slopes Downward</vt:lpstr>
      <vt:lpstr>The Wealth Effect  (P and C )</vt:lpstr>
      <vt:lpstr>The Interest-Rate Effect  (P and I )</vt:lpstr>
      <vt:lpstr>The Exchange-Rate Effect  (P and NX )</vt:lpstr>
      <vt:lpstr>The Slope of the AD  Curve:  Summary</vt:lpstr>
      <vt:lpstr>PowerPoint Presentation</vt:lpstr>
      <vt:lpstr>PowerPoint Presentation</vt:lpstr>
      <vt:lpstr>Why the AD  Curve Might Shift</vt:lpstr>
      <vt:lpstr>Why the AD  Curve Might Shift</vt:lpstr>
      <vt:lpstr>Why the AD  Curve Might Shift</vt:lpstr>
      <vt:lpstr>The Aggregate-Demand curve</vt:lpstr>
      <vt:lpstr>QUESTION 2  </vt:lpstr>
      <vt:lpstr>QUESTION 3 The Aggregate-Demand curve</vt:lpstr>
      <vt:lpstr>QUESTION 4 The Aggregate-Demand curve</vt:lpstr>
      <vt:lpstr>The Aggregate-Supply (AS ) Curves</vt:lpstr>
      <vt:lpstr>PowerPoint Presentation</vt:lpstr>
      <vt:lpstr>The Long-Run Aggregate-Supply Curve (LRAS)</vt:lpstr>
      <vt:lpstr>Why LRAS  Is Vertical</vt:lpstr>
      <vt:lpstr>Why the LRAS  Curve Might Shift</vt:lpstr>
      <vt:lpstr>Why the LRAS  Curve Might Shift</vt:lpstr>
      <vt:lpstr>Using AD &amp; AS  to Depict  Long-Run Growth and Inflation</vt:lpstr>
      <vt:lpstr>Short Run Aggregate Supply (SRAS)</vt:lpstr>
      <vt:lpstr>Why the Slope of SRAS  Matters</vt:lpstr>
      <vt:lpstr>Three Theories of SRAS</vt:lpstr>
      <vt:lpstr>1.  The Sticky-Wage Theory</vt:lpstr>
      <vt:lpstr>1.  The Sticky-Wage Theory</vt:lpstr>
      <vt:lpstr>2.  The Sticky-Price Theory</vt:lpstr>
      <vt:lpstr>2.  The Sticky-Price Theory</vt:lpstr>
      <vt:lpstr>3.  The Misperceptions Theory</vt:lpstr>
      <vt:lpstr>What the 3 Theories Have in Common:</vt:lpstr>
      <vt:lpstr>What the 3 Theories Have in Common:</vt:lpstr>
      <vt:lpstr>SRAS  and LRAS</vt:lpstr>
      <vt:lpstr>SRAS  and LRAS</vt:lpstr>
      <vt:lpstr>Why the SRAS  Curve Might Shift</vt:lpstr>
      <vt:lpstr>The Long-Run Equilibrium</vt:lpstr>
      <vt:lpstr>Economic Fluctuations</vt:lpstr>
      <vt:lpstr>The Effects of a Shift in AD</vt:lpstr>
      <vt:lpstr>Two Big AD Shifts:   1.  The Great Depression</vt:lpstr>
      <vt:lpstr>Two Big AD Shifts:   2.  The World War II Boom</vt:lpstr>
      <vt:lpstr> Working with the model</vt:lpstr>
      <vt:lpstr> Answers</vt:lpstr>
      <vt:lpstr>CASE STUDY:   The 2008–2009 Recession</vt:lpstr>
      <vt:lpstr>The Effects of a Shift in SRAS</vt:lpstr>
      <vt:lpstr>John Maynard Keynes, 1883–1946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2012-04-10T13:40:00Z</dcterms:created>
  <dcterms:modified xsi:type="dcterms:W3CDTF">2020-02-12T06:23:27Z</dcterms:modified>
</cp:coreProperties>
</file>