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4"/>
  </p:sldMasterIdLst>
  <p:sldIdLst>
    <p:sldId id="256" r:id="rId5"/>
    <p:sldId id="257" r:id="rId6"/>
    <p:sldId id="258" r:id="rId7"/>
    <p:sldId id="259"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viewProps" Target="viewProp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presProps" Target="presProps.xml" /><Relationship Id="rId5" Type="http://schemas.openxmlformats.org/officeDocument/2006/relationships/slide" Target="slides/slide1.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104FF0E-FF08-4CA6-9064-6C7392831DFD}" type="datetimeFigureOut">
              <a:rPr lang="en-US" smtClean="0"/>
              <a:pPr/>
              <a:t>4/26/2021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27A2176-6ACF-4ED1-88E6-E0E82835EE31}"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04FF0E-FF08-4CA6-9064-6C7392831DFD}" type="datetimeFigureOut">
              <a:rPr lang="en-US" smtClean="0"/>
              <a:pPr/>
              <a:t>4/26/2021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A2176-6ACF-4ED1-88E6-E0E82835EE3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27A2176-6ACF-4ED1-88E6-E0E82835EE31}"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04FF0E-FF08-4CA6-9064-6C7392831DFD}" type="datetimeFigureOut">
              <a:rPr lang="en-US" smtClean="0"/>
              <a:pPr/>
              <a:t>4/26/2021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A104FF0E-FF08-4CA6-9064-6C7392831DFD}" type="datetimeFigureOut">
              <a:rPr lang="en-US" smtClean="0"/>
              <a:pPr/>
              <a:t>4/26/2021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027A2176-6ACF-4ED1-88E6-E0E82835EE31}"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A104FF0E-FF08-4CA6-9064-6C7392831DFD}" type="datetimeFigureOut">
              <a:rPr lang="en-US" smtClean="0"/>
              <a:pPr/>
              <a:t>4/26/2021</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27A2176-6ACF-4ED1-88E6-E0E82835EE31}"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A104FF0E-FF08-4CA6-9064-6C7392831DFD}" type="datetimeFigureOut">
              <a:rPr lang="en-US" smtClean="0"/>
              <a:pPr/>
              <a:t>4/26/2021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7A2176-6ACF-4ED1-88E6-E0E82835EE31}"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104FF0E-FF08-4CA6-9064-6C7392831DFD}" type="datetimeFigureOut">
              <a:rPr lang="en-US" smtClean="0"/>
              <a:pPr/>
              <a:t>4/26/2021</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27A2176-6ACF-4ED1-88E6-E0E82835EE31}"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104FF0E-FF08-4CA6-9064-6C7392831DFD}" type="datetimeFigureOut">
              <a:rPr lang="en-US" smtClean="0"/>
              <a:pPr/>
              <a:t>4/26/2021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027A2176-6ACF-4ED1-88E6-E0E82835EE3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104FF0E-FF08-4CA6-9064-6C7392831DFD}" type="datetimeFigureOut">
              <a:rPr lang="en-US" smtClean="0"/>
              <a:pPr/>
              <a:t>4/26/2021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27A2176-6ACF-4ED1-88E6-E0E82835EE3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27A2176-6ACF-4ED1-88E6-E0E82835EE31}"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104FF0E-FF08-4CA6-9064-6C7392831DFD}" type="datetimeFigureOut">
              <a:rPr lang="en-US" smtClean="0"/>
              <a:pPr/>
              <a:t>4/26/2021</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27A2176-6ACF-4ED1-88E6-E0E82835EE31}"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104FF0E-FF08-4CA6-9064-6C7392831DFD}" type="datetimeFigureOut">
              <a:rPr lang="en-US" smtClean="0"/>
              <a:pPr/>
              <a:t>4/26/2021</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104FF0E-FF08-4CA6-9064-6C7392831DFD}" type="datetimeFigureOut">
              <a:rPr lang="en-US" smtClean="0"/>
              <a:pPr/>
              <a:t>4/26/2021</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27A2176-6ACF-4ED1-88E6-E0E82835EE31}"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hyperlink" Target="http://www.economicswebinstitute.org/glossary/pricel.htm" TargetMode="Externa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819400"/>
            <a:ext cx="7643866" cy="3395682"/>
          </a:xfrm>
        </p:spPr>
        <p:txBody>
          <a:bodyPr/>
          <a:lstStyle/>
          <a:p>
            <a:r>
              <a:rPr lang="en-US" dirty="0"/>
              <a:t>1.Reviewing the Exchange Rate</a:t>
            </a:r>
          </a:p>
          <a:p>
            <a:endParaRPr lang="en-US" dirty="0"/>
          </a:p>
          <a:p>
            <a:r>
              <a:rPr lang="en-US" dirty="0"/>
              <a:t> 2.</a:t>
            </a:r>
            <a:r>
              <a:rPr lang="en-IN" dirty="0"/>
              <a:t>How do exchange rates effect imports and exports?</a:t>
            </a:r>
          </a:p>
          <a:p>
            <a:endParaRPr lang="en-IN" dirty="0"/>
          </a:p>
          <a:p>
            <a:r>
              <a:rPr lang="en-IN" dirty="0"/>
              <a:t>3.Why some  Asian nations are trying to keep their currencies week with respect to the US$? </a:t>
            </a:r>
          </a:p>
          <a:p>
            <a:r>
              <a:rPr lang="en-IN" dirty="0"/>
              <a:t>4.The Indian Rupee-US Dollar Exchange Rate: The Economic Impact of a Strengthening Currency</a:t>
            </a:r>
          </a:p>
          <a:p>
            <a:r>
              <a:rPr lang="en-US" dirty="0"/>
              <a:t>5.</a:t>
            </a:r>
            <a:r>
              <a:rPr lang="en-IN" dirty="0"/>
              <a:t> The China controversy</a:t>
            </a:r>
          </a:p>
          <a:p>
            <a:endParaRPr lang="en-IN" dirty="0"/>
          </a:p>
          <a:p>
            <a:endParaRPr lang="en-IN" dirty="0"/>
          </a:p>
          <a:p>
            <a:endParaRPr lang="en-IN" dirty="0"/>
          </a:p>
          <a:p>
            <a:endParaRPr lang="en-IN" dirty="0"/>
          </a:p>
        </p:txBody>
      </p:sp>
      <p:sp>
        <p:nvSpPr>
          <p:cNvPr id="2" name="Title 1"/>
          <p:cNvSpPr>
            <a:spLocks noGrp="1"/>
          </p:cNvSpPr>
          <p:nvPr>
            <p:ph type="ctrTitle"/>
          </p:nvPr>
        </p:nvSpPr>
        <p:spPr/>
        <p:txBody>
          <a:bodyPr>
            <a:normAutofit/>
          </a:bodyPr>
          <a:lstStyle/>
          <a:p>
            <a:br>
              <a:rPr lang="en-IN" dirty="0"/>
            </a:br>
            <a:r>
              <a:rPr lang="en-IN" dirty="0"/>
              <a:t>Exchange Rate and Its Impact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3200400"/>
            <a:ext cx="8001056" cy="3228996"/>
          </a:xfrm>
        </p:spPr>
        <p:txBody>
          <a:bodyPr>
            <a:normAutofit/>
          </a:bodyPr>
          <a:lstStyle/>
          <a:p>
            <a:r>
              <a:rPr lang="en-IN" dirty="0"/>
              <a:t>The exchange rate expresses the</a:t>
            </a:r>
            <a:r>
              <a:rPr lang="en-IN" b="1" dirty="0"/>
              <a:t> national currency's quotation</a:t>
            </a:r>
            <a:r>
              <a:rPr lang="en-IN" dirty="0"/>
              <a:t> in respect to </a:t>
            </a:r>
            <a:r>
              <a:rPr lang="en-IN" b="1" dirty="0"/>
              <a:t>foreign</a:t>
            </a:r>
            <a:r>
              <a:rPr lang="en-IN" dirty="0"/>
              <a:t> ones. In a slightly different perspective, the exchange rate is a </a:t>
            </a:r>
            <a:r>
              <a:rPr lang="en-IN" b="1" dirty="0"/>
              <a:t>price</a:t>
            </a:r>
            <a:r>
              <a:rPr lang="en-IN" dirty="0"/>
              <a:t>. </a:t>
            </a:r>
          </a:p>
          <a:p>
            <a:endParaRPr lang="en-IN" dirty="0"/>
          </a:p>
          <a:p>
            <a:r>
              <a:rPr lang="en-IN" dirty="0"/>
              <a:t>If the exchange rate can freely move, the exchange rate may turn out to be the</a:t>
            </a:r>
            <a:r>
              <a:rPr lang="en-IN" b="1" dirty="0"/>
              <a:t> fastest moving </a:t>
            </a:r>
            <a:r>
              <a:rPr lang="en-IN" b="1" dirty="0">
                <a:hlinkClick r:id="rId2"/>
              </a:rPr>
              <a:t>price</a:t>
            </a:r>
            <a:r>
              <a:rPr lang="en-IN" b="1" dirty="0"/>
              <a:t> in the economy</a:t>
            </a:r>
            <a:r>
              <a:rPr lang="en-IN" dirty="0"/>
              <a:t>, bringing together all the foreign goods with it. </a:t>
            </a:r>
          </a:p>
          <a:p>
            <a:endParaRPr lang="en-IN" dirty="0"/>
          </a:p>
          <a:p>
            <a:endParaRPr lang="en-IN" dirty="0"/>
          </a:p>
        </p:txBody>
      </p:sp>
      <p:sp>
        <p:nvSpPr>
          <p:cNvPr id="2" name="Title 1"/>
          <p:cNvSpPr>
            <a:spLocks noGrp="1"/>
          </p:cNvSpPr>
          <p:nvPr>
            <p:ph type="ctrTitle"/>
          </p:nvPr>
        </p:nvSpPr>
        <p:spPr>
          <a:xfrm>
            <a:off x="457200" y="1505931"/>
            <a:ext cx="8229600" cy="922938"/>
          </a:xfrm>
        </p:spPr>
        <p:txBody>
          <a:bodyPr>
            <a:normAutofit/>
          </a:bodyPr>
          <a:lstStyle/>
          <a:p>
            <a:r>
              <a:rPr lang="en-US" dirty="0"/>
              <a:t>Reviewing The </a:t>
            </a:r>
            <a:r>
              <a:t>Exchange rate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85728"/>
            <a:ext cx="8534400" cy="928694"/>
          </a:xfrm>
        </p:spPr>
        <p:txBody>
          <a:bodyPr>
            <a:normAutofit fontScale="90000"/>
          </a:bodyPr>
          <a:lstStyle/>
          <a:p>
            <a:r>
              <a:rPr lang="en-IN" dirty="0"/>
              <a:t>How do exchange rates effect imports and exports?</a:t>
            </a:r>
          </a:p>
        </p:txBody>
      </p:sp>
      <p:sp>
        <p:nvSpPr>
          <p:cNvPr id="3" name="Content Placeholder 2"/>
          <p:cNvSpPr>
            <a:spLocks noGrp="1"/>
          </p:cNvSpPr>
          <p:nvPr>
            <p:ph sz="quarter" idx="1"/>
          </p:nvPr>
        </p:nvSpPr>
        <p:spPr>
          <a:ln>
            <a:solidFill>
              <a:schemeClr val="accent1"/>
            </a:solidFill>
          </a:ln>
        </p:spPr>
        <p:txBody>
          <a:bodyPr>
            <a:normAutofit fontScale="92500"/>
          </a:bodyPr>
          <a:lstStyle/>
          <a:p>
            <a:r>
              <a:rPr lang="en-IN" sz="2800" dirty="0">
                <a:solidFill>
                  <a:schemeClr val="tx2">
                    <a:lumMod val="50000"/>
                    <a:lumOff val="50000"/>
                  </a:schemeClr>
                </a:solidFill>
              </a:rPr>
              <a:t>If the exchange rate between country A and country B is $1(A) for every $10(B) (or country A's currency is 10 times more valuable than country B's currency), then a hamburger in country A which sells for $1(A) will sell for $10(B) in country B (realizing that this is an overly simplified example). So if I live in country B and I want to buy a hamburger from country A, I will first spend $10(B) to receive $1(A). </a:t>
            </a:r>
          </a:p>
          <a:p>
            <a:r>
              <a:rPr lang="en-IN" dirty="0"/>
              <a:t>Then I will buy the burger from country A for the $1(A). Either place I buy the burger from, it's going to cost me $10(B). Where is the flaw in my thinking.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85822"/>
          </a:xfrm>
        </p:spPr>
        <p:txBody>
          <a:bodyPr>
            <a:normAutofit fontScale="90000"/>
          </a:bodyPr>
          <a:lstStyle/>
          <a:p>
            <a:r>
              <a:rPr lang="en-IN" dirty="0"/>
              <a:t>Why some  Asian nations are trying to keep their currencies week with respect to the US$</a:t>
            </a:r>
          </a:p>
        </p:txBody>
      </p:sp>
      <p:sp>
        <p:nvSpPr>
          <p:cNvPr id="3" name="Content Placeholder 2"/>
          <p:cNvSpPr>
            <a:spLocks noGrp="1"/>
          </p:cNvSpPr>
          <p:nvPr>
            <p:ph sz="quarter" idx="1"/>
          </p:nvPr>
        </p:nvSpPr>
        <p:spPr/>
        <p:txBody>
          <a:bodyPr>
            <a:normAutofit fontScale="77500" lnSpcReduction="20000"/>
          </a:bodyPr>
          <a:lstStyle/>
          <a:p>
            <a:r>
              <a:rPr lang="en-US" dirty="0"/>
              <a:t>See The Big Mac index</a:t>
            </a:r>
          </a:p>
          <a:p>
            <a:r>
              <a:rPr lang="en-IN" dirty="0"/>
              <a:t>If you look at this chart, you can see that there is a wide variation in what a Big Mac hamburger costs in U.S. dollars, ranging from $1.20 in China to $2.65 in the United States to $5.04 in Sweden. (In real life, of course, exchange rates and such aren't the only things affecting prices. </a:t>
            </a:r>
          </a:p>
          <a:p>
            <a:r>
              <a:rPr lang="en-IN" dirty="0"/>
              <a:t>Taxes in Europe can make prices there higher even if their currencies aren't particularly weak. </a:t>
            </a:r>
          </a:p>
          <a:p>
            <a:r>
              <a:rPr lang="en-IN" dirty="0"/>
              <a:t>Another way of explaining this chart is to say that the dollar is worth more in China than in the U.S., but worth less in Switzerland than in the U.S. (Again, this is assuming that the hamburger is the only commodity, which it is not.) </a:t>
            </a:r>
          </a:p>
          <a:p>
            <a:r>
              <a:rPr lang="en-IN" dirty="0"/>
              <a:t>So if hamburgers could be shipped across the oceans and there were no import/export taxes, it would make sense for everyone to buy their hamburgers from China. </a:t>
            </a: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85822"/>
          </a:xfrm>
        </p:spPr>
        <p:txBody>
          <a:bodyPr>
            <a:normAutofit fontScale="90000"/>
          </a:bodyPr>
          <a:lstStyle/>
          <a:p>
            <a:r>
              <a:rPr lang="en-IN" b="1" dirty="0"/>
              <a:t>The Indian Rupee-US Dollar Exchange Rate: Impact of a Strengthening Currency</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a:t>In 2007, India experienced rapid appreciation of its currency against the US dollar. </a:t>
            </a:r>
          </a:p>
          <a:p>
            <a:r>
              <a:rPr lang="en-IN" dirty="0"/>
              <a:t>The reasons for the appreciation of the rupee were a generally weak dollar in international currency markets and sharp increase in dollar inflows into the country, partly due to India's increasing attractiveness to foreign investors. </a:t>
            </a:r>
          </a:p>
          <a:p>
            <a:r>
              <a:rPr lang="en-IN" dirty="0"/>
              <a:t>Although India had been seeing a steady rise in dollar inflows into the country for quite some time, on earlier occasions, the Reserve Bank of India (RBI) had intervened in the foreign currency market and purchased excess dollars so as to prevent any appreciation in the value of the rupee.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China: The controversy</a:t>
            </a:r>
          </a:p>
        </p:txBody>
      </p:sp>
      <p:sp>
        <p:nvSpPr>
          <p:cNvPr id="3" name="Content Placeholder 2"/>
          <p:cNvSpPr>
            <a:spLocks noGrp="1"/>
          </p:cNvSpPr>
          <p:nvPr>
            <p:ph sz="quarter" idx="1"/>
          </p:nvPr>
        </p:nvSpPr>
        <p:spPr/>
        <p:txBody>
          <a:bodyPr>
            <a:normAutofit fontScale="92500"/>
          </a:bodyPr>
          <a:lstStyle/>
          <a:p>
            <a:r>
              <a:rPr lang="en-IN" dirty="0"/>
              <a:t>In a recent policy brief, the UNCTAD has said that global imbalances — the phenomenon of current account surpluses from a few, mostly Asian countries, bridging the large deficits of the United States and other rich countries — continue to be a major cause for worry. </a:t>
            </a:r>
          </a:p>
          <a:p>
            <a:r>
              <a:rPr lang="en-IN" dirty="0"/>
              <a:t>One facet of the problem is reflected in the controversy surrounding the exchange rate policy of China, the country with the largest surplus. </a:t>
            </a:r>
          </a:p>
          <a:p>
            <a:r>
              <a:rPr lang="en-IN" dirty="0"/>
              <a:t>Critics say that, by deliberately keeping the currency  undervalued in relation to the dollar, China has boosted its exports, augmenting its reserves to record levels.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F3C44ED222E884BB7171D02D0A913F4" ma:contentTypeVersion="3" ma:contentTypeDescription="Create a new document." ma:contentTypeScope="" ma:versionID="d578c3befeceedc55858d727df7682e4">
  <xsd:schema xmlns:xsd="http://www.w3.org/2001/XMLSchema" xmlns:xs="http://www.w3.org/2001/XMLSchema" xmlns:p="http://schemas.microsoft.com/office/2006/metadata/properties" xmlns:ns2="c15b6b66-d009-47ca-89f8-e645afdcd6d6" targetNamespace="http://schemas.microsoft.com/office/2006/metadata/properties" ma:root="true" ma:fieldsID="9926f257478f17014d6813e829643864" ns2:_="">
    <xsd:import namespace="c15b6b66-d009-47ca-89f8-e645afdcd6d6"/>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b6b66-d009-47ca-89f8-e645afdcd6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FA79BD-10A5-4780-994A-469924FE1C2C}">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0F5AF100-B1FA-48D0-9BD8-5FC879EA24FB}">
  <ds:schemaRefs>
    <ds:schemaRef ds:uri="http://schemas.microsoft.com/sharepoint/v3/contenttype/forms"/>
  </ds:schemaRefs>
</ds:datastoreItem>
</file>

<file path=customXml/itemProps3.xml><?xml version="1.0" encoding="utf-8"?>
<ds:datastoreItem xmlns:ds="http://schemas.openxmlformats.org/officeDocument/2006/customXml" ds:itemID="{5707C973-CB89-4DD8-BE34-50324510C5D4}">
  <ds:schemaRefs>
    <ds:schemaRef ds:uri="http://schemas.microsoft.com/office/2006/metadata/contentType"/>
    <ds:schemaRef ds:uri="http://schemas.microsoft.com/office/2006/metadata/properties/metaAttributes"/>
    <ds:schemaRef ds:uri="http://www.w3.org/2000/xmlns/"/>
    <ds:schemaRef ds:uri="http://www.w3.org/2001/XMLSchema"/>
    <ds:schemaRef ds:uri="c15b6b66-d009-47ca-89f8-e645afdcd6d6"/>
  </ds:schemaRefs>
</ds:datastoreItem>
</file>

<file path=docProps/app.xml><?xml version="1.0" encoding="utf-8"?>
<Properties xmlns="http://schemas.openxmlformats.org/officeDocument/2006/extended-properties" xmlns:vt="http://schemas.openxmlformats.org/officeDocument/2006/docPropsVTypes">
  <Template>Civic</Template>
  <TotalTime>146</TotalTime>
  <Words>668</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 Exchange Rate and Its Impact</vt:lpstr>
      <vt:lpstr>Reviewing The Exchange rate </vt:lpstr>
      <vt:lpstr>How do exchange rates effect imports and exports?</vt:lpstr>
      <vt:lpstr>Why some  Asian nations are trying to keep their currencies week with respect to the US$</vt:lpstr>
      <vt:lpstr>The Indian Rupee-US Dollar Exchange Rate: Impact of a Strengthening Currency</vt:lpstr>
      <vt:lpstr>China: The controversy</vt:lpstr>
    </vt:vector>
  </TitlesOfParts>
  <Company>HCL Infosystems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Exchange Rate and Its Impact</dc:title>
  <dc:creator>Administrator</dc:creator>
  <cp:lastModifiedBy>Sahil Vaghasiya</cp:lastModifiedBy>
  <cp:revision>7</cp:revision>
  <dcterms:created xsi:type="dcterms:W3CDTF">2010-04-21T05:32:54Z</dcterms:created>
  <dcterms:modified xsi:type="dcterms:W3CDTF">2021-04-26T11:17:22Z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0x010100FF3C44ED222E884BB7171D02D0A913F4</vt:lpwstr>
  </property>
</Properties>
</file>