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93" r:id="rId2"/>
    <p:sldId id="1046" r:id="rId3"/>
    <p:sldId id="1008" r:id="rId4"/>
    <p:sldId id="1014" r:id="rId5"/>
    <p:sldId id="1011" r:id="rId6"/>
    <p:sldId id="1012" r:id="rId7"/>
    <p:sldId id="1013" r:id="rId8"/>
    <p:sldId id="1007" r:id="rId9"/>
    <p:sldId id="1015" r:id="rId10"/>
    <p:sldId id="1021" r:id="rId11"/>
    <p:sldId id="1041" r:id="rId12"/>
    <p:sldId id="1022" r:id="rId13"/>
    <p:sldId id="1025" r:id="rId14"/>
    <p:sldId id="1027" r:id="rId15"/>
    <p:sldId id="1031" r:id="rId16"/>
    <p:sldId id="1042" r:id="rId17"/>
    <p:sldId id="1047" r:id="rId18"/>
    <p:sldId id="1049" r:id="rId19"/>
    <p:sldId id="1044" r:id="rId20"/>
    <p:sldId id="1045" r:id="rId21"/>
    <p:sldId id="1048" r:id="rId22"/>
    <p:sldId id="1034" r:id="rId23"/>
    <p:sldId id="999" r:id="rId24"/>
    <p:sldId id="1033" r:id="rId25"/>
    <p:sldId id="1009" r:id="rId26"/>
    <p:sldId id="1010" r:id="rId27"/>
    <p:sldId id="1019" r:id="rId28"/>
  </p:sldIdLst>
  <p:sldSz cx="10972800" cy="7315200"/>
  <p:notesSz cx="7315200" cy="9601200"/>
  <p:custShowLst>
    <p:custShow name="Custom Show 1" id="0">
      <p:sldLst/>
    </p:custShow>
    <p:custShow name="Custom Show 2" id="1">
      <p:sldLst/>
    </p:custShow>
    <p:custShow name="Custom Show 3" id="2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003399"/>
    <a:srgbClr val="00CC99"/>
    <a:srgbClr val="990033"/>
    <a:srgbClr val="660033"/>
    <a:srgbClr val="CC00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07" autoAdjust="0"/>
  </p:normalViewPr>
  <p:slideViewPr>
    <p:cSldViewPr>
      <p:cViewPr>
        <p:scale>
          <a:sx n="68" d="100"/>
          <a:sy n="68" d="100"/>
        </p:scale>
        <p:origin x="-1044" y="-72"/>
      </p:cViewPr>
      <p:guideLst>
        <p:guide orient="horz" pos="230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968" y="-114"/>
      </p:cViewPr>
      <p:guideLst>
        <p:guide orient="horz" pos="3024"/>
        <p:guide pos="23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2A262D0-7796-474D-B2E2-CE5A6FD6E056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B0A11A6-2313-4A1C-9C29-408D7DCE3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667AC6-DE70-4C68-B272-19129908A2E3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41F7F8D-928C-4777-80A7-57CA55343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73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21A7677-82FB-46ED-B412-B228161E46E0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1B9E0-A424-4303-91F4-9BC656C824F0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68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C1E5A82-AD83-4426-83A3-8A4FBBF3BE3F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5974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526D1-04E7-4439-B8BB-1EEBB78DC7B6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169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C1E5A82-AD83-4426-83A3-8A4FBBF3BE3F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5974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526D1-04E7-4439-B8BB-1EEBB78DC7B6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169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160A136-0797-4378-93D3-F995D5CACA70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6077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7903D4-F122-4DA4-A93F-9562DC3C2DA7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171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25" y="2271713"/>
            <a:ext cx="93281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238" y="4144963"/>
            <a:ext cx="768032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245E-D0F8-4F74-85C2-891DE7740C42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C9586-4A54-4129-B397-51F1E9B7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36733-D09B-4170-A6CB-02D54CC462F4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E69F-8A2C-4CC4-B2DD-BC0381DC8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8438" y="650875"/>
            <a:ext cx="233203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650875"/>
            <a:ext cx="68437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38000-4328-4F01-8006-3F744C58B555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823D-5F77-428B-9EC0-7674CD315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22325" y="650875"/>
            <a:ext cx="932815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325" y="2112963"/>
            <a:ext cx="4587875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562600" y="2112963"/>
            <a:ext cx="4587875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325" y="4383088"/>
            <a:ext cx="4587875" cy="211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2600" y="4383088"/>
            <a:ext cx="4587875" cy="211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94EE-104B-4B80-A89B-43F94321F071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A712-DFD7-410F-B28D-381C701E4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22325" y="650875"/>
            <a:ext cx="932815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8CE3-0482-45D0-A064-B5A71625C966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816B-021F-40AC-BFE0-F9C92DE2D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C67-60CA-4BED-9D08-04500FA66875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3C83D-B4D6-477C-988E-2455504F3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4700588"/>
            <a:ext cx="9326563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3100388"/>
            <a:ext cx="9326563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086A1-2844-425C-9C12-379D4772CFBC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0C2F-B874-4AAB-B362-CFA09448B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2112963"/>
            <a:ext cx="4587875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2112963"/>
            <a:ext cx="4587875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CCA54-B854-4F09-8DB4-0FEF1502752C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5E7D7-EA6B-44C5-BEF2-837FB9E88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3688"/>
            <a:ext cx="98742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36713"/>
            <a:ext cx="484822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5" y="2319338"/>
            <a:ext cx="484822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3713" y="1636713"/>
            <a:ext cx="48498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3713" y="2319338"/>
            <a:ext cx="48498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F977-B763-4945-8950-879F8CA87010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A4F9-A3A6-493B-8E82-5682E155C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34696-3E81-4079-A6EE-55EBAE84EBF2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4DB7-372A-48BD-A182-A9181E94E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F431-5768-4CAC-9618-15AE480E77CC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B630D-781F-4469-A568-712F995DF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0513"/>
            <a:ext cx="360997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425" y="290513"/>
            <a:ext cx="613410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75" y="1530350"/>
            <a:ext cx="360997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DD65-1CA8-41E5-B5C9-BC43CC68C736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F46C8-72F2-4D8C-901E-E62194310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63" y="5121275"/>
            <a:ext cx="6583362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063" y="654050"/>
            <a:ext cx="6583362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063" y="5724525"/>
            <a:ext cx="6583362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A46EF-53AE-4CD4-B015-8E9CD82C3B23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462F4-BE6C-46E1-9D93-7B1187B02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650875"/>
            <a:ext cx="9328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2112963"/>
            <a:ext cx="932815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325" y="6664325"/>
            <a:ext cx="2286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238A48C-1AFF-4E81-A641-2ABE0B66E963}" type="datetime2">
              <a:rPr lang="en-US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49675" y="6664325"/>
            <a:ext cx="34734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4475" y="6664325"/>
            <a:ext cx="2286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9966B9C-EC68-485E-B645-F05AC409D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tp.ac.in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914392">
              <a:defRPr/>
            </a:pPr>
            <a:fld id="{7178CBF5-A329-4D64-9C02-E599359B9E95}" type="datetime2">
              <a:rPr lang="en-US" smtClean="0"/>
              <a:pPr defTabSz="914392">
                <a:defRPr/>
              </a:pPr>
              <a:t>Monday, January 13, 2020</a:t>
            </a:fld>
            <a:endParaRPr lang="en-US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92">
              <a:defRPr/>
            </a:pPr>
            <a:fld id="{102C8989-D474-4F4C-8DA6-B3930976B81F}" type="slidenum">
              <a:rPr lang="en-US" smtClean="0"/>
              <a:pPr defTabSz="914392">
                <a:defRPr/>
              </a:pPr>
              <a:t>1</a:t>
            </a:fld>
            <a:endParaRPr lang="en-US" dirty="0" smtClean="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3798888" y="974725"/>
            <a:ext cx="34147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>
            <a:spAutoFit/>
          </a:bodyPr>
          <a:lstStyle/>
          <a:p>
            <a:pPr defTabSz="912813"/>
            <a:r>
              <a:rPr lang="en-US" sz="2800" b="1" i="1">
                <a:solidFill>
                  <a:schemeClr val="tx1"/>
                </a:solidFill>
              </a:rPr>
              <a:t>Dr. Manoranjan Kar</a:t>
            </a:r>
          </a:p>
          <a:p>
            <a:pPr defTabSz="912813"/>
            <a:r>
              <a:rPr lang="en-US" sz="200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228600" y="0"/>
            <a:ext cx="10928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>
            <a:spAutoFit/>
          </a:bodyPr>
          <a:lstStyle/>
          <a:p>
            <a:pPr algn="ctr" defTabSz="912813"/>
            <a:r>
              <a:rPr lang="en-US" sz="3200" b="1" dirty="0"/>
              <a:t>PH203: VACUUM SCIENCE AND TECHNOLOGY</a:t>
            </a:r>
            <a:endParaRPr lang="en-US" sz="3200" dirty="0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4686300" y="2967038"/>
            <a:ext cx="10972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52" tIns="49876" rIns="99752" bIns="49876">
            <a:spAutoFit/>
          </a:bodyPr>
          <a:lstStyle/>
          <a:p>
            <a:endParaRPr lang="en-IN"/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163513" y="-119063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defTabSz="912813"/>
            <a:endParaRPr lang="en-US">
              <a:solidFill>
                <a:schemeClr val="tx1"/>
              </a:solidFill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2616200" y="4308475"/>
            <a:ext cx="5943600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5" tIns="45712" rIns="91425" bIns="45712">
            <a:spAutoFit/>
          </a:bodyPr>
          <a:lstStyle/>
          <a:p>
            <a:pPr algn="ctr" defTabSz="912813"/>
            <a:r>
              <a:rPr lang="en-US" dirty="0">
                <a:solidFill>
                  <a:schemeClr val="tx1"/>
                </a:solidFill>
              </a:rPr>
              <a:t>Associate Professor</a:t>
            </a:r>
          </a:p>
          <a:p>
            <a:pPr algn="ctr" defTabSz="912813"/>
            <a:r>
              <a:rPr lang="en-US" dirty="0">
                <a:solidFill>
                  <a:schemeClr val="tx1"/>
                </a:solidFill>
              </a:rPr>
              <a:t>Department of Physics</a:t>
            </a:r>
          </a:p>
          <a:p>
            <a:pPr algn="ctr" defTabSz="912813"/>
            <a:r>
              <a:rPr lang="en-US" dirty="0">
                <a:solidFill>
                  <a:schemeClr val="tx1"/>
                </a:solidFill>
              </a:rPr>
              <a:t>Indian Institute of Technology Patna,</a:t>
            </a:r>
          </a:p>
          <a:p>
            <a:pPr algn="ctr" defTabSz="912813"/>
            <a:r>
              <a:rPr lang="en-US" dirty="0">
                <a:solidFill>
                  <a:schemeClr val="tx1"/>
                </a:solidFill>
              </a:rPr>
              <a:t>Patna- 800013, INDIA</a:t>
            </a:r>
          </a:p>
          <a:p>
            <a:pPr algn="ctr" defTabSz="912813"/>
            <a:r>
              <a:rPr lang="en-US" dirty="0">
                <a:solidFill>
                  <a:srgbClr val="0000FF"/>
                </a:solidFill>
              </a:rPr>
              <a:t>mano@iitp.ac.in, +91-612-2552013</a:t>
            </a:r>
          </a:p>
        </p:txBody>
      </p:sp>
      <p:sp>
        <p:nvSpPr>
          <p:cNvPr id="4105" name="Text Box 11"/>
          <p:cNvSpPr txBox="1">
            <a:spLocks noChangeArrowheads="1"/>
          </p:cNvSpPr>
          <p:nvPr/>
        </p:nvSpPr>
        <p:spPr bwMode="auto">
          <a:xfrm>
            <a:off x="3552825" y="6248400"/>
            <a:ext cx="31289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482" tIns="52240" rIns="104482" bIns="52240">
            <a:spAutoFit/>
          </a:bodyPr>
          <a:lstStyle/>
          <a:p>
            <a:pPr defTabSz="1042988"/>
            <a:r>
              <a:rPr lang="en-US" sz="2600" b="1"/>
              <a:t>http://www.iitp.ac.in</a:t>
            </a:r>
          </a:p>
        </p:txBody>
      </p:sp>
      <p:pic>
        <p:nvPicPr>
          <p:cNvPr id="4106" name="Picture 14" descr="http://www.iitp.ac.in/images/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3025" y="1554163"/>
            <a:ext cx="28702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718CFE-4949-46F5-BAF9-1A9195BE2C33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512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E4C35-F7A1-45CA-B70B-846BA7291F89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05970" y="394115"/>
            <a:ext cx="5343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Measurement of Physical </a:t>
            </a:r>
            <a:r>
              <a:rPr lang="en-IN" sz="2800" b="1" dirty="0" smtClean="0">
                <a:solidFill>
                  <a:srgbClr val="0000FF"/>
                </a:solidFill>
              </a:rPr>
              <a:t>Parameters</a:t>
            </a:r>
            <a:endParaRPr lang="en-IN" sz="2800" b="1" dirty="0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6688" y="3742593"/>
            <a:ext cx="104223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Accuracy:</a:t>
            </a:r>
            <a:r>
              <a:rPr lang="en-IN" dirty="0" smtClean="0"/>
              <a:t> Accuracy </a:t>
            </a:r>
            <a:r>
              <a:rPr lang="en-IN" dirty="0"/>
              <a:t>is the closeness of agreement between a measured value and a true or accepted value. Measurement error is the amount of inaccuracy. 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>
                <a:solidFill>
                  <a:srgbClr val="C00000"/>
                </a:solidFill>
              </a:rPr>
              <a:t>Precision:</a:t>
            </a:r>
            <a:r>
              <a:rPr lang="en-IN" dirty="0" smtClean="0"/>
              <a:t> Precision </a:t>
            </a:r>
            <a:r>
              <a:rPr lang="en-IN" dirty="0"/>
              <a:t>is a measure of how well a result can be determined (without reference to a theoretical or true value). It is the degree of consistency and agreement among independent measurements of the same quantity; also the reliability or reproducibility of the result.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uncertainty estimate associated with a measurement should account for both the accuracy and precision of the measurement.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992" y="1153065"/>
            <a:ext cx="2028071" cy="830997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Parameter measurement</a:t>
            </a: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Arrow Connector 29"/>
          <p:cNvCxnSpPr>
            <a:stCxn id="29" idx="3"/>
            <a:endCxn id="31" idx="1"/>
          </p:cNvCxnSpPr>
          <p:nvPr/>
        </p:nvCxnSpPr>
        <p:spPr bwMode="auto">
          <a:xfrm>
            <a:off x="2113063" y="1568564"/>
            <a:ext cx="373762" cy="3287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2486825" y="1185940"/>
            <a:ext cx="2045023" cy="830997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Sensor/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Actuator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918514" y="1370607"/>
            <a:ext cx="1557221" cy="461665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Transducer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268357" y="1200315"/>
            <a:ext cx="1378903" cy="830997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Indicator/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Recorder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5372406" y="1416773"/>
            <a:ext cx="914400" cy="91440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 bwMode="auto">
          <a:xfrm>
            <a:off x="4531848" y="1601439"/>
            <a:ext cx="386666" cy="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12921" y="1984062"/>
            <a:ext cx="0" cy="89343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67461" y="2877495"/>
            <a:ext cx="7486964" cy="3794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924393" y="2331173"/>
            <a:ext cx="2722867" cy="1168539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Error/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uncertainty</a:t>
            </a:r>
          </a:p>
        </p:txBody>
      </p:sp>
      <p:cxnSp>
        <p:nvCxnSpPr>
          <p:cNvPr id="39" name="Straight Arrow Connector 38"/>
          <p:cNvCxnSpPr>
            <a:stCxn id="33" idx="2"/>
          </p:cNvCxnSpPr>
          <p:nvPr/>
        </p:nvCxnSpPr>
        <p:spPr bwMode="auto">
          <a:xfrm flipH="1">
            <a:off x="9957808" y="2031312"/>
            <a:ext cx="1" cy="35560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6853708" y="1169502"/>
            <a:ext cx="1891865" cy="83099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Conditioning/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transmission</a:t>
            </a: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 bwMode="auto">
          <a:xfrm>
            <a:off x="8745573" y="1585001"/>
            <a:ext cx="522784" cy="3081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40" idx="3"/>
            <a:endCxn id="33" idx="1"/>
          </p:cNvCxnSpPr>
          <p:nvPr/>
        </p:nvCxnSpPr>
        <p:spPr bwMode="auto">
          <a:xfrm>
            <a:off x="8745573" y="1585001"/>
            <a:ext cx="522784" cy="3081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2" idx="3"/>
            <a:endCxn id="40" idx="1"/>
          </p:cNvCxnSpPr>
          <p:nvPr/>
        </p:nvCxnSpPr>
        <p:spPr bwMode="auto">
          <a:xfrm flipV="1">
            <a:off x="6475735" y="1585001"/>
            <a:ext cx="377973" cy="1643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163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A94EE-104B-4B80-A89B-43F94321F071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A712-DFD7-410F-B28D-381C701E47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435" y="697695"/>
            <a:ext cx="7828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Relative Uncertainty </a:t>
            </a:r>
            <a:r>
              <a:rPr lang="en-IN" dirty="0"/>
              <a:t>= </a:t>
            </a:r>
            <a:r>
              <a:rPr lang="en-IN" dirty="0" smtClean="0"/>
              <a:t>| </a:t>
            </a:r>
            <a:r>
              <a:rPr lang="en-IN" dirty="0"/>
              <a:t>uncertainty </a:t>
            </a:r>
            <a:r>
              <a:rPr lang="en-IN" dirty="0" smtClean="0"/>
              <a:t>/measured quantity|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01435" y="1491907"/>
            <a:ext cx="9866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Relative Error </a:t>
            </a:r>
            <a:r>
              <a:rPr lang="en-IN" dirty="0"/>
              <a:t>= </a:t>
            </a:r>
            <a:r>
              <a:rPr lang="en-IN" dirty="0" smtClean="0"/>
              <a:t>|(measured </a:t>
            </a:r>
            <a:r>
              <a:rPr lang="en-IN" dirty="0"/>
              <a:t>value − expected </a:t>
            </a:r>
            <a:r>
              <a:rPr lang="en-IN" dirty="0" smtClean="0"/>
              <a:t>value)/ </a:t>
            </a:r>
            <a:r>
              <a:rPr lang="en-IN" dirty="0"/>
              <a:t>expected </a:t>
            </a:r>
            <a:r>
              <a:rPr lang="en-IN" dirty="0" smtClean="0"/>
              <a:t>value|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" y="2291490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Random Errors:</a:t>
            </a:r>
          </a:p>
          <a:p>
            <a:r>
              <a:rPr lang="en-IN" dirty="0"/>
              <a:t> </a:t>
            </a:r>
            <a:r>
              <a:rPr lang="en-IN" dirty="0" smtClean="0"/>
              <a:t>Random </a:t>
            </a:r>
            <a:r>
              <a:rPr lang="en-IN" dirty="0"/>
              <a:t>errors are statistical fluctuations (in either direction) in the measured data due</a:t>
            </a:r>
          </a:p>
          <a:p>
            <a:r>
              <a:rPr lang="en-IN" dirty="0"/>
              <a:t>to the precision limitations of the measurement device. Random errors can be evaluated</a:t>
            </a:r>
          </a:p>
          <a:p>
            <a:r>
              <a:rPr lang="en-IN" dirty="0"/>
              <a:t>through statistical analysis and can be reduced by averaging over a large number of</a:t>
            </a:r>
          </a:p>
          <a:p>
            <a:r>
              <a:rPr lang="en-IN" dirty="0" smtClean="0"/>
              <a:t>observations.</a:t>
            </a:r>
            <a:endParaRPr lang="en-IN" dirty="0"/>
          </a:p>
          <a:p>
            <a:r>
              <a:rPr lang="en-IN" b="1" dirty="0" smtClean="0">
                <a:solidFill>
                  <a:srgbClr val="C00000"/>
                </a:solidFill>
              </a:rPr>
              <a:t>Systematic Errors:</a:t>
            </a:r>
          </a:p>
          <a:p>
            <a:r>
              <a:rPr lang="en-IN" dirty="0" smtClean="0"/>
              <a:t>Systematic </a:t>
            </a:r>
            <a:r>
              <a:rPr lang="en-IN" dirty="0"/>
              <a:t>errors are reproducible inaccuracies that are consistently in the same</a:t>
            </a:r>
          </a:p>
          <a:p>
            <a:r>
              <a:rPr lang="en-IN" dirty="0"/>
              <a:t>direction. These errors are difficult to detect and cannot be </a:t>
            </a:r>
            <a:r>
              <a:rPr lang="en-IN" dirty="0" err="1"/>
              <a:t>analyzed</a:t>
            </a:r>
            <a:r>
              <a:rPr lang="en-IN" dirty="0"/>
              <a:t> statistically. If a</a:t>
            </a:r>
          </a:p>
          <a:p>
            <a:r>
              <a:rPr lang="en-IN" dirty="0"/>
              <a:t>systematic error is identified when calibrating against a standard, applying a correction </a:t>
            </a:r>
            <a:r>
              <a:rPr lang="en-IN" dirty="0" smtClean="0"/>
              <a:t>or correction </a:t>
            </a:r>
            <a:r>
              <a:rPr lang="en-IN" dirty="0"/>
              <a:t>factor to compensate for the effect can reduce the bias. Unlike random </a:t>
            </a:r>
            <a:r>
              <a:rPr lang="en-IN" dirty="0" smtClean="0"/>
              <a:t>errors, systematic </a:t>
            </a:r>
            <a:r>
              <a:rPr lang="en-IN" dirty="0"/>
              <a:t>errors cannot be detected or reduced by increasing the number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5234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4B2C34-EA18-47EF-ABC4-24851F0182F2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614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4A702-90A1-480A-A103-12B107434633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 rotWithShape="1">
          <a:blip r:embed="rId2"/>
          <a:srcRect t="19820"/>
          <a:stretch/>
        </p:blipFill>
        <p:spPr bwMode="auto">
          <a:xfrm>
            <a:off x="249645" y="356149"/>
            <a:ext cx="4781385" cy="322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3806" t="13913" r="3806" b="-1810"/>
          <a:stretch/>
        </p:blipFill>
        <p:spPr bwMode="auto">
          <a:xfrm>
            <a:off x="5244352" y="140678"/>
            <a:ext cx="5306418" cy="37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/>
          <a:srcRect t="12682"/>
          <a:stretch/>
        </p:blipFill>
        <p:spPr bwMode="auto">
          <a:xfrm>
            <a:off x="547276" y="3924886"/>
            <a:ext cx="4552927" cy="284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46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C076E6-7261-4F56-99D8-268E79CD1437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92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F094C-BFED-4DF6-9502-14EDD4B2AEEB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 rotWithShape="1">
          <a:blip r:embed="rId2"/>
          <a:srcRect t="15801"/>
          <a:stretch/>
        </p:blipFill>
        <p:spPr bwMode="auto">
          <a:xfrm>
            <a:off x="-35236" y="231917"/>
            <a:ext cx="5160431" cy="333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t="13824" r="11481"/>
          <a:stretch/>
        </p:blipFill>
        <p:spPr bwMode="auto">
          <a:xfrm>
            <a:off x="5334610" y="242325"/>
            <a:ext cx="5328701" cy="365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39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E06A3C-DE1F-4510-9C71-2A440FA1A26E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FFF2-06D1-4669-9ED4-A8B0580783AD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 rotWithShape="1">
          <a:blip r:embed="rId2"/>
          <a:srcRect t="28894"/>
          <a:stretch/>
        </p:blipFill>
        <p:spPr bwMode="auto">
          <a:xfrm>
            <a:off x="97855" y="697695"/>
            <a:ext cx="4967738" cy="349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15755" y="87387"/>
            <a:ext cx="571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Measurement error/uncertainty characteristic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16063"/>
          <a:stretch/>
        </p:blipFill>
        <p:spPr bwMode="auto">
          <a:xfrm>
            <a:off x="5065593" y="703958"/>
            <a:ext cx="5461146" cy="34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/>
          <a:srcRect t="14500"/>
          <a:stretch/>
        </p:blipFill>
        <p:spPr bwMode="auto">
          <a:xfrm>
            <a:off x="97855" y="3885285"/>
            <a:ext cx="5829300" cy="359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/>
          <a:srcRect t="15618"/>
          <a:stretch/>
        </p:blipFill>
        <p:spPr bwMode="auto">
          <a:xfrm>
            <a:off x="6026205" y="4188865"/>
            <a:ext cx="4946595" cy="303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0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99A739-E982-4254-ABB6-6C2E7904B79B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536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FFAFF-3E63-40AF-A5AE-046C38105DB8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52347" y="1380750"/>
            <a:ext cx="2028071" cy="830997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 smtClean="0"/>
              <a:t>Parameter measurement</a:t>
            </a:r>
            <a:endParaRPr kumimoji="0" lang="en-IN" sz="24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 bwMode="auto">
          <a:xfrm>
            <a:off x="2380418" y="1796249"/>
            <a:ext cx="373762" cy="3287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2754180" y="1413625"/>
            <a:ext cx="2045023" cy="830997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Sensor/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Actuator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85869" y="1598292"/>
            <a:ext cx="1557221" cy="461665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Transducer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535712" y="1428000"/>
            <a:ext cx="1378903" cy="830997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Indicator/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Recorder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639761" y="1644458"/>
            <a:ext cx="914400" cy="91440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 bwMode="auto">
          <a:xfrm>
            <a:off x="4799203" y="1829124"/>
            <a:ext cx="386666" cy="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780276" y="2211747"/>
            <a:ext cx="0" cy="893433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34816" y="3105180"/>
            <a:ext cx="7486964" cy="37947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8191748" y="2558858"/>
            <a:ext cx="2722867" cy="1168539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Error/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uncertainty</a:t>
            </a: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 bwMode="auto">
          <a:xfrm flipH="1">
            <a:off x="10225163" y="2258997"/>
            <a:ext cx="1" cy="35560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121063" y="1397187"/>
            <a:ext cx="1891865" cy="83099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Conditioning/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transmission</a:t>
            </a:r>
          </a:p>
        </p:txBody>
      </p:sp>
      <p:cxnSp>
        <p:nvCxnSpPr>
          <p:cNvPr id="24" name="Straight Arrow Connector 23"/>
          <p:cNvCxnSpPr>
            <a:stCxn id="21" idx="3"/>
            <a:endCxn id="9" idx="1"/>
          </p:cNvCxnSpPr>
          <p:nvPr/>
        </p:nvCxnSpPr>
        <p:spPr bwMode="auto">
          <a:xfrm>
            <a:off x="9012928" y="1812686"/>
            <a:ext cx="522784" cy="3081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21" idx="3"/>
            <a:endCxn id="9" idx="1"/>
          </p:cNvCxnSpPr>
          <p:nvPr/>
        </p:nvCxnSpPr>
        <p:spPr bwMode="auto">
          <a:xfrm>
            <a:off x="9012928" y="1812686"/>
            <a:ext cx="522784" cy="30813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8" idx="3"/>
            <a:endCxn id="21" idx="1"/>
          </p:cNvCxnSpPr>
          <p:nvPr/>
        </p:nvCxnSpPr>
        <p:spPr bwMode="auto">
          <a:xfrm flipV="1">
            <a:off x="6743090" y="1812686"/>
            <a:ext cx="377973" cy="1643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7" idx="2"/>
            <a:endCxn id="53" idx="0"/>
          </p:cNvCxnSpPr>
          <p:nvPr/>
        </p:nvCxnSpPr>
        <p:spPr bwMode="auto">
          <a:xfrm>
            <a:off x="3776692" y="2244622"/>
            <a:ext cx="1342212" cy="231031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8" idx="2"/>
            <a:endCxn id="53" idx="0"/>
          </p:cNvCxnSpPr>
          <p:nvPr/>
        </p:nvCxnSpPr>
        <p:spPr bwMode="auto">
          <a:xfrm flipH="1">
            <a:off x="5118904" y="2059957"/>
            <a:ext cx="845576" cy="249497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21" idx="2"/>
            <a:endCxn id="53" idx="0"/>
          </p:cNvCxnSpPr>
          <p:nvPr/>
        </p:nvCxnSpPr>
        <p:spPr bwMode="auto">
          <a:xfrm flipH="1">
            <a:off x="5118904" y="2228184"/>
            <a:ext cx="2948092" cy="232674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3553411" y="4554933"/>
            <a:ext cx="3130985" cy="461665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Non-linearity hysteresis</a:t>
            </a:r>
          </a:p>
        </p:txBody>
      </p:sp>
      <p:cxnSp>
        <p:nvCxnSpPr>
          <p:cNvPr id="58" name="Straight Arrow Connector 57"/>
          <p:cNvCxnSpPr>
            <a:stCxn id="7" idx="2"/>
            <a:endCxn id="15367" idx="0"/>
          </p:cNvCxnSpPr>
          <p:nvPr/>
        </p:nvCxnSpPr>
        <p:spPr bwMode="auto">
          <a:xfrm flipH="1">
            <a:off x="1056888" y="2244622"/>
            <a:ext cx="2719804" cy="263910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8" idx="2"/>
            <a:endCxn id="15367" idx="0"/>
          </p:cNvCxnSpPr>
          <p:nvPr/>
        </p:nvCxnSpPr>
        <p:spPr bwMode="auto">
          <a:xfrm flipH="1">
            <a:off x="1056888" y="2059957"/>
            <a:ext cx="4907592" cy="282376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21" idx="2"/>
            <a:endCxn id="15367" idx="7"/>
          </p:cNvCxnSpPr>
          <p:nvPr/>
        </p:nvCxnSpPr>
        <p:spPr bwMode="auto">
          <a:xfrm flipH="1">
            <a:off x="1505733" y="2228184"/>
            <a:ext cx="6561263" cy="275061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61" name="Straight Arrow Connector 15360"/>
          <p:cNvCxnSpPr>
            <a:stCxn id="9" idx="2"/>
            <a:endCxn id="15367" idx="6"/>
          </p:cNvCxnSpPr>
          <p:nvPr/>
        </p:nvCxnSpPr>
        <p:spPr bwMode="auto">
          <a:xfrm flipH="1">
            <a:off x="1691650" y="2258997"/>
            <a:ext cx="8533514" cy="294932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67" name="Oval 15366"/>
          <p:cNvSpPr/>
          <p:nvPr/>
        </p:nvSpPr>
        <p:spPr bwMode="auto">
          <a:xfrm>
            <a:off x="422126" y="4883723"/>
            <a:ext cx="1269524" cy="64918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42301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A94EE-104B-4B80-A89B-43F94321F071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A712-DFD7-410F-B28D-381C701E47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3749" y="166430"/>
            <a:ext cx="1079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Incomplete definition (may be systematic or random</a:t>
            </a:r>
            <a:r>
              <a:rPr lang="en-IN" dirty="0" smtClean="0"/>
              <a:t>): </a:t>
            </a:r>
            <a:r>
              <a:rPr lang="en-IN" sz="1400" dirty="0" smtClean="0">
                <a:solidFill>
                  <a:srgbClr val="C00000"/>
                </a:solidFill>
              </a:rPr>
              <a:t>Length of thread (stretching by two people is different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543" y="628095"/>
            <a:ext cx="10972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Failure to account for a factor (usually systematic</a:t>
            </a:r>
            <a:r>
              <a:rPr lang="en-IN" dirty="0" smtClean="0"/>
              <a:t>): </a:t>
            </a:r>
            <a:r>
              <a:rPr lang="en-IN" sz="1400" dirty="0" smtClean="0">
                <a:solidFill>
                  <a:srgbClr val="C00000"/>
                </a:solidFill>
              </a:rPr>
              <a:t>Ignore air resistance while measuring acceleration of free fall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961" y="1135926"/>
            <a:ext cx="10746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Environmental factors (systematic or random</a:t>
            </a:r>
            <a:r>
              <a:rPr lang="en-IN" dirty="0" smtClean="0"/>
              <a:t>): </a:t>
            </a:r>
            <a:r>
              <a:rPr lang="en-IN" sz="1400" dirty="0" smtClean="0">
                <a:solidFill>
                  <a:srgbClr val="C00000"/>
                </a:solidFill>
              </a:rPr>
              <a:t>Drift, vibration, change in temperature etc. 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7958" y="1585716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Calibration (systematic)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5961" y="2053507"/>
            <a:ext cx="3115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Zero offset (systematic)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961" y="2551626"/>
            <a:ext cx="3736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Physical variations (random)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5961" y="3195935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Parallax (systematic or random)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9527" y="3671668"/>
            <a:ext cx="3701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Instrument drift (systematic)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6174" y="4141651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Lag time and hysteresis (systematic)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6710" y="4947815"/>
            <a:ext cx="350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PROGATION OF ERROR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816710" y="5782660"/>
            <a:ext cx="502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en-IN" dirty="0" smtClean="0"/>
              <a:t>f(</a:t>
            </a:r>
            <a:r>
              <a:rPr lang="en-IN" dirty="0" err="1" smtClean="0"/>
              <a:t>x,y</a:t>
            </a:r>
            <a:r>
              <a:rPr lang="en-IN" dirty="0" smtClean="0"/>
              <a:t>,….) </a:t>
            </a:r>
            <a:r>
              <a:rPr lang="en-IN" dirty="0"/>
              <a:t>= </a:t>
            </a:r>
            <a:r>
              <a:rPr lang="en-IN" dirty="0" smtClean="0"/>
              <a:t>|</a:t>
            </a:r>
            <a:r>
              <a:rPr lang="en-IN" dirty="0" err="1">
                <a:solidFill>
                  <a:srgbClr val="C00000"/>
                </a:solidFill>
              </a:rPr>
              <a:t>d</a:t>
            </a:r>
            <a:r>
              <a:rPr lang="en-IN" dirty="0" err="1" smtClean="0"/>
              <a:t>f</a:t>
            </a:r>
            <a:r>
              <a:rPr lang="en-IN" dirty="0" smtClean="0"/>
              <a:t> /</a:t>
            </a:r>
            <a:r>
              <a:rPr lang="en-IN" dirty="0" smtClean="0">
                <a:solidFill>
                  <a:srgbClr val="C00000"/>
                </a:solidFill>
              </a:rPr>
              <a:t>d</a:t>
            </a:r>
            <a:r>
              <a:rPr lang="en-IN" dirty="0" smtClean="0"/>
              <a:t>x|</a:t>
            </a:r>
            <a:r>
              <a:rPr lang="el-GR" dirty="0" smtClean="0"/>
              <a:t>δ</a:t>
            </a:r>
            <a:r>
              <a:rPr lang="en-IN" dirty="0" smtClean="0"/>
              <a:t>x + |</a:t>
            </a:r>
            <a:r>
              <a:rPr lang="en-IN" dirty="0" err="1" smtClean="0">
                <a:solidFill>
                  <a:srgbClr val="C00000"/>
                </a:solidFill>
              </a:rPr>
              <a:t>d</a:t>
            </a:r>
            <a:r>
              <a:rPr lang="en-IN" dirty="0" err="1" smtClean="0"/>
              <a:t>f</a:t>
            </a:r>
            <a:r>
              <a:rPr lang="en-IN" dirty="0" smtClean="0"/>
              <a:t>/</a:t>
            </a:r>
            <a:r>
              <a:rPr lang="en-IN" dirty="0" err="1" smtClean="0">
                <a:solidFill>
                  <a:srgbClr val="C00000"/>
                </a:solidFill>
              </a:rPr>
              <a:t>d</a:t>
            </a:r>
            <a:r>
              <a:rPr lang="en-IN" dirty="0" err="1" smtClean="0"/>
              <a:t>y</a:t>
            </a:r>
            <a:r>
              <a:rPr lang="el-GR" dirty="0" smtClean="0"/>
              <a:t> </a:t>
            </a:r>
            <a:r>
              <a:rPr lang="en-IN" dirty="0" smtClean="0"/>
              <a:t>|</a:t>
            </a:r>
            <a:r>
              <a:rPr lang="el-GR" dirty="0" smtClean="0"/>
              <a:t>δ</a:t>
            </a:r>
            <a:r>
              <a:rPr lang="en-IN" dirty="0" smtClean="0"/>
              <a:t>x+…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A94EE-104B-4B80-A89B-43F94321F071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4A712-DFD7-410F-B28D-381C701E47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5015" y="656138"/>
                <a:ext cx="9259190" cy="5388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/>
                  <a:t>A student is measuring Hall voltage (</a:t>
                </a:r>
                <a:r>
                  <a:rPr lang="en-IN" i="1" dirty="0"/>
                  <a:t>V</a:t>
                </a:r>
                <a:r>
                  <a:rPr lang="en-IN" i="1" baseline="-25000" dirty="0"/>
                  <a:t>H</a:t>
                </a:r>
                <a:r>
                  <a:rPr lang="en-IN" dirty="0"/>
                  <a:t>) by using Hall effect set-up. An electromagnet is used in the set-up for applying magnetic field (</a:t>
                </a:r>
                <a:r>
                  <a:rPr lang="en-IN" i="1" dirty="0"/>
                  <a:t>B</a:t>
                </a:r>
                <a:r>
                  <a:rPr lang="en-IN" dirty="0"/>
                  <a:t>) equipped with a Gauss meter with a resolution of 5Oe. A current source with 0.1mA resolution and voltmeter with 0.1mV resolution are used for the experiment. Find the most probable </a:t>
                </a:r>
                <a:r>
                  <a:rPr lang="en-IN" dirty="0">
                    <a:solidFill>
                      <a:srgbClr val="C00000"/>
                    </a:solidFill>
                  </a:rPr>
                  <a:t>error</a:t>
                </a:r>
                <a:r>
                  <a:rPr lang="en-IN" dirty="0"/>
                  <a:t> on measurement of Hall co-efficient (</a:t>
                </a:r>
                <a:r>
                  <a:rPr lang="en-IN" i="1" dirty="0"/>
                  <a:t>R</a:t>
                </a:r>
                <a:r>
                  <a:rPr lang="en-IN" i="1" baseline="-25000" dirty="0"/>
                  <a:t>H </a:t>
                </a:r>
                <a:r>
                  <a:rPr lang="en-IN" i="1" dirty="0"/>
                  <a:t>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𝑛𝑒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BI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) and majority charge concentration (</a:t>
                </a:r>
                <a:r>
                  <a:rPr lang="en-IN" i="1" dirty="0"/>
                  <a:t>n</a:t>
                </a:r>
                <a:r>
                  <a:rPr lang="en-IN" dirty="0"/>
                  <a:t> =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𝐼𝐵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𝐻</m:t>
                            </m:r>
                            <m:r>
                              <a:rPr lang="en-IN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et</m:t>
                        </m:r>
                      </m:den>
                    </m:f>
                  </m:oMath>
                </a14:m>
                <a:r>
                  <a:rPr lang="en-IN" dirty="0"/>
                  <a:t>). [</a:t>
                </a:r>
                <a:r>
                  <a:rPr lang="en-IN" i="1" dirty="0"/>
                  <a:t>t</a:t>
                </a:r>
                <a:r>
                  <a:rPr lang="en-IN" dirty="0"/>
                  <a:t> is the thickness of the semiconductor which is measured by a travelling microscope with resolution of 0.1mm, </a:t>
                </a:r>
                <a:r>
                  <a:rPr lang="en-IN" i="1" dirty="0"/>
                  <a:t>e</a:t>
                </a:r>
                <a:r>
                  <a:rPr lang="en-IN" dirty="0"/>
                  <a:t>= charge of the electron, </a:t>
                </a:r>
                <a:r>
                  <a:rPr lang="en-IN" i="1" dirty="0"/>
                  <a:t>V</a:t>
                </a:r>
                <a:r>
                  <a:rPr lang="en-IN" dirty="0"/>
                  <a:t>= voltage and </a:t>
                </a:r>
                <a:r>
                  <a:rPr lang="en-IN" i="1" dirty="0"/>
                  <a:t>I</a:t>
                </a:r>
                <a:r>
                  <a:rPr lang="en-IN" dirty="0"/>
                  <a:t> = Current]	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15" y="656138"/>
                <a:ext cx="9259190" cy="5388013"/>
              </a:xfrm>
              <a:prstGeom prst="rect">
                <a:avLst/>
              </a:prstGeom>
              <a:blipFill rotWithShape="1">
                <a:blip r:embed="rId2"/>
                <a:stretch>
                  <a:fillRect l="-1053" b="-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8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457200" y="782638"/>
            <a:ext cx="10134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Why is there Air ?</a:t>
            </a:r>
          </a:p>
          <a:p>
            <a:endParaRPr lang="en-US" sz="2800" b="1"/>
          </a:p>
          <a:p>
            <a:r>
              <a:rPr lang="en-US" sz="2800" b="1"/>
              <a:t>Appropriate vacuum is critical to most semiconductor fabrication processes </a:t>
            </a:r>
          </a:p>
          <a:p>
            <a:endParaRPr lang="en-US" sz="2800" b="1"/>
          </a:p>
          <a:p>
            <a:r>
              <a:rPr lang="en-US" sz="2800" b="1"/>
              <a:t>Understand the hardware</a:t>
            </a:r>
          </a:p>
          <a:p>
            <a:r>
              <a:rPr lang="en-US" sz="2800" b="1"/>
              <a:t>Understand how it works as a system</a:t>
            </a:r>
          </a:p>
          <a:p>
            <a:endParaRPr lang="en-US" sz="2800" b="1"/>
          </a:p>
          <a:p>
            <a:r>
              <a:rPr lang="en-US" sz="2800" b="1"/>
              <a:t>If you don’t know how it works you can’t use it intelligently</a:t>
            </a:r>
          </a:p>
          <a:p>
            <a:endParaRPr lang="en-US" sz="2800" b="1"/>
          </a:p>
          <a:p>
            <a:r>
              <a:rPr lang="en-US" sz="2800" b="1"/>
              <a:t>In many real cases, what you do with or to a vacuum systems</a:t>
            </a:r>
          </a:p>
          <a:p>
            <a:r>
              <a:rPr lang="en-US" sz="2800" b="1"/>
              <a:t>has just as much effect on performance as the hardware you</a:t>
            </a:r>
          </a:p>
          <a:p>
            <a:r>
              <a:rPr lang="en-US" sz="2800" b="1"/>
              <a:t>have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44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807ACA-F9A0-4DB1-AAEF-7A95771C3E23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6BEAB-BD82-4C69-9513-C17A6BA70E2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 rotWithShape="1">
          <a:blip r:embed="rId3"/>
          <a:srcRect l="13414"/>
          <a:stretch/>
        </p:blipFill>
        <p:spPr bwMode="auto">
          <a:xfrm>
            <a:off x="236482" y="47625"/>
            <a:ext cx="5707117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486400" y="0"/>
            <a:ext cx="5486400" cy="736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What is a vacuum?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/>
              <a:t>Any gas at sub-atmospheric pressure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/>
              <a:t>Vacuum is really the absence of gas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/>
              <a:t>Vacuum is not absolute, but a continuous range of conditions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/>
              <a:t>15 orders of magnitude in common usage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/>
              <a:t>Wide variety of phenomena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 </a:t>
            </a:r>
            <a:r>
              <a:rPr lang="en-US" b="1" dirty="0"/>
              <a:t>Vacuum Technology</a:t>
            </a:r>
          </a:p>
          <a:p>
            <a:pPr algn="ctr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/>
              <a:t>Moving and removing gases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E527A4-23D2-4FD8-A7F9-BF05807C130E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40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FAEC-AC6C-4D58-8ACF-25BBC7D4C8D8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3962400" y="1143000"/>
            <a:ext cx="3810000" cy="32004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5125" name="Text Box 31"/>
          <p:cNvSpPr txBox="1">
            <a:spLocks noChangeArrowheads="1"/>
          </p:cNvSpPr>
          <p:nvPr/>
        </p:nvSpPr>
        <p:spPr bwMode="auto">
          <a:xfrm>
            <a:off x="1979613" y="1724025"/>
            <a:ext cx="1825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0" tIns="45705" rIns="91410" bIns="45705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66800" y="0"/>
            <a:ext cx="899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0" tIns="45705" rIns="91410" bIns="45705" anchor="ctr"/>
          <a:lstStyle/>
          <a:p>
            <a:pPr algn="ctr" eaLnBrk="0" hangingPunct="0">
              <a:defRPr/>
            </a:pPr>
            <a:r>
              <a:rPr lang="en-GB" sz="3600" kern="0" dirty="0">
                <a:solidFill>
                  <a:schemeClr val="tx2"/>
                </a:solidFill>
                <a:latin typeface="+mj-lt"/>
                <a:ea typeface="+mj-ea"/>
                <a:cs typeface="Times New Roman" pitchFamily="18" charset="0"/>
              </a:rPr>
              <a:t>VACUUM SCIENCE AND TECHNIQUES</a:t>
            </a:r>
            <a:r>
              <a:rPr lang="en-GB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27" name="TextBox 11"/>
          <p:cNvSpPr txBox="1">
            <a:spLocks noChangeArrowheads="1"/>
          </p:cNvSpPr>
          <p:nvPr/>
        </p:nvSpPr>
        <p:spPr bwMode="auto">
          <a:xfrm>
            <a:off x="0" y="1501775"/>
            <a:ext cx="10744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1- Theory of gases</a:t>
            </a:r>
          </a:p>
          <a:p>
            <a:endParaRPr lang="en-IN"/>
          </a:p>
          <a:p>
            <a:r>
              <a:rPr lang="en-IN"/>
              <a:t>2- Vacuum: Need, generation, measurement, technology  components</a:t>
            </a:r>
          </a:p>
          <a:p>
            <a:endParaRPr lang="en-IN"/>
          </a:p>
          <a:p>
            <a:r>
              <a:rPr lang="en-IN"/>
              <a:t>3- Applications: Thin film deposition, oil industry, nuclear power plant, medical applications, Low temperature etc.</a:t>
            </a: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28600" y="4495800"/>
            <a:ext cx="100464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dirty="0" smtClean="0"/>
              <a:t>BOOK: 1-  </a:t>
            </a:r>
            <a:r>
              <a:rPr lang="en-IN" b="1" dirty="0">
                <a:solidFill>
                  <a:srgbClr val="0000FF"/>
                </a:solidFill>
              </a:rPr>
              <a:t>Vacuum Technology, A. </a:t>
            </a:r>
            <a:r>
              <a:rPr lang="en-IN" b="1" dirty="0" smtClean="0">
                <a:solidFill>
                  <a:srgbClr val="0000FF"/>
                </a:solidFill>
              </a:rPr>
              <a:t>Roth, North-Holland publisher</a:t>
            </a:r>
          </a:p>
          <a:p>
            <a:r>
              <a:rPr lang="en-IN" b="1" dirty="0">
                <a:solidFill>
                  <a:srgbClr val="0000FF"/>
                </a:solidFill>
              </a:rPr>
              <a:t> </a:t>
            </a:r>
            <a:r>
              <a:rPr lang="en-IN" b="1" dirty="0" smtClean="0">
                <a:solidFill>
                  <a:srgbClr val="0000FF"/>
                </a:solidFill>
              </a:rPr>
              <a:t>             2- Handbook of Vacuum Technology, Karl </a:t>
            </a:r>
            <a:r>
              <a:rPr lang="en-IN" b="1" dirty="0" err="1" smtClean="0">
                <a:solidFill>
                  <a:srgbClr val="0000FF"/>
                </a:solidFill>
              </a:rPr>
              <a:t>Jousten</a:t>
            </a:r>
            <a:r>
              <a:rPr lang="en-IN" b="1" dirty="0" smtClean="0">
                <a:solidFill>
                  <a:srgbClr val="0000FF"/>
                </a:solidFill>
              </a:rPr>
              <a:t>, WILLEY-VCH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6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7257BD-1471-4EF5-A1C7-97125F515B07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40466-2764-452E-929C-7213D4D6E3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28600" y="204788"/>
            <a:ext cx="9677400" cy="711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1- Holding the plastic or rubber cup</a:t>
            </a:r>
          </a:p>
          <a:p>
            <a:r>
              <a:rPr lang="en-IN"/>
              <a:t>2- Holding objects on the table</a:t>
            </a:r>
          </a:p>
          <a:p>
            <a:r>
              <a:rPr lang="en-IN"/>
              <a:t>3- Lifting the objects</a:t>
            </a:r>
          </a:p>
          <a:p>
            <a:r>
              <a:rPr lang="en-IN"/>
              <a:t>4- Vacuum cleaner</a:t>
            </a:r>
          </a:p>
          <a:p>
            <a:r>
              <a:rPr lang="en-IN"/>
              <a:t>5- pneumatic transport systems</a:t>
            </a:r>
          </a:p>
          <a:p>
            <a:r>
              <a:rPr lang="en-IN"/>
              <a:t>6- pneumatic trains</a:t>
            </a:r>
          </a:p>
          <a:p>
            <a:r>
              <a:rPr lang="en-IN"/>
              <a:t>7- Laboratory and chemical industry</a:t>
            </a:r>
          </a:p>
          <a:p>
            <a:r>
              <a:rPr lang="en-IN"/>
              <a:t>8- Metallurgy industry</a:t>
            </a:r>
          </a:p>
          <a:p>
            <a:r>
              <a:rPr lang="en-IN"/>
              <a:t>9- Packing of food</a:t>
            </a:r>
          </a:p>
          <a:p>
            <a:r>
              <a:rPr lang="en-IN"/>
              <a:t>10- Freeze drying</a:t>
            </a:r>
          </a:p>
          <a:p>
            <a:r>
              <a:rPr lang="en-IN"/>
              <a:t>11- Thermal and electrical insulation</a:t>
            </a:r>
          </a:p>
          <a:p>
            <a:r>
              <a:rPr lang="en-IN"/>
              <a:t>12- vacuum microbalance</a:t>
            </a:r>
          </a:p>
          <a:p>
            <a:r>
              <a:rPr lang="en-IN"/>
              <a:t>13- Modern equipment: X-Ray tube, transmission electron microscopy, photo cells etc.</a:t>
            </a:r>
          </a:p>
          <a:p>
            <a:r>
              <a:rPr lang="en-IN"/>
              <a:t>14- Dewar flasks</a:t>
            </a:r>
          </a:p>
          <a:p>
            <a:r>
              <a:rPr lang="en-IN"/>
              <a:t>15- Tube light, CFl etc.</a:t>
            </a:r>
          </a:p>
          <a:p>
            <a:r>
              <a:rPr lang="en-IN"/>
              <a:t>16- Nuclear power plant,</a:t>
            </a:r>
          </a:p>
          <a:p>
            <a:r>
              <a:rPr lang="en-IN"/>
              <a:t>17- Semiconductor industry</a:t>
            </a:r>
          </a:p>
          <a:p>
            <a:r>
              <a:rPr lang="en-IN"/>
              <a:t>18- vacuum seal etc....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5773738" y="0"/>
            <a:ext cx="5199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3600" b="1">
                <a:solidFill>
                  <a:srgbClr val="FF0000"/>
                </a:solidFill>
              </a:rPr>
              <a:t>Why vacuum technique ?</a:t>
            </a:r>
          </a:p>
        </p:txBody>
      </p:sp>
    </p:spTree>
    <p:extLst>
      <p:ext uri="{BB962C8B-B14F-4D97-AF65-F5344CB8AC3E}">
        <p14:creationId xmlns:p14="http://schemas.microsoft.com/office/powerpoint/2010/main" val="3767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73BD07-2825-4FA9-98C4-2A55856DEA27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BA42-5218-47F1-A3CC-71A0C83CC16F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590800" y="0"/>
            <a:ext cx="10591800" cy="729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How/Why do we use Vacuum?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Force </a:t>
            </a:r>
            <a:r>
              <a:rPr lang="en-US" b="1" i="1" dirty="0"/>
              <a:t>(P) (Suction)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b="1" dirty="0"/>
              <a:t>Transport Medium </a:t>
            </a:r>
            <a:r>
              <a:rPr lang="en-US" b="1" i="1" dirty="0"/>
              <a:t>( Q ) Throughput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Chemical Vapor Deposition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To “outgas” solids and liquids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Low Density Molecular Space </a:t>
            </a:r>
            <a:r>
              <a:rPr lang="en-US" b="1" i="1" dirty="0"/>
              <a:t>( MFP (Mean Free Path, n 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Thermal Insulation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Plasmas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b="1" dirty="0"/>
              <a:t>Molecular Transport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Extend Mean Free Path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/>
              <a:t>Reduce Chemical Reactions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b="1" dirty="0"/>
              <a:t>Create/Maintain a clean surface </a:t>
            </a:r>
            <a:r>
              <a:rPr lang="en-US" b="1" i="1" dirty="0"/>
              <a:t>( Flux)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b="1" i="1" dirty="0"/>
              <a:t>And so on where we do not required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AFF431-5768-4CAC-9618-15AE480E77CC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B630D-781F-4469-A568-712F995DF30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6185" y="156147"/>
            <a:ext cx="2454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VACUUM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19335" y="1819994"/>
            <a:ext cx="54754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/>
              <a:t>Natural Vacuum</a:t>
            </a:r>
          </a:p>
          <a:p>
            <a:endParaRPr lang="en-IN" sz="5400" b="1" dirty="0"/>
          </a:p>
          <a:p>
            <a:r>
              <a:rPr lang="en-IN" sz="5400" b="1" dirty="0" smtClean="0"/>
              <a:t>Artificial Vacuum</a:t>
            </a:r>
            <a:endParaRPr lang="en-IN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9645" y="4820943"/>
            <a:ext cx="1014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1958: Definition of vacuum: Space filled with gas at pressure below atmospheric</a:t>
            </a:r>
          </a:p>
          <a:p>
            <a:r>
              <a:rPr lang="en-IN" dirty="0"/>
              <a:t> </a:t>
            </a:r>
            <a:r>
              <a:rPr lang="en-IN" dirty="0" smtClean="0"/>
              <a:t>Density of molecules: &lt; 2.5 x 10</a:t>
            </a:r>
            <a:r>
              <a:rPr lang="en-IN" baseline="30000" dirty="0" smtClean="0"/>
              <a:t>19</a:t>
            </a:r>
            <a:r>
              <a:rPr lang="en-IN" dirty="0" smtClean="0"/>
              <a:t> molecules/cm</a:t>
            </a:r>
            <a:r>
              <a:rPr lang="en-IN" baseline="30000" dirty="0" smtClean="0"/>
              <a:t>3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12175" y="6086240"/>
            <a:ext cx="821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Molecular Density, </a:t>
            </a:r>
            <a:r>
              <a:rPr lang="en-IN" dirty="0" err="1" smtClean="0"/>
              <a:t>Meen</a:t>
            </a:r>
            <a:r>
              <a:rPr lang="en-IN" dirty="0" smtClean="0"/>
              <a:t> free path and time to form a monolayer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6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7257BD-1471-4EF5-A1C7-97125F515B07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F4B63-C398-4BFD-9D02-60CBBD48F0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 l="28111" t="20833" r="12738" b="9375"/>
          <a:stretch>
            <a:fillRect/>
          </a:stretch>
        </p:blipFill>
        <p:spPr bwMode="auto">
          <a:xfrm>
            <a:off x="228600" y="304800"/>
            <a:ext cx="944880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4252" b="10808"/>
          <a:stretch/>
        </p:blipFill>
        <p:spPr bwMode="auto">
          <a:xfrm rot="5400000">
            <a:off x="516837" y="339968"/>
            <a:ext cx="7315199" cy="66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4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7257BD-1471-4EF5-A1C7-97125F515B07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40466-2764-452E-929C-7213D4D6E3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28600" y="204788"/>
            <a:ext cx="9677400" cy="711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1- Holding the plastic or rubber cup</a:t>
            </a:r>
          </a:p>
          <a:p>
            <a:r>
              <a:rPr lang="en-IN"/>
              <a:t>2- Holding objects on the table</a:t>
            </a:r>
          </a:p>
          <a:p>
            <a:r>
              <a:rPr lang="en-IN"/>
              <a:t>3- Lifting the objects</a:t>
            </a:r>
          </a:p>
          <a:p>
            <a:r>
              <a:rPr lang="en-IN"/>
              <a:t>4- Vacuum cleaner</a:t>
            </a:r>
          </a:p>
          <a:p>
            <a:r>
              <a:rPr lang="en-IN"/>
              <a:t>5- pneumatic transport systems</a:t>
            </a:r>
          </a:p>
          <a:p>
            <a:r>
              <a:rPr lang="en-IN"/>
              <a:t>6- pneumatic trains</a:t>
            </a:r>
          </a:p>
          <a:p>
            <a:r>
              <a:rPr lang="en-IN"/>
              <a:t>7- Laboratory and chemical industry</a:t>
            </a:r>
          </a:p>
          <a:p>
            <a:r>
              <a:rPr lang="en-IN"/>
              <a:t>8- Metallurgy industry</a:t>
            </a:r>
          </a:p>
          <a:p>
            <a:r>
              <a:rPr lang="en-IN"/>
              <a:t>9- Packing of food</a:t>
            </a:r>
          </a:p>
          <a:p>
            <a:r>
              <a:rPr lang="en-IN"/>
              <a:t>10- Freeze drying</a:t>
            </a:r>
          </a:p>
          <a:p>
            <a:r>
              <a:rPr lang="en-IN"/>
              <a:t>11- Thermal and electrical insulation</a:t>
            </a:r>
          </a:p>
          <a:p>
            <a:r>
              <a:rPr lang="en-IN"/>
              <a:t>12- vacuum microbalance</a:t>
            </a:r>
          </a:p>
          <a:p>
            <a:r>
              <a:rPr lang="en-IN"/>
              <a:t>13- Modern equipment: X-Ray tube, transmission electron microscopy, photo cells etc.</a:t>
            </a:r>
          </a:p>
          <a:p>
            <a:r>
              <a:rPr lang="en-IN"/>
              <a:t>14- Dewar flasks</a:t>
            </a:r>
          </a:p>
          <a:p>
            <a:r>
              <a:rPr lang="en-IN"/>
              <a:t>15- Tube light, CFl etc.</a:t>
            </a:r>
          </a:p>
          <a:p>
            <a:r>
              <a:rPr lang="en-IN"/>
              <a:t>16- Nuclear power plant,</a:t>
            </a:r>
          </a:p>
          <a:p>
            <a:r>
              <a:rPr lang="en-IN"/>
              <a:t>17- Semiconductor industry</a:t>
            </a:r>
          </a:p>
          <a:p>
            <a:r>
              <a:rPr lang="en-IN"/>
              <a:t>18- vacuum seal etc....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5773738" y="0"/>
            <a:ext cx="5199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3600" b="1">
                <a:solidFill>
                  <a:srgbClr val="FF0000"/>
                </a:solidFill>
              </a:rPr>
              <a:t>Why vacuum technique ?</a:t>
            </a:r>
          </a:p>
        </p:txBody>
      </p:sp>
    </p:spTree>
    <p:extLst>
      <p:ext uri="{BB962C8B-B14F-4D97-AF65-F5344CB8AC3E}">
        <p14:creationId xmlns:p14="http://schemas.microsoft.com/office/powerpoint/2010/main" val="13577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807ACA-F9A0-4DB1-AAEF-7A95771C3E23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6BEAB-BD82-4C69-9513-C17A6BA70E2D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 rotWithShape="1">
          <a:blip r:embed="rId3"/>
          <a:srcRect l="13414"/>
          <a:stretch/>
        </p:blipFill>
        <p:spPr bwMode="auto">
          <a:xfrm>
            <a:off x="236482" y="47625"/>
            <a:ext cx="5707117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2743200"/>
            <a:ext cx="2514600" cy="5059363"/>
          </a:xfrm>
        </p:spPr>
        <p:txBody>
          <a:bodyPr/>
          <a:lstStyle/>
          <a:p>
            <a:r>
              <a:rPr lang="en-US" smtClean="0"/>
              <a:t>What is a vacuum?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486400" y="0"/>
            <a:ext cx="5486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What is a vacuum?</a:t>
            </a:r>
          </a:p>
          <a:p>
            <a:pPr>
              <a:buFont typeface="Wingdings" pitchFamily="2" charset="2"/>
              <a:buChar char="Ø"/>
            </a:pPr>
            <a:r>
              <a:rPr lang="en-US" b="1"/>
              <a:t>Any gas at sub-atmospheric pressure</a:t>
            </a:r>
            <a:r>
              <a:rPr lang="en-US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/>
              <a:t>Vacuum is really the absence of gas</a:t>
            </a:r>
          </a:p>
          <a:p>
            <a:pPr>
              <a:buFont typeface="Wingdings" pitchFamily="2" charset="2"/>
              <a:buChar char="Ø"/>
            </a:pPr>
            <a:r>
              <a:rPr lang="en-US" b="1"/>
              <a:t>Vacuum is not absolute, but a continuous range of conditions</a:t>
            </a:r>
          </a:p>
          <a:p>
            <a:pPr>
              <a:buFont typeface="Wingdings" pitchFamily="2" charset="2"/>
              <a:buChar char="Ø"/>
            </a:pPr>
            <a:r>
              <a:rPr lang="en-US" b="1"/>
              <a:t>15 orders of magnitude in common usage</a:t>
            </a:r>
          </a:p>
          <a:p>
            <a:pPr>
              <a:buFont typeface="Wingdings" pitchFamily="2" charset="2"/>
              <a:buChar char="Ø"/>
            </a:pPr>
            <a:r>
              <a:rPr lang="en-US" b="1"/>
              <a:t>Wide variety of phenomena</a:t>
            </a:r>
          </a:p>
          <a:p>
            <a:pPr algn="ctr"/>
            <a:r>
              <a:rPr lang="en-US"/>
              <a:t> </a:t>
            </a:r>
            <a:r>
              <a:rPr lang="en-US" b="1"/>
              <a:t>Vacuum Technology</a:t>
            </a:r>
          </a:p>
          <a:p>
            <a:pPr algn="ctr">
              <a:buFont typeface="Wingdings" pitchFamily="2" charset="2"/>
              <a:buChar char="Ø"/>
            </a:pPr>
            <a:r>
              <a:rPr lang="en-US" b="1"/>
              <a:t>Moving and removing gases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26494" y="697695"/>
            <a:ext cx="3111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number of gas molecules is larger compare to that of covering the surface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73788" y="2994831"/>
            <a:ext cx="3417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The gas molecules are located on the surface</a:t>
            </a:r>
          </a:p>
          <a:p>
            <a:r>
              <a:rPr lang="en-IN" sz="1400" dirty="0" err="1" smtClean="0">
                <a:solidFill>
                  <a:srgbClr val="FF0000"/>
                </a:solidFill>
              </a:rPr>
              <a:t>Meen</a:t>
            </a:r>
            <a:r>
              <a:rPr lang="en-IN" sz="1400" dirty="0" smtClean="0">
                <a:solidFill>
                  <a:srgbClr val="FF0000"/>
                </a:solidFill>
              </a:rPr>
              <a:t> free path is equal or greater than the </a:t>
            </a:r>
            <a:r>
              <a:rPr lang="en-IN" sz="1400" dirty="0" err="1" smtClean="0">
                <a:solidFill>
                  <a:srgbClr val="FF0000"/>
                </a:solidFill>
              </a:rPr>
              <a:t>dimention</a:t>
            </a:r>
            <a:r>
              <a:rPr lang="en-IN" sz="1400" dirty="0" smtClean="0">
                <a:solidFill>
                  <a:srgbClr val="FF0000"/>
                </a:solidFill>
              </a:rPr>
              <a:t> of the chamber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20" y="3811976"/>
            <a:ext cx="2959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00"/>
                </a:solidFill>
              </a:rPr>
              <a:t>The time taken to form the monolayer is equal or longer than the usual time for laboratory measurement, clean surface</a:t>
            </a:r>
            <a:endParaRPr lang="en-IN" sz="16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9C7FB3-A680-433F-9584-BD6DF4772F5F}" type="datetime2">
              <a:rPr lang="en-US" smtClean="0"/>
              <a:pPr>
                <a:defRPr/>
              </a:pPr>
              <a:t>Monday, January 13, 2020</a:t>
            </a:fld>
            <a:endParaRPr 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669C5-8907-4A00-9926-B808B0DCF548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1371600" y="304800"/>
            <a:ext cx="8716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Vacuum pumping is based on one or more of the following principles:</a:t>
            </a:r>
            <a:endParaRPr lang="en-IN"/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52400" y="990600"/>
            <a:ext cx="10820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en-US">
                <a:solidFill>
                  <a:srgbClr val="0000FF"/>
                </a:solidFill>
              </a:rPr>
              <a:t>Compression-Expansion of the gas: Ex- Piston pumps, Liquid column or Liquid ring pumps, Roots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>
                <a:solidFill>
                  <a:srgbClr val="0000FF"/>
                </a:solidFill>
              </a:rPr>
              <a:t>Drag by viscosity effects: Ex-Vapor ejector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>
                <a:solidFill>
                  <a:srgbClr val="0000FF"/>
                </a:solidFill>
              </a:rPr>
              <a:t>Drag by diffusion effects: Vapor diffusion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>
                <a:solidFill>
                  <a:srgbClr val="0000FF"/>
                </a:solidFill>
              </a:rPr>
              <a:t>Molecular Drag Pump: Molecular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>
                <a:solidFill>
                  <a:srgbClr val="0000FF"/>
                </a:solidFill>
              </a:rPr>
              <a:t>Ionization Effects: Ion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>
                <a:solidFill>
                  <a:srgbClr val="0000FF"/>
                </a:solidFill>
              </a:rPr>
              <a:t>Physical or Chemical Sorption: Sorption pumps, Cryopumps &amp; gettering processes</a:t>
            </a:r>
          </a:p>
          <a:p>
            <a:pPr marL="457200" indent="-457200">
              <a:buFont typeface="Times New Roman" pitchFamily="18" charset="0"/>
              <a:buAutoNum type="arabicPeriod"/>
            </a:pPr>
            <a:endParaRPr lang="en-IN">
              <a:solidFill>
                <a:srgbClr val="0000FF"/>
              </a:solidFill>
            </a:endParaRP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52400" y="3581400"/>
            <a:ext cx="10668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3200">
                <a:solidFill>
                  <a:srgbClr val="00CC99"/>
                </a:solidFill>
              </a:rPr>
              <a:t>Parameters 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Lowest pressure ( Which can achieved by a pump at its inlet)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The pressure range (Pressure Range in which the pumping speed can be considered useful)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The pumping speed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The exhaust pressure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Selectivity of the pump</a:t>
            </a:r>
          </a:p>
          <a:p>
            <a:pPr marL="457200" indent="-4572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Composition of the residual gas.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870A9-7B39-4408-B852-777EBA111839}" type="datetime2">
              <a:rPr lang="en-US" smtClean="0"/>
              <a:pPr>
                <a:defRPr/>
              </a:pPr>
              <a:t>Monday, January 13, 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CBE44-7F72-4324-B165-35B0829F6D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25438"/>
            <a:ext cx="8470900" cy="698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23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2E0F3-4BA0-4E5D-90D1-9B19EEF6199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1" y="243840"/>
            <a:ext cx="10149841" cy="7118032"/>
          </a:xfrm>
          <a:prstGeom prst="rect">
            <a:avLst/>
          </a:prstGeom>
          <a:noFill/>
        </p:spPr>
        <p:txBody>
          <a:bodyPr wrap="square" lIns="99752" tIns="49876" rIns="99752" bIns="49876" rtlCol="0">
            <a:spAutoFit/>
          </a:bodyPr>
          <a:lstStyle/>
          <a:p>
            <a:pPr algn="l"/>
            <a:r>
              <a:rPr lang="en-IN" b="1" dirty="0">
                <a:solidFill>
                  <a:srgbClr val="0066CC"/>
                </a:solidFill>
              </a:rPr>
              <a:t>WHAT IS MATHEMATICS?</a:t>
            </a:r>
          </a:p>
          <a:p>
            <a:pPr algn="l"/>
            <a:endParaRPr lang="en-IN" b="1" dirty="0">
              <a:solidFill>
                <a:srgbClr val="0066CC"/>
              </a:solidFill>
            </a:endParaRPr>
          </a:p>
          <a:p>
            <a:pPr algn="l"/>
            <a:r>
              <a:rPr lang="en-IN" b="1" dirty="0">
                <a:solidFill>
                  <a:srgbClr val="0066CC"/>
                </a:solidFill>
              </a:rPr>
              <a:t>WHAT IS CHEMISTRY?</a:t>
            </a:r>
          </a:p>
          <a:p>
            <a:pPr algn="l"/>
            <a:endParaRPr lang="en-IN" b="1" dirty="0">
              <a:solidFill>
                <a:srgbClr val="0066CC"/>
              </a:solidFill>
            </a:endParaRPr>
          </a:p>
          <a:p>
            <a:pPr algn="l"/>
            <a:r>
              <a:rPr lang="en-IN" b="1" dirty="0">
                <a:solidFill>
                  <a:srgbClr val="0066CC"/>
                </a:solidFill>
              </a:rPr>
              <a:t>WHAT IS PHYSICS?</a:t>
            </a:r>
          </a:p>
          <a:p>
            <a:pPr algn="l"/>
            <a:endParaRPr lang="en-IN" b="1" dirty="0">
              <a:solidFill>
                <a:srgbClr val="0066CC"/>
              </a:solidFill>
            </a:endParaRPr>
          </a:p>
          <a:p>
            <a:pPr algn="l"/>
            <a:r>
              <a:rPr lang="en-IN" b="1" dirty="0">
                <a:solidFill>
                  <a:srgbClr val="0066CC"/>
                </a:solidFill>
              </a:rPr>
              <a:t>WHAT IS BIOLOGY?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ARE WE CERTISFY WITH OUR ANSWER? IF YES, HOW TO PASS THE MESSAGE TO OTHERS ?   </a:t>
            </a:r>
          </a:p>
          <a:p>
            <a:pPr algn="l"/>
            <a:r>
              <a:rPr lang="en-IN" dirty="0"/>
              <a:t> “</a:t>
            </a:r>
            <a:r>
              <a:rPr lang="en-IN" dirty="0" err="1"/>
              <a:t>para-upkar</a:t>
            </a:r>
            <a:r>
              <a:rPr lang="en-IN" dirty="0"/>
              <a:t> </a:t>
            </a:r>
            <a:r>
              <a:rPr lang="en-IN" dirty="0" err="1"/>
              <a:t>Swargaya</a:t>
            </a:r>
            <a:r>
              <a:rPr lang="en-IN" dirty="0"/>
              <a:t>... </a:t>
            </a:r>
            <a:r>
              <a:rPr lang="en-IN" dirty="0" err="1"/>
              <a:t>Narkaya</a:t>
            </a:r>
            <a:r>
              <a:rPr lang="en-IN" dirty="0"/>
              <a:t> </a:t>
            </a:r>
            <a:r>
              <a:rPr lang="en-IN" dirty="0" err="1"/>
              <a:t>Parapidakam</a:t>
            </a:r>
            <a:r>
              <a:rPr lang="en-IN" dirty="0"/>
              <a:t>”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LET US PUT OURSELVES A QUESTION NOW....</a:t>
            </a:r>
          </a:p>
          <a:p>
            <a:pPr algn="l"/>
            <a:endParaRPr lang="en-IN" dirty="0"/>
          </a:p>
          <a:p>
            <a:pPr algn="l"/>
            <a:r>
              <a:rPr lang="en-IN" dirty="0">
                <a:solidFill>
                  <a:srgbClr val="FF0000"/>
                </a:solidFill>
              </a:rPr>
              <a:t>WHAT IS SCIENCE?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WHAT IS ITS TRANSLATION IN HINDI ?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“SANKHYAN”....... WHAT IS THEN “GYAN” AND “BIGYAN”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1676" y="3365"/>
            <a:ext cx="6868954" cy="301413"/>
            <a:chOff x="1500166" y="-24"/>
            <a:chExt cx="5724839" cy="282738"/>
          </a:xfrm>
        </p:grpSpPr>
        <p:pic>
          <p:nvPicPr>
            <p:cNvPr id="7" name="Picture 4" descr="logo_iitp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-24"/>
              <a:ext cx="285752" cy="28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785918" y="0"/>
              <a:ext cx="5439087" cy="277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Dr. </a:t>
              </a:r>
              <a:r>
                <a:rPr lang="en-US" sz="1300" dirty="0" err="1">
                  <a:solidFill>
                    <a:srgbClr val="000000"/>
                  </a:solidFill>
                </a:rPr>
                <a:t>Manoranjan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 err="1">
                  <a:solidFill>
                    <a:srgbClr val="000000"/>
                  </a:solidFill>
                </a:rPr>
                <a:t>Kar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>
                  <a:solidFill>
                    <a:srgbClr val="953735"/>
                  </a:solidFill>
                </a:rPr>
                <a:t>(</a:t>
              </a:r>
              <a:r>
                <a:rPr lang="en-US" sz="1300" i="1" dirty="0">
                  <a:solidFill>
                    <a:srgbClr val="953735"/>
                  </a:solidFill>
                </a:rPr>
                <a:t>mano@iitp.ac.in</a:t>
              </a:r>
              <a:r>
                <a:rPr lang="en-US" sz="1300" dirty="0">
                  <a:solidFill>
                    <a:srgbClr val="953735"/>
                  </a:solidFill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</a:rPr>
                <a:t>, Indian Institute of Technology Patna, </a:t>
              </a:r>
              <a:r>
                <a:rPr lang="en-US" sz="1300" i="1" dirty="0">
                  <a:solidFill>
                    <a:srgbClr val="FF0000"/>
                  </a:solidFill>
                </a:rPr>
                <a:t>www.iitp.ac.in</a:t>
              </a:r>
              <a:endParaRPr lang="en-IN" sz="13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48640" y="6780108"/>
            <a:ext cx="2560320" cy="389467"/>
          </a:xfrm>
          <a:noFill/>
        </p:spPr>
        <p:txBody>
          <a:bodyPr/>
          <a:lstStyle/>
          <a:p>
            <a:pPr defTabSz="914392"/>
            <a:fld id="{C7173DCC-6EDC-4725-8B4B-5C04DD962E3A}" type="datetime2">
              <a:rPr lang="en-US" smtClean="0"/>
              <a:pPr defTabSz="914392"/>
              <a:t>Monday, January 13, 2020</a:t>
            </a:fld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19623" y="812800"/>
            <a:ext cx="6553177" cy="1578054"/>
          </a:xfrm>
          <a:prstGeom prst="rect">
            <a:avLst/>
          </a:prstGeom>
          <a:noFill/>
        </p:spPr>
        <p:txBody>
          <a:bodyPr wrap="square" lIns="99752" tIns="49876" rIns="99752" bIns="49876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Where Engineers and Doctors stand?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Are they part of science?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Why these words are sounds very good and catchy also?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697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914392"/>
            <a:fld id="{C7173DCC-6EDC-4725-8B4B-5C04DD962E3A}" type="datetime2">
              <a:rPr lang="en-US" smtClean="0"/>
              <a:pPr defTabSz="914392"/>
              <a:t>Monday, January 13, 2020</a:t>
            </a:fld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914392"/>
            <a:fld id="{2CE882FE-7DD7-4CA5-A59E-5AE0B93F897A}" type="slidenum">
              <a:rPr lang="en-US" smtClean="0"/>
              <a:pPr defTabSz="914392"/>
              <a:t>5</a:t>
            </a:fld>
            <a:endParaRPr lang="en-US" smtClean="0"/>
          </a:p>
        </p:txBody>
      </p:sp>
      <p:sp>
        <p:nvSpPr>
          <p:cNvPr id="19461" name="TextBox 20"/>
          <p:cNvSpPr txBox="1">
            <a:spLocks noChangeArrowheads="1"/>
          </p:cNvSpPr>
          <p:nvPr/>
        </p:nvSpPr>
        <p:spPr bwMode="auto">
          <a:xfrm>
            <a:off x="65738" y="2"/>
            <a:ext cx="9773368" cy="130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Fundamental Units</a:t>
            </a:r>
            <a:r>
              <a:rPr lang="en-US" sz="2600" dirty="0"/>
              <a:t>: There are accepted and non accepted unit systems</a:t>
            </a:r>
          </a:p>
          <a:p>
            <a:r>
              <a:rPr lang="en-US" sz="2600" dirty="0"/>
              <a:t>			Example: Accepted: CGS, MKS, FPS etc</a:t>
            </a:r>
          </a:p>
          <a:p>
            <a:r>
              <a:rPr lang="en-US" sz="2600" b="1" dirty="0">
                <a:solidFill>
                  <a:srgbClr val="0066CC"/>
                </a:solidFill>
              </a:rPr>
              <a:t>Not accepted</a:t>
            </a:r>
            <a:r>
              <a:rPr lang="en-US" sz="2600" dirty="0"/>
              <a:t>: Local units: </a:t>
            </a:r>
            <a:r>
              <a:rPr lang="en-US" sz="2600" dirty="0" err="1"/>
              <a:t>Bigha</a:t>
            </a:r>
            <a:r>
              <a:rPr lang="en-US" sz="2600" dirty="0"/>
              <a:t>, Chain, Ana, </a:t>
            </a:r>
            <a:r>
              <a:rPr lang="en-US" sz="2600" dirty="0" err="1"/>
              <a:t>Gauni</a:t>
            </a:r>
            <a:r>
              <a:rPr lang="en-US" sz="2600" dirty="0"/>
              <a:t>, Tula etc.</a:t>
            </a:r>
          </a:p>
        </p:txBody>
      </p:sp>
      <p:sp>
        <p:nvSpPr>
          <p:cNvPr id="19462" name="TextBox 25"/>
          <p:cNvSpPr txBox="1">
            <a:spLocks noChangeArrowheads="1"/>
          </p:cNvSpPr>
          <p:nvPr/>
        </p:nvSpPr>
        <p:spPr bwMode="auto">
          <a:xfrm>
            <a:off x="93199" y="1219200"/>
            <a:ext cx="10879601" cy="21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752" tIns="49876" rIns="99752" bIns="49876">
            <a:spAutoFit/>
          </a:bodyPr>
          <a:lstStyle/>
          <a:p>
            <a:pPr algn="l"/>
            <a:r>
              <a:rPr lang="en-US" sz="2600" b="1" dirty="0">
                <a:solidFill>
                  <a:srgbClr val="00B050"/>
                </a:solidFill>
              </a:rPr>
              <a:t>The accepted unit is SI (Standard International Unit)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</a:rPr>
              <a:t>Length, Mass, Time, Electric current, Temperature, Luminous intensity, Amount of substance</a:t>
            </a:r>
          </a:p>
          <a:p>
            <a:pPr algn="l"/>
            <a:r>
              <a:rPr lang="en-US" sz="2600" b="1" dirty="0">
                <a:solidFill>
                  <a:srgbClr val="FF0000"/>
                </a:solidFill>
              </a:rPr>
              <a:t>Meter(m),  Kilogram (kg),  Second(s),  Ampere(A),  Kelvin (K), Candela (</a:t>
            </a:r>
            <a:r>
              <a:rPr lang="en-US" sz="2600" b="1" dirty="0" err="1">
                <a:solidFill>
                  <a:srgbClr val="FF0000"/>
                </a:solidFill>
              </a:rPr>
              <a:t>Cd</a:t>
            </a:r>
            <a:r>
              <a:rPr lang="en-US" sz="2600" b="1" dirty="0">
                <a:solidFill>
                  <a:srgbClr val="FF0000"/>
                </a:solidFill>
              </a:rPr>
              <a:t>), Mole (n)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" y="3251200"/>
            <a:ext cx="4704288" cy="500836"/>
          </a:xfrm>
          <a:prstGeom prst="rect">
            <a:avLst/>
          </a:prstGeom>
          <a:noFill/>
        </p:spPr>
        <p:txBody>
          <a:bodyPr wrap="none" lIns="99752" tIns="49876" rIns="99752" bIns="49876">
            <a:spAutoFit/>
          </a:bodyPr>
          <a:lstStyle/>
          <a:p>
            <a:pPr>
              <a:defRPr/>
            </a:pPr>
            <a:r>
              <a:rPr lang="en-US" sz="2600" b="1" dirty="0">
                <a:solidFill>
                  <a:srgbClr val="FF0000"/>
                </a:solidFill>
              </a:rPr>
              <a:t>Physical Quantities: Distinction</a:t>
            </a:r>
          </a:p>
        </p:txBody>
      </p:sp>
      <p:sp>
        <p:nvSpPr>
          <p:cNvPr id="19464" name="TextBox 27"/>
          <p:cNvSpPr txBox="1">
            <a:spLocks noChangeArrowheads="1"/>
          </p:cNvSpPr>
          <p:nvPr/>
        </p:nvSpPr>
        <p:spPr bwMode="auto">
          <a:xfrm>
            <a:off x="0" y="3820160"/>
            <a:ext cx="10635175" cy="200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52" tIns="49876" rIns="99752" bIns="49876">
            <a:spAutoFit/>
          </a:bodyPr>
          <a:lstStyle/>
          <a:p>
            <a:pPr algn="l"/>
            <a:r>
              <a:rPr lang="en-US" sz="2600" b="1" dirty="0">
                <a:solidFill>
                  <a:srgbClr val="FF0000"/>
                </a:solidFill>
              </a:rPr>
              <a:t>SCALAR: </a:t>
            </a:r>
            <a:r>
              <a:rPr lang="en-US" dirty="0"/>
              <a:t>A physical quantity called a scalar which has only magnitude. In other words a physical quantity which can completely specified by a number</a:t>
            </a:r>
          </a:p>
          <a:p>
            <a:pPr algn="l"/>
            <a:r>
              <a:rPr lang="en-US" sz="2600" b="1" dirty="0">
                <a:solidFill>
                  <a:srgbClr val="00B050"/>
                </a:solidFill>
              </a:rPr>
              <a:t>VECTOR: </a:t>
            </a:r>
            <a:r>
              <a:rPr lang="en-US" dirty="0"/>
              <a:t>A physical quantity called a vector which has both magnitude and direction </a:t>
            </a:r>
            <a:endParaRPr lang="en-US" dirty="0" smtClean="0"/>
          </a:p>
          <a:p>
            <a:pPr algn="l"/>
            <a:r>
              <a:rPr lang="en-US" b="1" dirty="0" smtClean="0">
                <a:solidFill>
                  <a:srgbClr val="00B050"/>
                </a:solidFill>
              </a:rPr>
              <a:t>and</a:t>
            </a:r>
            <a:r>
              <a:rPr lang="en-US" b="1" dirty="0">
                <a:solidFill>
                  <a:srgbClr val="00B050"/>
                </a:solidFill>
              </a:rPr>
              <a:t>, it should obey the vector translation property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218" y="5608321"/>
            <a:ext cx="4079117" cy="1208722"/>
          </a:xfrm>
          <a:prstGeom prst="rect">
            <a:avLst/>
          </a:prstGeom>
          <a:noFill/>
        </p:spPr>
        <p:txBody>
          <a:bodyPr wrap="none" lIns="99752" tIns="49876" rIns="99752" bIns="49876">
            <a:spAutoFit/>
          </a:bodyPr>
          <a:lstStyle/>
          <a:p>
            <a:pPr marL="498759" indent="-498759">
              <a:buFontTx/>
              <a:buAutoNum type="arabicPeriod"/>
              <a:defRPr/>
            </a:pPr>
            <a:r>
              <a:rPr lang="en-US" b="1" dirty="0">
                <a:solidFill>
                  <a:srgbClr val="0066CC"/>
                </a:solidFill>
              </a:rPr>
              <a:t>Addition of two vectors:</a:t>
            </a:r>
          </a:p>
          <a:p>
            <a:pPr marL="498759" indent="-498759">
              <a:buFontTx/>
              <a:buAutoNum type="arabicPeriod"/>
              <a:defRPr/>
            </a:pPr>
            <a:r>
              <a:rPr lang="en-US" b="1" dirty="0">
                <a:solidFill>
                  <a:srgbClr val="0066CC"/>
                </a:solidFill>
              </a:rPr>
              <a:t>Multiplication by a scalar</a:t>
            </a:r>
          </a:p>
          <a:p>
            <a:pPr marL="498759" indent="-498759">
              <a:buFontTx/>
              <a:buAutoNum type="arabicPeriod"/>
              <a:defRPr/>
            </a:pPr>
            <a:r>
              <a:rPr lang="en-US" b="1" dirty="0">
                <a:solidFill>
                  <a:srgbClr val="0066CC"/>
                </a:solidFill>
              </a:rPr>
              <a:t>Unit vector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4370" y="5608321"/>
            <a:ext cx="4845352" cy="1208722"/>
          </a:xfrm>
          <a:prstGeom prst="rect">
            <a:avLst/>
          </a:prstGeom>
          <a:noFill/>
        </p:spPr>
        <p:txBody>
          <a:bodyPr wrap="none" lIns="99752" tIns="49876" rIns="99752" bIns="49876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0066CC"/>
                </a:solidFill>
              </a:rPr>
              <a:t>4. Null vector</a:t>
            </a:r>
          </a:p>
          <a:p>
            <a:pPr algn="l">
              <a:defRPr/>
            </a:pPr>
            <a:r>
              <a:rPr lang="en-US" b="1" dirty="0">
                <a:solidFill>
                  <a:srgbClr val="0066CC"/>
                </a:solidFill>
              </a:rPr>
              <a:t>5. Right handed co-ordinate system</a:t>
            </a:r>
          </a:p>
          <a:p>
            <a:pPr algn="l">
              <a:defRPr/>
            </a:pPr>
            <a:r>
              <a:rPr lang="en-US" b="1" dirty="0">
                <a:solidFill>
                  <a:srgbClr val="0066CC"/>
                </a:solidFill>
              </a:rPr>
              <a:t>6. Components of a vector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71676" y="-72837"/>
            <a:ext cx="6868954" cy="301413"/>
            <a:chOff x="1500166" y="-24"/>
            <a:chExt cx="5724839" cy="282738"/>
          </a:xfrm>
        </p:grpSpPr>
        <p:pic>
          <p:nvPicPr>
            <p:cNvPr id="11" name="Picture 4" descr="logo_iitp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-24"/>
              <a:ext cx="285752" cy="28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785918" y="0"/>
              <a:ext cx="5439087" cy="277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Dr. </a:t>
              </a:r>
              <a:r>
                <a:rPr lang="en-US" sz="1300" dirty="0" err="1">
                  <a:solidFill>
                    <a:srgbClr val="000000"/>
                  </a:solidFill>
                </a:rPr>
                <a:t>Manoranjan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 err="1">
                  <a:solidFill>
                    <a:srgbClr val="000000"/>
                  </a:solidFill>
                </a:rPr>
                <a:t>Kar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>
                  <a:solidFill>
                    <a:srgbClr val="953735"/>
                  </a:solidFill>
                </a:rPr>
                <a:t>(</a:t>
              </a:r>
              <a:r>
                <a:rPr lang="en-US" sz="1300" i="1" dirty="0">
                  <a:solidFill>
                    <a:srgbClr val="953735"/>
                  </a:solidFill>
                </a:rPr>
                <a:t>mano@iitp.ac.in</a:t>
              </a:r>
              <a:r>
                <a:rPr lang="en-US" sz="1300" dirty="0">
                  <a:solidFill>
                    <a:srgbClr val="953735"/>
                  </a:solidFill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</a:rPr>
                <a:t>, Indian Institute of Technology Patna, </a:t>
              </a:r>
              <a:r>
                <a:rPr lang="en-US" sz="1300" i="1" dirty="0">
                  <a:solidFill>
                    <a:srgbClr val="FF0000"/>
                  </a:solidFill>
                </a:rPr>
                <a:t>www.iitp.ac.in</a:t>
              </a:r>
              <a:endParaRPr lang="en-IN" sz="13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56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AB4E4-39E5-4CEA-A9AA-897D1C1CAE7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7280" y="487680"/>
            <a:ext cx="9513360" cy="2901493"/>
          </a:xfrm>
          <a:prstGeom prst="rect">
            <a:avLst/>
          </a:prstGeom>
          <a:noFill/>
        </p:spPr>
        <p:txBody>
          <a:bodyPr wrap="none" lIns="99752" tIns="49876" rIns="99752" bIns="49876" rtlCol="0">
            <a:spAutoFit/>
          </a:bodyPr>
          <a:lstStyle/>
          <a:p>
            <a:r>
              <a:rPr lang="en-IN" sz="2600" b="1" dirty="0">
                <a:solidFill>
                  <a:srgbClr val="FF0000"/>
                </a:solidFill>
              </a:rPr>
              <a:t>ARE WE READY TO ANSWER ALL THE QUESTION i.e.</a:t>
            </a:r>
          </a:p>
          <a:p>
            <a:endParaRPr lang="en-IN" sz="2600" dirty="0"/>
          </a:p>
          <a:p>
            <a:r>
              <a:rPr lang="en-IN" sz="2600" b="1" dirty="0">
                <a:solidFill>
                  <a:srgbClr val="00B050"/>
                </a:solidFill>
              </a:rPr>
              <a:t>CAN WE DISTINGUISH ALL THE PHYSICAL QUANTITIES?</a:t>
            </a:r>
          </a:p>
          <a:p>
            <a:endParaRPr lang="en-IN" sz="2600" dirty="0"/>
          </a:p>
          <a:p>
            <a:r>
              <a:rPr lang="en-IN" sz="2600" dirty="0">
                <a:solidFill>
                  <a:srgbClr val="C00000"/>
                </a:solidFill>
              </a:rPr>
              <a:t>CURRENT, TIME, 5Kg POTATO IN X-AXIS, AND SO ON....</a:t>
            </a:r>
          </a:p>
          <a:p>
            <a:r>
              <a:rPr lang="en-IN" sz="2600" dirty="0"/>
              <a:t>WHAT ARE THESE QUANTITIES?????</a:t>
            </a:r>
          </a:p>
          <a:p>
            <a:r>
              <a:rPr lang="en-IN" sz="2600" dirty="0"/>
              <a:t>SCALAR OR VECTOR????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4226561"/>
            <a:ext cx="10789920" cy="839390"/>
          </a:xfrm>
          <a:prstGeom prst="rect">
            <a:avLst/>
          </a:prstGeom>
        </p:spPr>
        <p:txBody>
          <a:bodyPr wrap="square" lIns="99752" tIns="49876" rIns="99752" bIns="49876">
            <a:spAutoFit/>
          </a:bodyPr>
          <a:lstStyle/>
          <a:p>
            <a:r>
              <a:rPr lang="en-US" sz="2200" b="1" dirty="0">
                <a:solidFill>
                  <a:srgbClr val="0066CC"/>
                </a:solidFill>
              </a:rPr>
              <a:t>PSEUDO VECTOR/ PSEUDO SCALAR: </a:t>
            </a:r>
            <a:r>
              <a:rPr lang="en-US" b="1" dirty="0" smtClean="0"/>
              <a:t>A physical quantity which has both magnitude and direction, but does not follow the vector transformation rule.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1" y="3576321"/>
            <a:ext cx="6648666" cy="500836"/>
          </a:xfrm>
          <a:prstGeom prst="rect">
            <a:avLst/>
          </a:prstGeom>
          <a:noFill/>
        </p:spPr>
        <p:txBody>
          <a:bodyPr wrap="none" lIns="99752" tIns="49876" rIns="99752" bIns="49876" rtlCol="0">
            <a:spAutoFit/>
          </a:bodyPr>
          <a:lstStyle/>
          <a:p>
            <a:r>
              <a:rPr lang="en-IN" sz="2600" b="1" dirty="0">
                <a:solidFill>
                  <a:srgbClr val="C00000"/>
                </a:solidFill>
              </a:rPr>
              <a:t>LET US HAVE ANOTHER DEFINITION.....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18646"/>
            <a:ext cx="10972800" cy="2132051"/>
          </a:xfrm>
          <a:prstGeom prst="rect">
            <a:avLst/>
          </a:prstGeom>
          <a:noFill/>
        </p:spPr>
        <p:txBody>
          <a:bodyPr wrap="square" lIns="99752" tIns="49876" rIns="99752" bIns="49876" rtlCol="0">
            <a:spAutoFit/>
          </a:bodyPr>
          <a:lstStyle/>
          <a:p>
            <a:r>
              <a:rPr lang="en-IN" sz="2200" dirty="0"/>
              <a:t>This has put us to think what is formulation and how it differ from physics and, how to learn it?</a:t>
            </a:r>
          </a:p>
          <a:p>
            <a:endParaRPr lang="en-IN" sz="2200" dirty="0"/>
          </a:p>
          <a:p>
            <a:r>
              <a:rPr lang="en-IN" sz="2200" dirty="0"/>
              <a:t>LET US HAVE A FEW PRACTICAL EXAMPLES: </a:t>
            </a:r>
            <a:r>
              <a:rPr lang="en-IN" sz="2200" b="1" dirty="0">
                <a:solidFill>
                  <a:srgbClr val="C00000"/>
                </a:solidFill>
              </a:rPr>
              <a:t>WHAT IS THE COLOUR OF BIRD</a:t>
            </a:r>
            <a:r>
              <a:rPr lang="en-IN" sz="2200" dirty="0"/>
              <a:t>?????</a:t>
            </a:r>
          </a:p>
          <a:p>
            <a:endParaRPr lang="en-IN" sz="2200" dirty="0"/>
          </a:p>
          <a:p>
            <a:r>
              <a:rPr lang="en-IN" sz="2200" dirty="0"/>
              <a:t>LET US THINK: Geocentric law ..... 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971676" y="23708"/>
            <a:ext cx="6868954" cy="301413"/>
            <a:chOff x="1500166" y="-24"/>
            <a:chExt cx="5724839" cy="282738"/>
          </a:xfrm>
        </p:grpSpPr>
        <p:pic>
          <p:nvPicPr>
            <p:cNvPr id="8" name="Picture 4" descr="logo_iitp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-24"/>
              <a:ext cx="285752" cy="28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785918" y="0"/>
              <a:ext cx="5439087" cy="277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Dr. </a:t>
              </a:r>
              <a:r>
                <a:rPr lang="en-US" sz="1300" dirty="0" err="1">
                  <a:solidFill>
                    <a:srgbClr val="000000"/>
                  </a:solidFill>
                </a:rPr>
                <a:t>Manoranjan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 err="1">
                  <a:solidFill>
                    <a:srgbClr val="000000"/>
                  </a:solidFill>
                </a:rPr>
                <a:t>Kar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>
                  <a:solidFill>
                    <a:srgbClr val="953735"/>
                  </a:solidFill>
                </a:rPr>
                <a:t>(</a:t>
              </a:r>
              <a:r>
                <a:rPr lang="en-US" sz="1300" i="1" dirty="0">
                  <a:solidFill>
                    <a:srgbClr val="953735"/>
                  </a:solidFill>
                </a:rPr>
                <a:t>mano@iitp.ac.in</a:t>
              </a:r>
              <a:r>
                <a:rPr lang="en-US" sz="1300" dirty="0">
                  <a:solidFill>
                    <a:srgbClr val="953735"/>
                  </a:solidFill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</a:rPr>
                <a:t>, Indian Institute of Technology Patna, </a:t>
              </a:r>
              <a:r>
                <a:rPr lang="en-US" sz="1300" i="1" dirty="0">
                  <a:solidFill>
                    <a:srgbClr val="FF0000"/>
                  </a:solidFill>
                </a:rPr>
                <a:t>www.iitp.ac.in</a:t>
              </a:r>
              <a:endParaRPr lang="en-IN" sz="13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4681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8"/>
          <p:cNvSpPr>
            <a:spLocks noGrp="1"/>
          </p:cNvSpPr>
          <p:nvPr>
            <p:ph type="dt" sz="quarter" idx="10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810484" indent="-3117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46899" indent="-24938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745658" indent="-24938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44418" indent="-24938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743177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241937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740696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239456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C6063-2A31-4E34-A3FA-3DA87B80AB3D}" type="datetime8">
              <a:rPr lang="en-US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1/13/2020 10:07 AM</a:t>
            </a:fld>
            <a:endParaRPr lang="en-IN" altLang="en-US" smtClean="0">
              <a:solidFill>
                <a:srgbClr val="898989"/>
              </a:solidFill>
            </a:endParaRPr>
          </a:p>
        </p:txBody>
      </p:sp>
      <p:sp>
        <p:nvSpPr>
          <p:cNvPr id="17411" name="Slide Number Placeholder 9"/>
          <p:cNvSpPr>
            <a:spLocks noGrp="1"/>
          </p:cNvSpPr>
          <p:nvPr>
            <p:ph type="sldNum" sz="quarter" idx="12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810484" indent="-31172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46899" indent="-24938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745658" indent="-24938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44418" indent="-24938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743177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241937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740696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239456" indent="-2493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B47985-3E22-43E0-82D0-8875BF84AFEE}" type="slidenum">
              <a:rPr lang="en-IN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N" altLang="en-US" smtClean="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95596"/>
            <a:ext cx="10972800" cy="900945"/>
          </a:xfrm>
          <a:prstGeom prst="rect">
            <a:avLst/>
          </a:prstGeom>
          <a:noFill/>
        </p:spPr>
        <p:txBody>
          <a:bodyPr wrap="square" lIns="99752" tIns="49876" rIns="99752" bIns="49876" rtlCol="0">
            <a:spAutoFit/>
          </a:bodyPr>
          <a:lstStyle/>
          <a:p>
            <a:r>
              <a:rPr lang="en-IN" sz="2600" b="1" dirty="0"/>
              <a:t>CAN WE REPRESENT THE PHYSICAL QUANTITY IN ANY OTHER WAY ????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9167" y="3831019"/>
            <a:ext cx="5181342" cy="577780"/>
          </a:xfrm>
          <a:prstGeom prst="rect">
            <a:avLst/>
          </a:prstGeom>
          <a:noFill/>
        </p:spPr>
        <p:txBody>
          <a:bodyPr wrap="none" lIns="99752" tIns="49876" rIns="99752" bIns="49876" rtlCol="0">
            <a:spAutoFit/>
          </a:bodyPr>
          <a:lstStyle/>
          <a:p>
            <a:r>
              <a:rPr lang="en-IN" sz="3100" b="1" dirty="0"/>
              <a:t>FOR EXAMPLE:   </a:t>
            </a:r>
            <a:r>
              <a:rPr lang="en-IN" sz="3100" b="1" dirty="0">
                <a:solidFill>
                  <a:srgbClr val="FF0000"/>
                </a:solidFill>
              </a:rPr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4714242"/>
            <a:ext cx="10972800" cy="500836"/>
          </a:xfrm>
          <a:prstGeom prst="rect">
            <a:avLst/>
          </a:prstGeom>
          <a:noFill/>
        </p:spPr>
        <p:txBody>
          <a:bodyPr wrap="square" lIns="99752" tIns="49876" rIns="99752" bIns="49876" rtlCol="0">
            <a:spAutoFit/>
          </a:bodyPr>
          <a:lstStyle/>
          <a:p>
            <a:r>
              <a:rPr lang="en-IN" sz="2600" dirty="0"/>
              <a:t>THINK ANY OTHER WAY, IT COMPEL US TO THINK WHAT IS PHYSICS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1676" y="2"/>
            <a:ext cx="6868954" cy="301413"/>
            <a:chOff x="1500166" y="-24"/>
            <a:chExt cx="5724839" cy="282738"/>
          </a:xfrm>
        </p:grpSpPr>
        <p:pic>
          <p:nvPicPr>
            <p:cNvPr id="10" name="Picture 4" descr="logo_iitp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-24"/>
              <a:ext cx="285752" cy="28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785918" y="0"/>
              <a:ext cx="5439087" cy="277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Dr. </a:t>
              </a:r>
              <a:r>
                <a:rPr lang="en-US" sz="1300" dirty="0" err="1">
                  <a:solidFill>
                    <a:srgbClr val="000000"/>
                  </a:solidFill>
                </a:rPr>
                <a:t>Manoranjan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 err="1">
                  <a:solidFill>
                    <a:srgbClr val="000000"/>
                  </a:solidFill>
                </a:rPr>
                <a:t>Kar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>
                  <a:solidFill>
                    <a:srgbClr val="953735"/>
                  </a:solidFill>
                </a:rPr>
                <a:t>(</a:t>
              </a:r>
              <a:r>
                <a:rPr lang="en-US" sz="1300" i="1" dirty="0">
                  <a:solidFill>
                    <a:srgbClr val="953735"/>
                  </a:solidFill>
                </a:rPr>
                <a:t>mano@iitp.ac.in</a:t>
              </a:r>
              <a:r>
                <a:rPr lang="en-US" sz="1300" dirty="0">
                  <a:solidFill>
                    <a:srgbClr val="953735"/>
                  </a:solidFill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</a:rPr>
                <a:t>, Indian Institute of Technology Patna, </a:t>
              </a:r>
              <a:r>
                <a:rPr lang="en-US" sz="1300" i="1" dirty="0">
                  <a:solidFill>
                    <a:srgbClr val="FF0000"/>
                  </a:solidFill>
                </a:rPr>
                <a:t>www.iitp.ac.in</a:t>
              </a:r>
              <a:endParaRPr lang="en-IN" sz="13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74320" y="1230059"/>
            <a:ext cx="10424160" cy="577780"/>
          </a:xfrm>
          <a:prstGeom prst="rect">
            <a:avLst/>
          </a:prstGeom>
        </p:spPr>
        <p:txBody>
          <a:bodyPr wrap="square" lIns="99752" tIns="49876" rIns="99752" bIns="49876">
            <a:spAutoFit/>
          </a:bodyPr>
          <a:lstStyle/>
          <a:p>
            <a:r>
              <a:rPr lang="en-IN" sz="3100" dirty="0"/>
              <a:t>So what is then physics, its mathematics or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0834459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defTabSz="914392">
              <a:defRPr/>
            </a:pPr>
            <a:fld id="{587AC3C1-ECE0-4C12-BE4C-A795F174D9D1}" type="datetime2">
              <a:rPr lang="en-US" smtClean="0"/>
              <a:pPr defTabSz="914392">
                <a:defRPr/>
              </a:pPr>
              <a:t>Monday, January 13, 2020</a:t>
            </a:fld>
            <a:endParaRPr 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92">
              <a:defRPr/>
            </a:pPr>
            <a:fld id="{56F23F11-73BF-41F5-8DAA-BFADA3B5326B}" type="slidenum">
              <a:rPr lang="en-US" smtClean="0"/>
              <a:pPr defTabSz="914392">
                <a:defRPr/>
              </a:pPr>
              <a:t>8</a:t>
            </a:fld>
            <a:endParaRPr lang="en-US" dirty="0" smtClean="0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2103438" y="139700"/>
            <a:ext cx="74422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 sz="4400"/>
              <a:t>FORMULATION IN PHYSICS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012825" y="1057275"/>
            <a:ext cx="27193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Classical Mechanics</a:t>
            </a:r>
          </a:p>
          <a:p>
            <a:r>
              <a:rPr lang="en-US"/>
              <a:t>M, v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6824663" y="1057275"/>
            <a:ext cx="27543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Quantum Mechanics</a:t>
            </a:r>
          </a:p>
          <a:p>
            <a:r>
              <a:rPr lang="en-US"/>
              <a:t>M, v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590550" y="2032000"/>
            <a:ext cx="36861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Special Theory of Relativity</a:t>
            </a:r>
          </a:p>
          <a:p>
            <a:r>
              <a:rPr lang="en-US"/>
              <a:t>M, c</a:t>
            </a:r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6667500" y="1951038"/>
            <a:ext cx="2820988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Statistical Mechanics</a:t>
            </a:r>
          </a:p>
          <a:p>
            <a:r>
              <a:rPr lang="en-US"/>
              <a:t>M, v</a:t>
            </a: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4135438" y="1166813"/>
            <a:ext cx="4762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M</a:t>
            </a:r>
          </a:p>
        </p:txBody>
      </p:sp>
      <p:cxnSp>
        <p:nvCxnSpPr>
          <p:cNvPr id="18442" name="Straight Arrow Connector 10"/>
          <p:cNvCxnSpPr>
            <a:cxnSpLocks noChangeShapeType="1"/>
            <a:stCxn id="18441" idx="1"/>
          </p:cNvCxnSpPr>
          <p:nvPr/>
        </p:nvCxnSpPr>
        <p:spPr bwMode="auto">
          <a:xfrm rot="10800000" flipH="1" flipV="1">
            <a:off x="4135438" y="1401763"/>
            <a:ext cx="1096962" cy="9525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8443" name="Straight Arrow Connector 12"/>
          <p:cNvCxnSpPr>
            <a:cxnSpLocks noChangeShapeType="1"/>
          </p:cNvCxnSpPr>
          <p:nvPr/>
        </p:nvCxnSpPr>
        <p:spPr bwMode="auto">
          <a:xfrm>
            <a:off x="4641850" y="1381125"/>
            <a:ext cx="1435100" cy="15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18444" name="TextBox 13"/>
          <p:cNvSpPr txBox="1">
            <a:spLocks noChangeArrowheads="1"/>
          </p:cNvSpPr>
          <p:nvPr/>
        </p:nvSpPr>
        <p:spPr bwMode="auto">
          <a:xfrm>
            <a:off x="6246813" y="1138238"/>
            <a:ext cx="3540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8445" name="Straight Arrow Connector 15"/>
          <p:cNvCxnSpPr>
            <a:cxnSpLocks noChangeShapeType="1"/>
          </p:cNvCxnSpPr>
          <p:nvPr/>
        </p:nvCxnSpPr>
        <p:spPr bwMode="auto">
          <a:xfrm rot="5400000">
            <a:off x="4148138" y="2355850"/>
            <a:ext cx="6508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6" name="TextBox 16"/>
          <p:cNvSpPr txBox="1">
            <a:spLocks noChangeArrowheads="1"/>
          </p:cNvSpPr>
          <p:nvPr/>
        </p:nvSpPr>
        <p:spPr bwMode="auto">
          <a:xfrm>
            <a:off x="4281488" y="1573213"/>
            <a:ext cx="355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18447" name="TextBox 17"/>
          <p:cNvSpPr txBox="1">
            <a:spLocks noChangeArrowheads="1"/>
          </p:cNvSpPr>
          <p:nvPr/>
        </p:nvSpPr>
        <p:spPr bwMode="auto">
          <a:xfrm>
            <a:off x="4305300" y="2682875"/>
            <a:ext cx="3365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8448" name="Straight Arrow Connector 19"/>
          <p:cNvCxnSpPr>
            <a:cxnSpLocks noChangeShapeType="1"/>
            <a:stCxn id="18441" idx="3"/>
          </p:cNvCxnSpPr>
          <p:nvPr/>
        </p:nvCxnSpPr>
        <p:spPr bwMode="auto">
          <a:xfrm>
            <a:off x="4611688" y="1401763"/>
            <a:ext cx="1635125" cy="711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9" name="Straight Arrow Connector 21"/>
          <p:cNvCxnSpPr>
            <a:cxnSpLocks noChangeShapeType="1"/>
            <a:stCxn id="18446" idx="2"/>
          </p:cNvCxnSpPr>
          <p:nvPr/>
        </p:nvCxnSpPr>
        <p:spPr bwMode="auto">
          <a:xfrm rot="16200000" flipH="1">
            <a:off x="5195888" y="1306513"/>
            <a:ext cx="314325" cy="178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50" name="TextBox 22"/>
          <p:cNvSpPr txBox="1">
            <a:spLocks noChangeArrowheads="1"/>
          </p:cNvSpPr>
          <p:nvPr/>
        </p:nvSpPr>
        <p:spPr bwMode="auto">
          <a:xfrm>
            <a:off x="6330950" y="1870075"/>
            <a:ext cx="35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c</a:t>
            </a:r>
          </a:p>
        </p:txBody>
      </p:sp>
      <p:sp>
        <p:nvSpPr>
          <p:cNvPr id="18451" name="TextBox 23"/>
          <p:cNvSpPr txBox="1">
            <a:spLocks noChangeArrowheads="1"/>
          </p:cNvSpPr>
          <p:nvPr/>
        </p:nvSpPr>
        <p:spPr bwMode="auto">
          <a:xfrm>
            <a:off x="254000" y="3251200"/>
            <a:ext cx="44005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752" tIns="49876" rIns="99752" bIns="49876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There are four fundamental forces</a:t>
            </a:r>
          </a:p>
        </p:txBody>
      </p:sp>
      <p:sp>
        <p:nvSpPr>
          <p:cNvPr id="18452" name="TextBox 24"/>
          <p:cNvSpPr txBox="1">
            <a:spLocks noChangeArrowheads="1"/>
          </p:cNvSpPr>
          <p:nvPr/>
        </p:nvSpPr>
        <p:spPr bwMode="auto">
          <a:xfrm>
            <a:off x="0" y="3876675"/>
            <a:ext cx="109728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752" tIns="49876" rIns="99752" bIns="49876">
            <a:spAutoFit/>
          </a:bodyPr>
          <a:lstStyle/>
          <a:p>
            <a:r>
              <a:rPr lang="en-US"/>
              <a:t>1: Strong Forces which holds protons and neutrons together in the atomic nucleus. More than 100 times stronger than electric forces.</a:t>
            </a:r>
          </a:p>
          <a:p>
            <a:r>
              <a:rPr lang="en-US"/>
              <a:t>2: Electromagnetic force : The name electro-magnet comes as electricity generates magnetic field but vice versa is not true.</a:t>
            </a:r>
          </a:p>
          <a:p>
            <a:r>
              <a:rPr lang="en-US"/>
              <a:t>3: The weak forces which account for certain kinds of radioactive decay. They are not only of short range but they are far weaker than electromagnetic ones to begin with.</a:t>
            </a:r>
          </a:p>
          <a:p>
            <a:r>
              <a:rPr lang="en-US"/>
              <a:t>4: Gravitational force between any two bodies having mass (M)</a:t>
            </a:r>
          </a:p>
        </p:txBody>
      </p:sp>
    </p:spTree>
    <p:extLst>
      <p:ext uri="{BB962C8B-B14F-4D97-AF65-F5344CB8AC3E}">
        <p14:creationId xmlns:p14="http://schemas.microsoft.com/office/powerpoint/2010/main" val="230079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bbtlf0408_a"/>
          <p:cNvPicPr>
            <a:picLocks noChangeAspect="1" noChangeArrowheads="1"/>
          </p:cNvPicPr>
          <p:nvPr/>
        </p:nvPicPr>
        <p:blipFill>
          <a:blip r:embed="rId2"/>
          <a:srcRect b="4735"/>
          <a:stretch>
            <a:fillRect/>
          </a:stretch>
        </p:blipFill>
        <p:spPr bwMode="auto">
          <a:xfrm>
            <a:off x="1463040" y="243840"/>
            <a:ext cx="8595360" cy="633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678308" y="6289042"/>
            <a:ext cx="2272664" cy="35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9752" tIns="49876" rIns="99752" bIns="49876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1676" y="2"/>
            <a:ext cx="6868954" cy="301413"/>
            <a:chOff x="1500166" y="-24"/>
            <a:chExt cx="5724839" cy="282738"/>
          </a:xfrm>
        </p:grpSpPr>
        <p:pic>
          <p:nvPicPr>
            <p:cNvPr id="5" name="Picture 4" descr="logo_iitp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-24"/>
              <a:ext cx="285752" cy="28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85918" y="0"/>
              <a:ext cx="5439087" cy="277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Dr. </a:t>
              </a:r>
              <a:r>
                <a:rPr lang="en-US" sz="1300" dirty="0" err="1">
                  <a:solidFill>
                    <a:srgbClr val="000000"/>
                  </a:solidFill>
                </a:rPr>
                <a:t>Manoranjan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 err="1">
                  <a:solidFill>
                    <a:srgbClr val="000000"/>
                  </a:solidFill>
                </a:rPr>
                <a:t>Kar</a:t>
              </a:r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r>
                <a:rPr lang="en-US" sz="1300" dirty="0">
                  <a:solidFill>
                    <a:srgbClr val="953735"/>
                  </a:solidFill>
                </a:rPr>
                <a:t>(</a:t>
              </a:r>
              <a:r>
                <a:rPr lang="en-US" sz="1300" i="1" dirty="0">
                  <a:solidFill>
                    <a:srgbClr val="953735"/>
                  </a:solidFill>
                </a:rPr>
                <a:t>mano@iitp.ac.in</a:t>
              </a:r>
              <a:r>
                <a:rPr lang="en-US" sz="1300" dirty="0">
                  <a:solidFill>
                    <a:srgbClr val="953735"/>
                  </a:solidFill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</a:rPr>
                <a:t>, Indian Institute of Technology Patna, </a:t>
              </a:r>
              <a:r>
                <a:rPr lang="en-US" sz="1300" i="1" dirty="0">
                  <a:solidFill>
                    <a:srgbClr val="FF0000"/>
                  </a:solidFill>
                </a:rPr>
                <a:t>www.iitp.ac.in</a:t>
              </a:r>
              <a:endParaRPr lang="en-IN" sz="13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068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17B23BAE1134189CE6D0AEB4A8E2B" ma:contentTypeVersion="0" ma:contentTypeDescription="Create a new document." ma:contentTypeScope="" ma:versionID="3c29bddb3aa0589118f30b860f7577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0C5CB5-856B-41BD-AA58-BC0C95B96563}"/>
</file>

<file path=customXml/itemProps2.xml><?xml version="1.0" encoding="utf-8"?>
<ds:datastoreItem xmlns:ds="http://schemas.openxmlformats.org/officeDocument/2006/customXml" ds:itemID="{A364DF10-BE8A-408C-A41D-77EFB41B06CB}"/>
</file>

<file path=customXml/itemProps3.xml><?xml version="1.0" encoding="utf-8"?>
<ds:datastoreItem xmlns:ds="http://schemas.openxmlformats.org/officeDocument/2006/customXml" ds:itemID="{B1454DA2-3DA5-41C4-BF44-1CB153082683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44554</TotalTime>
  <Words>1900</Words>
  <Application>Microsoft Office PowerPoint</Application>
  <PresentationFormat>Custom</PresentationFormat>
  <Paragraphs>311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3</vt:i4>
      </vt:variant>
    </vt:vector>
  </HeadingPairs>
  <TitlesOfParts>
    <vt:vector size="3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vacuum?</vt:lpstr>
      <vt:lpstr>PowerPoint Presentation</vt:lpstr>
      <vt:lpstr>Custom Show 1</vt:lpstr>
      <vt:lpstr>Custom Show 2</vt:lpstr>
      <vt:lpstr>Custom Show 3</vt:lpstr>
    </vt:vector>
  </TitlesOfParts>
  <Company>Low Temp Lab, IITG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Sravi</dc:creator>
  <cp:lastModifiedBy>TheGame</cp:lastModifiedBy>
  <cp:revision>1380</cp:revision>
  <dcterms:created xsi:type="dcterms:W3CDTF">2004-08-19T00:42:30Z</dcterms:created>
  <dcterms:modified xsi:type="dcterms:W3CDTF">2020-01-13T04:45:03Z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0x010100EAF17B23BAE1134189CE6D0AEB4A8E2B</vt:lpwstr>
  </property>
</Properties>
</file>