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notesMasterIdLst>
    <p:notesMasterId r:id="rId21"/>
  </p:notesMasterIdLst>
  <p:sldIdLst>
    <p:sldId id="273" r:id="rId4"/>
    <p:sldId id="256" r:id="rId5"/>
    <p:sldId id="257" r:id="rId6"/>
    <p:sldId id="258" r:id="rId7"/>
    <p:sldId id="259" r:id="rId8"/>
    <p:sldId id="274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87" autoAdjust="0"/>
  </p:normalViewPr>
  <p:slideViewPr>
    <p:cSldViewPr>
      <p:cViewPr varScale="1">
        <p:scale>
          <a:sx n="73" d="100"/>
          <a:sy n="73" d="100"/>
        </p:scale>
        <p:origin x="129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ustomXml" Target="../customXml/item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C3076-FA0C-4191-9494-1F5BBF952836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BCBC4-E05F-421B-94AF-14E2E45FA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61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5667AC6-DE70-4C68-B272-19129908A2E3}" type="datetime2">
              <a:rPr lang="en-US" smtClean="0"/>
              <a:pPr>
                <a:defRPr/>
              </a:pPr>
              <a:t>Wednesday, February 3,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1F7F8D-928C-4777-80A7-57CA55343DB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BCBC4-E05F-421B-94AF-14E2E45FA81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61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5667AC6-DE70-4C68-B272-19129908A2E3}" type="datetime2">
              <a:rPr lang="en-US" smtClean="0"/>
              <a:pPr>
                <a:defRPr/>
              </a:pPr>
              <a:t>Wednesday, February 3,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1F7F8D-928C-4777-80A7-57CA55343DB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6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BCBC4-E05F-421B-94AF-14E2E45FA81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13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BCBC4-E05F-421B-94AF-14E2E45FA81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352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5667AC6-DE70-4C68-B272-19129908A2E3}" type="datetime2">
              <a:rPr lang="en-US" smtClean="0"/>
              <a:pPr>
                <a:defRPr/>
              </a:pPr>
              <a:t>Wednesday, February 3,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1F7F8D-928C-4777-80A7-57CA55343DB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E1F8-5F85-46B6-ABB4-599C41F8027E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6E6C-F2FF-4A19-B838-88251D8B6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13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E1F8-5F85-46B6-ABB4-599C41F8027E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6E6C-F2FF-4A19-B838-88251D8B6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89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E1F8-5F85-46B6-ABB4-599C41F8027E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6E6C-F2FF-4A19-B838-88251D8B6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14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271" y="2129731"/>
            <a:ext cx="7773458" cy="14704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66" y="3885904"/>
            <a:ext cx="6400271" cy="1753195"/>
          </a:xfrm>
        </p:spPr>
        <p:txBody>
          <a:bodyPr/>
          <a:lstStyle>
            <a:lvl1pPr marL="0" indent="0" algn="ctr">
              <a:buNone/>
              <a:defRPr/>
            </a:lvl1pPr>
            <a:lvl2pPr marL="400030" indent="0" algn="ctr">
              <a:buNone/>
              <a:defRPr/>
            </a:lvl2pPr>
            <a:lvl3pPr marL="800060" indent="0" algn="ctr">
              <a:buNone/>
              <a:defRPr/>
            </a:lvl3pPr>
            <a:lvl4pPr marL="1200090" indent="0" algn="ctr">
              <a:buNone/>
              <a:defRPr/>
            </a:lvl4pPr>
            <a:lvl5pPr marL="1600120" indent="0" algn="ctr">
              <a:buNone/>
              <a:defRPr/>
            </a:lvl5pPr>
            <a:lvl6pPr marL="2000150" indent="0" algn="ctr">
              <a:buNone/>
              <a:defRPr/>
            </a:lvl6pPr>
            <a:lvl7pPr marL="2400180" indent="0" algn="ctr">
              <a:buNone/>
              <a:defRPr/>
            </a:lvl7pPr>
            <a:lvl8pPr marL="2800210" indent="0" algn="ctr">
              <a:buNone/>
              <a:defRPr/>
            </a:lvl8pPr>
            <a:lvl9pPr marL="320024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6245E-D0F8-4F74-85C2-891DE7740C42}" type="datetime2">
              <a:rPr lang="en-US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C9586-4A54-4129-B397-51F1E9B79FF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970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C67-60CA-4BED-9D08-04500FA66875}" type="datetime2">
              <a:rPr lang="en-US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3C83D-B4D6-477C-988E-2455504F38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86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801"/>
            <a:ext cx="7772136" cy="136177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613"/>
            <a:ext cx="7772136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030" indent="0">
              <a:buNone/>
              <a:defRPr sz="1600"/>
            </a:lvl2pPr>
            <a:lvl3pPr marL="800060" indent="0">
              <a:buNone/>
              <a:defRPr sz="1400"/>
            </a:lvl3pPr>
            <a:lvl4pPr marL="1200090" indent="0">
              <a:buNone/>
              <a:defRPr sz="1200"/>
            </a:lvl4pPr>
            <a:lvl5pPr marL="1600120" indent="0">
              <a:buNone/>
              <a:defRPr sz="1200"/>
            </a:lvl5pPr>
            <a:lvl6pPr marL="2000150" indent="0">
              <a:buNone/>
              <a:defRPr sz="1200"/>
            </a:lvl6pPr>
            <a:lvl7pPr marL="2400180" indent="0">
              <a:buNone/>
              <a:defRPr sz="1200"/>
            </a:lvl7pPr>
            <a:lvl8pPr marL="2800210" indent="0">
              <a:buNone/>
              <a:defRPr sz="1200"/>
            </a:lvl8pPr>
            <a:lvl9pPr marL="320024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086A1-2844-425C-9C12-379D4772CFBC}" type="datetime2">
              <a:rPr lang="en-US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70C2F-B874-4AAB-B362-CFA09448BEA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1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272" y="1980904"/>
            <a:ext cx="3823229" cy="411509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2" y="1980904"/>
            <a:ext cx="3823229" cy="411509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CCA54-B854-4F09-8DB4-0FEF1502752C}" type="datetime2">
              <a:rPr lang="en-US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5E7D7-EA6B-44C5-BEF2-837FB9E88B9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1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29" y="275333"/>
            <a:ext cx="822854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729" y="1534420"/>
            <a:ext cx="4040188" cy="63996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30" indent="0">
              <a:buNone/>
              <a:defRPr sz="1800" b="1"/>
            </a:lvl2pPr>
            <a:lvl3pPr marL="800060" indent="0">
              <a:buNone/>
              <a:defRPr sz="1600" b="1"/>
            </a:lvl3pPr>
            <a:lvl4pPr marL="1200090" indent="0">
              <a:buNone/>
              <a:defRPr sz="1400" b="1"/>
            </a:lvl4pPr>
            <a:lvl5pPr marL="1600120" indent="0">
              <a:buNone/>
              <a:defRPr sz="1400" b="1"/>
            </a:lvl5pPr>
            <a:lvl6pPr marL="2000150" indent="0">
              <a:buNone/>
              <a:defRPr sz="1400" b="1"/>
            </a:lvl6pPr>
            <a:lvl7pPr marL="2400180" indent="0">
              <a:buNone/>
              <a:defRPr sz="1400" b="1"/>
            </a:lvl7pPr>
            <a:lvl8pPr marL="2800210" indent="0">
              <a:buNone/>
              <a:defRPr sz="1400" b="1"/>
            </a:lvl8pPr>
            <a:lvl9pPr marL="320024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729" y="2174380"/>
            <a:ext cx="4040188" cy="395138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761" y="1534420"/>
            <a:ext cx="4041510" cy="63996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30" indent="0">
              <a:buNone/>
              <a:defRPr sz="1800" b="1"/>
            </a:lvl2pPr>
            <a:lvl3pPr marL="800060" indent="0">
              <a:buNone/>
              <a:defRPr sz="1600" b="1"/>
            </a:lvl3pPr>
            <a:lvl4pPr marL="1200090" indent="0">
              <a:buNone/>
              <a:defRPr sz="1400" b="1"/>
            </a:lvl4pPr>
            <a:lvl5pPr marL="1600120" indent="0">
              <a:buNone/>
              <a:defRPr sz="1400" b="1"/>
            </a:lvl5pPr>
            <a:lvl6pPr marL="2000150" indent="0">
              <a:buNone/>
              <a:defRPr sz="1400" b="1"/>
            </a:lvl6pPr>
            <a:lvl7pPr marL="2400180" indent="0">
              <a:buNone/>
              <a:defRPr sz="1400" b="1"/>
            </a:lvl7pPr>
            <a:lvl8pPr marL="2800210" indent="0">
              <a:buNone/>
              <a:defRPr sz="1400" b="1"/>
            </a:lvl8pPr>
            <a:lvl9pPr marL="320024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761" y="2174380"/>
            <a:ext cx="4041510" cy="395138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CF977-B763-4945-8950-879F8CA87010}" type="datetime2">
              <a:rPr lang="en-US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3A4F9-A3A6-493B-8E82-5682E155C0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04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34696-3E81-4079-A6EE-55EBAE84EBF2}" type="datetime2">
              <a:rPr lang="en-US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64DB7-372A-48BD-A182-A9181E94E3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734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FF431-5768-4CAC-9618-15AE480E77CC}" type="datetime2">
              <a:rPr lang="en-US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B630D-781F-4469-A568-712F995DF30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7585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29" y="272358"/>
            <a:ext cx="3008313" cy="116234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521" y="272356"/>
            <a:ext cx="5111750" cy="585341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729" y="1434704"/>
            <a:ext cx="3008313" cy="4691063"/>
          </a:xfrm>
        </p:spPr>
        <p:txBody>
          <a:bodyPr/>
          <a:lstStyle>
            <a:lvl1pPr marL="0" indent="0">
              <a:buNone/>
              <a:defRPr sz="1200"/>
            </a:lvl1pPr>
            <a:lvl2pPr marL="400030" indent="0">
              <a:buNone/>
              <a:defRPr sz="1100"/>
            </a:lvl2pPr>
            <a:lvl3pPr marL="800060" indent="0">
              <a:buNone/>
              <a:defRPr sz="900"/>
            </a:lvl3pPr>
            <a:lvl4pPr marL="1200090" indent="0">
              <a:buNone/>
              <a:defRPr sz="800"/>
            </a:lvl4pPr>
            <a:lvl5pPr marL="1600120" indent="0">
              <a:buNone/>
              <a:defRPr sz="800"/>
            </a:lvl5pPr>
            <a:lvl6pPr marL="2000150" indent="0">
              <a:buNone/>
              <a:defRPr sz="800"/>
            </a:lvl6pPr>
            <a:lvl7pPr marL="2400180" indent="0">
              <a:buNone/>
              <a:defRPr sz="800"/>
            </a:lvl7pPr>
            <a:lvl8pPr marL="2800210" indent="0">
              <a:buNone/>
              <a:defRPr sz="800"/>
            </a:lvl8pPr>
            <a:lvl9pPr marL="320024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CDD65-1CA8-41E5-B5C9-BC43CC68C736}" type="datetime2">
              <a:rPr lang="en-US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F46C8-72F2-4D8C-901E-E62194310F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3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E1F8-5F85-46B6-ABB4-599C41F8027E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6E6C-F2FF-4A19-B838-88251D8B6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377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553" y="4801195"/>
            <a:ext cx="5486135" cy="56554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553" y="613172"/>
            <a:ext cx="5486135" cy="4115098"/>
          </a:xfrm>
        </p:spPr>
        <p:txBody>
          <a:bodyPr/>
          <a:lstStyle>
            <a:lvl1pPr marL="0" indent="0">
              <a:buNone/>
              <a:defRPr sz="2800"/>
            </a:lvl1pPr>
            <a:lvl2pPr marL="400030" indent="0">
              <a:buNone/>
              <a:defRPr sz="2500"/>
            </a:lvl2pPr>
            <a:lvl3pPr marL="800060" indent="0">
              <a:buNone/>
              <a:defRPr sz="2100"/>
            </a:lvl3pPr>
            <a:lvl4pPr marL="1200090" indent="0">
              <a:buNone/>
              <a:defRPr sz="1800"/>
            </a:lvl4pPr>
            <a:lvl5pPr marL="1600120" indent="0">
              <a:buNone/>
              <a:defRPr sz="1800"/>
            </a:lvl5pPr>
            <a:lvl6pPr marL="2000150" indent="0">
              <a:buNone/>
              <a:defRPr sz="1800"/>
            </a:lvl6pPr>
            <a:lvl7pPr marL="2400180" indent="0">
              <a:buNone/>
              <a:defRPr sz="1800"/>
            </a:lvl7pPr>
            <a:lvl8pPr marL="2800210" indent="0">
              <a:buNone/>
              <a:defRPr sz="1800"/>
            </a:lvl8pPr>
            <a:lvl9pPr marL="3200240" indent="0">
              <a:buNone/>
              <a:defRPr sz="18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553" y="5366743"/>
            <a:ext cx="5486135" cy="805161"/>
          </a:xfrm>
        </p:spPr>
        <p:txBody>
          <a:bodyPr/>
          <a:lstStyle>
            <a:lvl1pPr marL="0" indent="0">
              <a:buNone/>
              <a:defRPr sz="1200"/>
            </a:lvl1pPr>
            <a:lvl2pPr marL="400030" indent="0">
              <a:buNone/>
              <a:defRPr sz="1100"/>
            </a:lvl2pPr>
            <a:lvl3pPr marL="800060" indent="0">
              <a:buNone/>
              <a:defRPr sz="900"/>
            </a:lvl3pPr>
            <a:lvl4pPr marL="1200090" indent="0">
              <a:buNone/>
              <a:defRPr sz="800"/>
            </a:lvl4pPr>
            <a:lvl5pPr marL="1600120" indent="0">
              <a:buNone/>
              <a:defRPr sz="800"/>
            </a:lvl5pPr>
            <a:lvl6pPr marL="2000150" indent="0">
              <a:buNone/>
              <a:defRPr sz="800"/>
            </a:lvl6pPr>
            <a:lvl7pPr marL="2400180" indent="0">
              <a:buNone/>
              <a:defRPr sz="800"/>
            </a:lvl7pPr>
            <a:lvl8pPr marL="2800210" indent="0">
              <a:buNone/>
              <a:defRPr sz="800"/>
            </a:lvl8pPr>
            <a:lvl9pPr marL="320024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A46EF-53AE-4CD4-B015-8E9CD82C3B23}" type="datetime2">
              <a:rPr lang="en-US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462F4-BE6C-46E1-9D93-7B1187B0210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223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36733-D09B-4170-A6CB-02D54CC462F4}" type="datetime2">
              <a:rPr lang="en-US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AE69F-8A2C-4CC4-B2DD-BC0381DC8C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04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366" y="610197"/>
            <a:ext cx="1943364" cy="54858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271" y="610197"/>
            <a:ext cx="5703094" cy="54858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38000-4328-4F01-8006-3F744C58B555}" type="datetime2">
              <a:rPr lang="en-US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823D-5F77-428B-9EC0-7674CD3150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958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271" y="610195"/>
            <a:ext cx="777345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272" y="1980904"/>
            <a:ext cx="3823229" cy="19853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5502" y="1980904"/>
            <a:ext cx="3823229" cy="19853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272" y="4109146"/>
            <a:ext cx="3823229" cy="19868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2" y="4109146"/>
            <a:ext cx="3823229" cy="19868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A94EE-104B-4B80-A89B-43F94321F071}" type="datetime2">
              <a:rPr lang="en-US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4A712-DFD7-410F-B28D-381C701E47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926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271" y="610197"/>
            <a:ext cx="7773458" cy="54858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78CE3-0482-45D0-A064-B5A71625C966}" type="datetime2">
              <a:rPr lang="en-US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D816B-021F-40AC-BFE0-F9C92DE2D94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662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271" y="2129731"/>
            <a:ext cx="7773458" cy="14704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66" y="3885904"/>
            <a:ext cx="6400271" cy="1753195"/>
          </a:xfrm>
        </p:spPr>
        <p:txBody>
          <a:bodyPr/>
          <a:lstStyle>
            <a:lvl1pPr marL="0" indent="0" algn="ctr">
              <a:buNone/>
              <a:defRPr/>
            </a:lvl1pPr>
            <a:lvl2pPr marL="400030" indent="0" algn="ctr">
              <a:buNone/>
              <a:defRPr/>
            </a:lvl2pPr>
            <a:lvl3pPr marL="800060" indent="0" algn="ctr">
              <a:buNone/>
              <a:defRPr/>
            </a:lvl3pPr>
            <a:lvl4pPr marL="1200090" indent="0" algn="ctr">
              <a:buNone/>
              <a:defRPr/>
            </a:lvl4pPr>
            <a:lvl5pPr marL="1600120" indent="0" algn="ctr">
              <a:buNone/>
              <a:defRPr/>
            </a:lvl5pPr>
            <a:lvl6pPr marL="2000150" indent="0" algn="ctr">
              <a:buNone/>
              <a:defRPr/>
            </a:lvl6pPr>
            <a:lvl7pPr marL="2400180" indent="0" algn="ctr">
              <a:buNone/>
              <a:defRPr/>
            </a:lvl7pPr>
            <a:lvl8pPr marL="2800210" indent="0" algn="ctr">
              <a:buNone/>
              <a:defRPr/>
            </a:lvl8pPr>
            <a:lvl9pPr marL="320024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6245E-D0F8-4F74-85C2-891DE7740C42}" type="datetime2">
              <a:rPr lang="en-US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C9586-4A54-4129-B397-51F1E9B79FF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9706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C67-60CA-4BED-9D08-04500FA66875}" type="datetime2">
              <a:rPr lang="en-US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3C83D-B4D6-477C-988E-2455504F38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86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801"/>
            <a:ext cx="7772136" cy="136177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613"/>
            <a:ext cx="7772136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030" indent="0">
              <a:buNone/>
              <a:defRPr sz="1600"/>
            </a:lvl2pPr>
            <a:lvl3pPr marL="800060" indent="0">
              <a:buNone/>
              <a:defRPr sz="1400"/>
            </a:lvl3pPr>
            <a:lvl4pPr marL="1200090" indent="0">
              <a:buNone/>
              <a:defRPr sz="1200"/>
            </a:lvl4pPr>
            <a:lvl5pPr marL="1600120" indent="0">
              <a:buNone/>
              <a:defRPr sz="1200"/>
            </a:lvl5pPr>
            <a:lvl6pPr marL="2000150" indent="0">
              <a:buNone/>
              <a:defRPr sz="1200"/>
            </a:lvl6pPr>
            <a:lvl7pPr marL="2400180" indent="0">
              <a:buNone/>
              <a:defRPr sz="1200"/>
            </a:lvl7pPr>
            <a:lvl8pPr marL="2800210" indent="0">
              <a:buNone/>
              <a:defRPr sz="1200"/>
            </a:lvl8pPr>
            <a:lvl9pPr marL="320024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086A1-2844-425C-9C12-379D4772CFBC}" type="datetime2">
              <a:rPr lang="en-US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70C2F-B874-4AAB-B362-CFA09448BEA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1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272" y="1980904"/>
            <a:ext cx="3823229" cy="411509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2" y="1980904"/>
            <a:ext cx="3823229" cy="411509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CCA54-B854-4F09-8DB4-0FEF1502752C}" type="datetime2">
              <a:rPr lang="en-US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5E7D7-EA6B-44C5-BEF2-837FB9E88B9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174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29" y="275333"/>
            <a:ext cx="822854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729" y="1534420"/>
            <a:ext cx="4040188" cy="63996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30" indent="0">
              <a:buNone/>
              <a:defRPr sz="1800" b="1"/>
            </a:lvl2pPr>
            <a:lvl3pPr marL="800060" indent="0">
              <a:buNone/>
              <a:defRPr sz="1600" b="1"/>
            </a:lvl3pPr>
            <a:lvl4pPr marL="1200090" indent="0">
              <a:buNone/>
              <a:defRPr sz="1400" b="1"/>
            </a:lvl4pPr>
            <a:lvl5pPr marL="1600120" indent="0">
              <a:buNone/>
              <a:defRPr sz="1400" b="1"/>
            </a:lvl5pPr>
            <a:lvl6pPr marL="2000150" indent="0">
              <a:buNone/>
              <a:defRPr sz="1400" b="1"/>
            </a:lvl6pPr>
            <a:lvl7pPr marL="2400180" indent="0">
              <a:buNone/>
              <a:defRPr sz="1400" b="1"/>
            </a:lvl7pPr>
            <a:lvl8pPr marL="2800210" indent="0">
              <a:buNone/>
              <a:defRPr sz="1400" b="1"/>
            </a:lvl8pPr>
            <a:lvl9pPr marL="320024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729" y="2174380"/>
            <a:ext cx="4040188" cy="395138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761" y="1534420"/>
            <a:ext cx="4041510" cy="63996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30" indent="0">
              <a:buNone/>
              <a:defRPr sz="1800" b="1"/>
            </a:lvl2pPr>
            <a:lvl3pPr marL="800060" indent="0">
              <a:buNone/>
              <a:defRPr sz="1600" b="1"/>
            </a:lvl3pPr>
            <a:lvl4pPr marL="1200090" indent="0">
              <a:buNone/>
              <a:defRPr sz="1400" b="1"/>
            </a:lvl4pPr>
            <a:lvl5pPr marL="1600120" indent="0">
              <a:buNone/>
              <a:defRPr sz="1400" b="1"/>
            </a:lvl5pPr>
            <a:lvl6pPr marL="2000150" indent="0">
              <a:buNone/>
              <a:defRPr sz="1400" b="1"/>
            </a:lvl6pPr>
            <a:lvl7pPr marL="2400180" indent="0">
              <a:buNone/>
              <a:defRPr sz="1400" b="1"/>
            </a:lvl7pPr>
            <a:lvl8pPr marL="2800210" indent="0">
              <a:buNone/>
              <a:defRPr sz="1400" b="1"/>
            </a:lvl8pPr>
            <a:lvl9pPr marL="320024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761" y="2174380"/>
            <a:ext cx="4041510" cy="395138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CF977-B763-4945-8950-879F8CA87010}" type="datetime2">
              <a:rPr lang="en-US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3A4F9-A3A6-493B-8E82-5682E155C0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0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E1F8-5F85-46B6-ABB4-599C41F8027E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6E6C-F2FF-4A19-B838-88251D8B6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9136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34696-3E81-4079-A6EE-55EBAE84EBF2}" type="datetime2">
              <a:rPr lang="en-US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64DB7-372A-48BD-A182-A9181E94E3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7348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FF431-5768-4CAC-9618-15AE480E77CC}" type="datetime2">
              <a:rPr lang="en-US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B630D-781F-4469-A568-712F995DF30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7585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29" y="272358"/>
            <a:ext cx="3008313" cy="116234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521" y="272356"/>
            <a:ext cx="5111750" cy="585341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729" y="1434704"/>
            <a:ext cx="3008313" cy="4691063"/>
          </a:xfrm>
        </p:spPr>
        <p:txBody>
          <a:bodyPr/>
          <a:lstStyle>
            <a:lvl1pPr marL="0" indent="0">
              <a:buNone/>
              <a:defRPr sz="1200"/>
            </a:lvl1pPr>
            <a:lvl2pPr marL="400030" indent="0">
              <a:buNone/>
              <a:defRPr sz="1100"/>
            </a:lvl2pPr>
            <a:lvl3pPr marL="800060" indent="0">
              <a:buNone/>
              <a:defRPr sz="900"/>
            </a:lvl3pPr>
            <a:lvl4pPr marL="1200090" indent="0">
              <a:buNone/>
              <a:defRPr sz="800"/>
            </a:lvl4pPr>
            <a:lvl5pPr marL="1600120" indent="0">
              <a:buNone/>
              <a:defRPr sz="800"/>
            </a:lvl5pPr>
            <a:lvl6pPr marL="2000150" indent="0">
              <a:buNone/>
              <a:defRPr sz="800"/>
            </a:lvl6pPr>
            <a:lvl7pPr marL="2400180" indent="0">
              <a:buNone/>
              <a:defRPr sz="800"/>
            </a:lvl7pPr>
            <a:lvl8pPr marL="2800210" indent="0">
              <a:buNone/>
              <a:defRPr sz="800"/>
            </a:lvl8pPr>
            <a:lvl9pPr marL="320024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CDD65-1CA8-41E5-B5C9-BC43CC68C736}" type="datetime2">
              <a:rPr lang="en-US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F46C8-72F2-4D8C-901E-E62194310F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386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553" y="4801195"/>
            <a:ext cx="5486135" cy="56554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553" y="613172"/>
            <a:ext cx="5486135" cy="4115098"/>
          </a:xfrm>
        </p:spPr>
        <p:txBody>
          <a:bodyPr/>
          <a:lstStyle>
            <a:lvl1pPr marL="0" indent="0">
              <a:buNone/>
              <a:defRPr sz="2800"/>
            </a:lvl1pPr>
            <a:lvl2pPr marL="400030" indent="0">
              <a:buNone/>
              <a:defRPr sz="2500"/>
            </a:lvl2pPr>
            <a:lvl3pPr marL="800060" indent="0">
              <a:buNone/>
              <a:defRPr sz="2100"/>
            </a:lvl3pPr>
            <a:lvl4pPr marL="1200090" indent="0">
              <a:buNone/>
              <a:defRPr sz="1800"/>
            </a:lvl4pPr>
            <a:lvl5pPr marL="1600120" indent="0">
              <a:buNone/>
              <a:defRPr sz="1800"/>
            </a:lvl5pPr>
            <a:lvl6pPr marL="2000150" indent="0">
              <a:buNone/>
              <a:defRPr sz="1800"/>
            </a:lvl6pPr>
            <a:lvl7pPr marL="2400180" indent="0">
              <a:buNone/>
              <a:defRPr sz="1800"/>
            </a:lvl7pPr>
            <a:lvl8pPr marL="2800210" indent="0">
              <a:buNone/>
              <a:defRPr sz="1800"/>
            </a:lvl8pPr>
            <a:lvl9pPr marL="3200240" indent="0">
              <a:buNone/>
              <a:defRPr sz="18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553" y="5366743"/>
            <a:ext cx="5486135" cy="805161"/>
          </a:xfrm>
        </p:spPr>
        <p:txBody>
          <a:bodyPr/>
          <a:lstStyle>
            <a:lvl1pPr marL="0" indent="0">
              <a:buNone/>
              <a:defRPr sz="1200"/>
            </a:lvl1pPr>
            <a:lvl2pPr marL="400030" indent="0">
              <a:buNone/>
              <a:defRPr sz="1100"/>
            </a:lvl2pPr>
            <a:lvl3pPr marL="800060" indent="0">
              <a:buNone/>
              <a:defRPr sz="900"/>
            </a:lvl3pPr>
            <a:lvl4pPr marL="1200090" indent="0">
              <a:buNone/>
              <a:defRPr sz="800"/>
            </a:lvl4pPr>
            <a:lvl5pPr marL="1600120" indent="0">
              <a:buNone/>
              <a:defRPr sz="800"/>
            </a:lvl5pPr>
            <a:lvl6pPr marL="2000150" indent="0">
              <a:buNone/>
              <a:defRPr sz="800"/>
            </a:lvl6pPr>
            <a:lvl7pPr marL="2400180" indent="0">
              <a:buNone/>
              <a:defRPr sz="800"/>
            </a:lvl7pPr>
            <a:lvl8pPr marL="2800210" indent="0">
              <a:buNone/>
              <a:defRPr sz="800"/>
            </a:lvl8pPr>
            <a:lvl9pPr marL="320024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A46EF-53AE-4CD4-B015-8E9CD82C3B23}" type="datetime2">
              <a:rPr lang="en-US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462F4-BE6C-46E1-9D93-7B1187B0210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2236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36733-D09B-4170-A6CB-02D54CC462F4}" type="datetime2">
              <a:rPr lang="en-US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AE69F-8A2C-4CC4-B2DD-BC0381DC8C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044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366" y="610197"/>
            <a:ext cx="1943364" cy="54858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271" y="610197"/>
            <a:ext cx="5703094" cy="54858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38000-4328-4F01-8006-3F744C58B555}" type="datetime2">
              <a:rPr lang="en-US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823D-5F77-428B-9EC0-7674CD3150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9589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271" y="610195"/>
            <a:ext cx="777345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272" y="1980904"/>
            <a:ext cx="3823229" cy="19853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5502" y="1980904"/>
            <a:ext cx="3823229" cy="19853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272" y="4109146"/>
            <a:ext cx="3823229" cy="19868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2" y="4109146"/>
            <a:ext cx="3823229" cy="19868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A94EE-104B-4B80-A89B-43F94321F071}" type="datetime2">
              <a:rPr lang="en-US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4A712-DFD7-410F-B28D-381C701E47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9264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271" y="610197"/>
            <a:ext cx="7773458" cy="54858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78CE3-0482-45D0-A064-B5A71625C966}" type="datetime2">
              <a:rPr lang="en-US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D816B-021F-40AC-BFE0-F9C92DE2D94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6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E1F8-5F85-46B6-ABB4-599C41F8027E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6E6C-F2FF-4A19-B838-88251D8B6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30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E1F8-5F85-46B6-ABB4-599C41F8027E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6E6C-F2FF-4A19-B838-88251D8B6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16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E1F8-5F85-46B6-ABB4-599C41F8027E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6E6C-F2FF-4A19-B838-88251D8B6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76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E1F8-5F85-46B6-ABB4-599C41F8027E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6E6C-F2FF-4A19-B838-88251D8B6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E1F8-5F85-46B6-ABB4-599C41F8027E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6E6C-F2FF-4A19-B838-88251D8B6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31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E1F8-5F85-46B6-ABB4-599C41F8027E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6E6C-F2FF-4A19-B838-88251D8B6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47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5E1F8-5F85-46B6-ABB4-599C41F8027E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B6E6C-F2FF-4A19-B838-88251D8B6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49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3" indent="-342883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1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5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271" y="610195"/>
            <a:ext cx="777345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980" tIns="39990" rIns="79980" bIns="39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271" y="1980904"/>
            <a:ext cx="7773458" cy="4115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980" tIns="39990" rIns="79980" bIns="399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271" y="6247805"/>
            <a:ext cx="1905000" cy="45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9980" tIns="39990" rIns="79980" bIns="3999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8A48C-1AFF-4E81-A641-2ABE0B66E963}" type="datetime2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729" y="6247805"/>
            <a:ext cx="2894542" cy="45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9980" tIns="39990" rIns="79980" bIns="3999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729" y="6247805"/>
            <a:ext cx="1905000" cy="45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9980" tIns="39990" rIns="79980" bIns="3999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966B9C-EC68-485E-B645-F05AC409D94B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2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5pPr>
      <a:lvl6pPr marL="400030" algn="ctr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6pPr>
      <a:lvl7pPr marL="800060" algn="ctr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7pPr>
      <a:lvl8pPr marL="1200090" algn="ctr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8pPr>
      <a:lvl9pPr marL="1600120" algn="ctr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9pPr>
    </p:titleStyle>
    <p:bodyStyle>
      <a:lvl1pPr marL="300023" indent="-300023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0049" indent="-250018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000075" indent="-200015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1400105" indent="-200015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1800135" indent="-200015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200165" indent="-200015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600195" indent="-200015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000225" indent="-200015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400255" indent="-200015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000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030" algn="l" defTabSz="8000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0060" algn="l" defTabSz="8000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algn="l" defTabSz="8000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120" algn="l" defTabSz="8000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0150" algn="l" defTabSz="8000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180" algn="l" defTabSz="8000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0210" algn="l" defTabSz="8000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0240" algn="l" defTabSz="8000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271" y="610195"/>
            <a:ext cx="777345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980" tIns="39990" rIns="79980" bIns="39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271" y="1980904"/>
            <a:ext cx="7773458" cy="4115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980" tIns="39990" rIns="79980" bIns="399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271" y="6247805"/>
            <a:ext cx="1905000" cy="45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9980" tIns="39990" rIns="79980" bIns="3999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4238A48C-1AFF-4E81-A641-2ABE0B66E963}" type="datetime2">
              <a:rPr lang="en-US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Wednesday, February 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729" y="6247805"/>
            <a:ext cx="2894542" cy="45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9980" tIns="39990" rIns="79980" bIns="3999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729" y="6247805"/>
            <a:ext cx="1905000" cy="45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9980" tIns="39990" rIns="79980" bIns="3999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9966B9C-EC68-485E-B645-F05AC409D94B}" type="slidenum">
              <a:rPr lang="en-US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2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5pPr>
      <a:lvl6pPr marL="400030" algn="ctr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6pPr>
      <a:lvl7pPr marL="800060" algn="ctr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7pPr>
      <a:lvl8pPr marL="1200090" algn="ctr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8pPr>
      <a:lvl9pPr marL="1600120" algn="ctr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9pPr>
    </p:titleStyle>
    <p:bodyStyle>
      <a:lvl1pPr marL="300023" indent="-300023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0049" indent="-250018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000075" indent="-200015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1400105" indent="-200015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1800135" indent="-200015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200165" indent="-200015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600195" indent="-200015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000225" indent="-200015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400255" indent="-200015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000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030" algn="l" defTabSz="8000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0060" algn="l" defTabSz="8000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algn="l" defTabSz="8000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120" algn="l" defTabSz="8000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0150" algn="l" defTabSz="8000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180" algn="l" defTabSz="8000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0210" algn="l" defTabSz="8000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0240" algn="l" defTabSz="8000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191C67-60CA-4BED-9D08-04500FA66875}" type="datetime2">
              <a:rPr lang="en-US" smtClean="0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53C83D-B4D6-477C-988E-2455504F388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1002" y="214315"/>
            <a:ext cx="2812933" cy="403949"/>
          </a:xfrm>
          <a:prstGeom prst="rect">
            <a:avLst/>
          </a:prstGeom>
          <a:noFill/>
        </p:spPr>
        <p:txBody>
          <a:bodyPr wrap="none" lIns="80002" tIns="40001" rIns="80002" bIns="40001" rtlCol="0">
            <a:spAutoFit/>
          </a:bodyPr>
          <a:lstStyle/>
          <a:p>
            <a:pPr defTabSz="800100"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FF0000"/>
                </a:solidFill>
                <a:cs typeface="Arial" charset="0"/>
              </a:rPr>
              <a:t>PREVIOUS CLASSES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41717"/>
            <a:ext cx="4073150" cy="4605099"/>
          </a:xfrm>
          <a:prstGeom prst="rect">
            <a:avLst/>
          </a:prstGeom>
          <a:noFill/>
        </p:spPr>
        <p:txBody>
          <a:bodyPr wrap="square" lIns="80002" tIns="40001" rIns="80002" bIns="40001" rtlCol="0">
            <a:spAutoFit/>
          </a:bodyPr>
          <a:lstStyle/>
          <a:p>
            <a:pPr defTabSz="800100"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1- Error analysis</a:t>
            </a:r>
          </a:p>
          <a:p>
            <a:pPr defTabSz="800100"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2- Precession, Resolution etc.</a:t>
            </a:r>
          </a:p>
          <a:p>
            <a:pPr defTabSz="800100"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3- Examples of different applications of Vacuum Techniques</a:t>
            </a:r>
          </a:p>
          <a:p>
            <a:pPr defTabSz="800100"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4- Units of Pressure and its conversions</a:t>
            </a:r>
          </a:p>
          <a:p>
            <a:pPr defTabSz="800100"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5- Basics of Gas Properties</a:t>
            </a:r>
          </a:p>
          <a:p>
            <a:pPr defTabSz="800100"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6- Gas laws</a:t>
            </a:r>
          </a:p>
          <a:p>
            <a:pPr defTabSz="800100"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7- Velocity of gasses etc.</a:t>
            </a:r>
          </a:p>
          <a:p>
            <a:pPr defTabSz="800100"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 8- Molecular incident rate, Mean free path</a:t>
            </a:r>
          </a:p>
          <a:p>
            <a:pPr defTabSz="800100"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9- </a:t>
            </a:r>
            <a:r>
              <a:rPr lang="en-IN" sz="2100" b="1" dirty="0" smtClean="0">
                <a:solidFill>
                  <a:srgbClr val="00B050"/>
                </a:solidFill>
                <a:cs typeface="Arial" charset="0"/>
              </a:rPr>
              <a:t>Viscosity </a:t>
            </a:r>
            <a:endParaRPr lang="en-IN" sz="2100" b="1" dirty="0">
              <a:solidFill>
                <a:srgbClr val="00B050"/>
              </a:solidFill>
              <a:cs typeface="Arial" charset="0"/>
            </a:endParaRPr>
          </a:p>
          <a:p>
            <a:pPr defTabSz="800100"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1800" y="50943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cs typeface="Arial" charset="0"/>
              </a:rPr>
              <a:t>Diffusion of Gas</a:t>
            </a:r>
          </a:p>
        </p:txBody>
      </p:sp>
    </p:spTree>
    <p:extLst>
      <p:ext uri="{BB962C8B-B14F-4D97-AF65-F5344CB8AC3E}">
        <p14:creationId xmlns:p14="http://schemas.microsoft.com/office/powerpoint/2010/main" val="21982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35696" y="4005067"/>
            <a:ext cx="4896544" cy="206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ρ</a:t>
            </a: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=density of the gas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v=velocity of the gas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dirty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= viscosity of the gas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D=diameter of the tube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672" y="332656"/>
            <a:ext cx="8873048" cy="181587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Limit is defined by the value of the </a:t>
            </a:r>
            <a:r>
              <a:rPr lang="en-US" sz="2800" dirty="0" err="1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Reynold’s</a:t>
            </a:r>
            <a:r>
              <a:rPr lang="en-US" sz="2800" dirty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number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Limit(laminar intermediate and molecular flow) is defined by  Knudsen number. 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172832"/>
              </p:ext>
            </p:extLst>
          </p:nvPr>
        </p:nvGraphicFramePr>
        <p:xfrm>
          <a:off x="3419873" y="2780929"/>
          <a:ext cx="701709" cy="834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r:id="rId3" imgW="355446" imgH="418918" progId="Equation.DSMT4">
                  <p:embed/>
                </p:oleObj>
              </mc:Choice>
              <mc:Fallback>
                <p:oleObj r:id="rId3" imgW="355446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3" y="2780929"/>
                        <a:ext cx="701709" cy="834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699793" y="3111338"/>
            <a:ext cx="667803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en-US" i="1" dirty="0" smtClean="0">
                <a:solidFill>
                  <a:prstClr val="black"/>
                </a:solidFill>
                <a:latin typeface="Cambria Math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smtClean="0">
                <a:solidFill>
                  <a:prstClr val="black"/>
                </a:solidFill>
                <a:latin typeface="Cambria Math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lang="en-US" i="1" dirty="0" smtClean="0">
                <a:solidFill>
                  <a:prstClr val="black"/>
                </a:solidFill>
                <a:latin typeface="Cambria Math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=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" y="2991196"/>
            <a:ext cx="2763312" cy="52321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en-US" sz="2800" dirty="0" err="1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Reynold</a:t>
            </a:r>
            <a:r>
              <a:rPr lang="en-US" sz="2800" dirty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number </a:t>
            </a:r>
            <a:endParaRPr lang="en-IN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2978333"/>
            <a:ext cx="2502600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IN" sz="2800" dirty="0"/>
              <a:t>(Dimensionless)</a:t>
            </a:r>
          </a:p>
        </p:txBody>
      </p:sp>
    </p:spTree>
    <p:extLst>
      <p:ext uri="{BB962C8B-B14F-4D97-AF65-F5344CB8AC3E}">
        <p14:creationId xmlns:p14="http://schemas.microsoft.com/office/powerpoint/2010/main" val="100273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" y="77726"/>
            <a:ext cx="9144000" cy="830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The Knudsen number is the ratio D/</a:t>
            </a:r>
            <a:r>
              <a:rPr lang="el-GR" sz="24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λ</a:t>
            </a:r>
            <a:r>
              <a:rPr lang="en-IN" sz="24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between the diameter of the pipe and the mean free path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051721" y="915773"/>
            <a:ext cx="4212171" cy="12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6" tIns="45718" rIns="91436" bIns="45718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D/</a:t>
            </a:r>
            <a:r>
              <a:rPr lang="el-GR" sz="24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λ</a:t>
            </a:r>
            <a:r>
              <a:rPr lang="en-IN" sz="24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&gt;110          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Viscous flow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1&lt;D/</a:t>
            </a:r>
            <a:r>
              <a:rPr lang="el-GR" sz="24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λ</a:t>
            </a:r>
            <a:r>
              <a:rPr lang="en-IN" sz="24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&lt;110      intermediate flow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dirty="0">
                <a:latin typeface="Calibri" pitchFamily="34" charset="0"/>
                <a:cs typeface="Times New Roman" pitchFamily="18" charset="0"/>
              </a:rPr>
              <a:t>D/</a:t>
            </a:r>
            <a:r>
              <a:rPr lang="el-GR" sz="2400" dirty="0">
                <a:latin typeface="Calibri" pitchFamily="34" charset="0"/>
                <a:cs typeface="Times New Roman" pitchFamily="18" charset="0"/>
              </a:rPr>
              <a:t>λ</a:t>
            </a:r>
            <a:r>
              <a:rPr lang="en-IN" sz="2400" dirty="0">
                <a:latin typeface="Calibri" pitchFamily="34" charset="0"/>
                <a:cs typeface="Times New Roman" pitchFamily="18" charset="0"/>
              </a:rPr>
              <a:t>&lt;1               Molecular flow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393" y="2341489"/>
            <a:ext cx="8568952" cy="101565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Through put</a:t>
            </a:r>
            <a:r>
              <a:rPr lang="en-US" sz="2400" dirty="0"/>
              <a:t> Q =&gt; quality of the gas flowing through a pipe per unit time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92560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6" t="25000" r="54804" b="13793"/>
          <a:stretch/>
        </p:blipFill>
        <p:spPr bwMode="auto">
          <a:xfrm>
            <a:off x="817056" y="0"/>
            <a:ext cx="627522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32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9" t="25862" r="16878" b="12888"/>
          <a:stretch/>
        </p:blipFill>
        <p:spPr bwMode="auto">
          <a:xfrm>
            <a:off x="395537" y="0"/>
            <a:ext cx="684332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995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0" t="25216" r="53229" b="8405"/>
          <a:stretch/>
        </p:blipFill>
        <p:spPr bwMode="auto">
          <a:xfrm>
            <a:off x="1043608" y="0"/>
            <a:ext cx="6408712" cy="681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955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72" t="24785" r="13607" b="8182"/>
          <a:stretch/>
        </p:blipFill>
        <p:spPr bwMode="auto">
          <a:xfrm>
            <a:off x="467544" y="53561"/>
            <a:ext cx="7848872" cy="675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40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1" t="25216" r="22815" b="10697"/>
          <a:stretch/>
        </p:blipFill>
        <p:spPr bwMode="auto">
          <a:xfrm>
            <a:off x="323528" y="-5756"/>
            <a:ext cx="8704895" cy="588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855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191C67-60CA-4BED-9D08-04500FA66875}" type="datetime2">
              <a:rPr lang="en-US" smtClean="0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53C83D-B4D6-477C-988E-2455504F388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1002" y="214315"/>
            <a:ext cx="2812933" cy="403949"/>
          </a:xfrm>
          <a:prstGeom prst="rect">
            <a:avLst/>
          </a:prstGeom>
          <a:noFill/>
        </p:spPr>
        <p:txBody>
          <a:bodyPr wrap="none" lIns="80002" tIns="40001" rIns="80002" bIns="40001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FF0000"/>
                </a:solidFill>
                <a:cs typeface="Arial" charset="0"/>
              </a:rPr>
              <a:t>PREVIOUS CLASSES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41717"/>
            <a:ext cx="4073150" cy="5280292"/>
          </a:xfrm>
          <a:prstGeom prst="rect">
            <a:avLst/>
          </a:prstGeom>
          <a:noFill/>
        </p:spPr>
        <p:txBody>
          <a:bodyPr wrap="square" lIns="80002" tIns="40001" rIns="80002" bIns="40001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1- Error analysis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2- Precession, Resolution etc.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3- Examples of different applications of Vacuum Techniques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4- Units of Pressure and its conversions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5- Basics of Gas Properties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6- Gas laws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7- Velocity of gasses etc.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 8- Molecular incident rate, Mean free path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9- Viscosity and diffusion of gases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10- Thermal diffusion: Distinction of gas flow and connections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4610" y="5747586"/>
            <a:ext cx="2546900" cy="465504"/>
          </a:xfrm>
          <a:prstGeom prst="rect">
            <a:avLst/>
          </a:prstGeom>
          <a:noFill/>
        </p:spPr>
        <p:txBody>
          <a:bodyPr wrap="none" lIns="80002" tIns="40001" rIns="80002" bIns="40001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2500" b="1" dirty="0">
                <a:solidFill>
                  <a:srgbClr val="C00000"/>
                </a:solidFill>
                <a:cs typeface="Arial" charset="0"/>
              </a:rPr>
              <a:t> Vacuum PUMPS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64699" y="659984"/>
            <a:ext cx="5079303" cy="6544091"/>
          </a:xfrm>
          <a:prstGeom prst="rect">
            <a:avLst/>
          </a:prstGeom>
          <a:noFill/>
        </p:spPr>
        <p:txBody>
          <a:bodyPr wrap="square" lIns="80002" tIns="40001" rIns="80002" bIns="40001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2800" dirty="0">
                <a:solidFill>
                  <a:srgbClr val="006600"/>
                </a:solidFill>
                <a:cs typeface="Arial" charset="0"/>
              </a:rPr>
              <a:t>1- Question: Modify the design of McLeod gauge for the better resolution of pressure measurement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800" dirty="0">
              <a:solidFill>
                <a:srgbClr val="006600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2800" dirty="0">
                <a:solidFill>
                  <a:srgbClr val="006600"/>
                </a:solidFill>
                <a:cs typeface="Arial" charset="0"/>
              </a:rPr>
              <a:t>2- Write a programme (Software development) to calculate the  conductance for different connection design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800" dirty="0">
              <a:solidFill>
                <a:srgbClr val="006600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2800" dirty="0">
                <a:solidFill>
                  <a:srgbClr val="006600"/>
                </a:solidFill>
                <a:cs typeface="Arial" charset="0"/>
              </a:rPr>
              <a:t>3- Write a programme to calculate the throughput and pumping speed required for the vacuum chamber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800" dirty="0">
              <a:solidFill>
                <a:srgbClr val="0066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8" t="26587" r="31841" b="11174"/>
          <a:stretch/>
        </p:blipFill>
        <p:spPr bwMode="auto">
          <a:xfrm>
            <a:off x="287524" y="188640"/>
            <a:ext cx="8208912" cy="665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32240" y="3501008"/>
            <a:ext cx="172819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8172400" y="3789040"/>
            <a:ext cx="64807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6123154" y="5243688"/>
            <a:ext cx="93610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7956376" y="5214140"/>
            <a:ext cx="100811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843234" y="5373216"/>
            <a:ext cx="1296144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300192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964488" y="3005336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116888" y="3005336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775943" y="3005336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604448" y="3005336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41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t="25473" r="28704" b="26042"/>
          <a:stretch/>
        </p:blipFill>
        <p:spPr bwMode="auto">
          <a:xfrm>
            <a:off x="-1" y="188640"/>
            <a:ext cx="9012815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96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5" t="24792" r="26467" b="8959"/>
          <a:stretch/>
        </p:blipFill>
        <p:spPr bwMode="auto">
          <a:xfrm>
            <a:off x="539552" y="116632"/>
            <a:ext cx="7992888" cy="627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29216" y="4077073"/>
                <a:ext cx="5832648" cy="1044321"/>
              </a:xfrm>
              <a:prstGeom prst="rect">
                <a:avLst/>
              </a:prstGeom>
            </p:spPr>
            <p:txBody>
              <a:bodyPr wrap="square" lIns="91436" tIns="45718" rIns="91436" bIns="45718">
                <a:spAutoFit/>
              </a:bodyPr>
              <a:lstStyle/>
              <a:p>
                <a:r>
                  <a:rPr lang="en-US" dirty="0"/>
                  <a:t>P=760 </a:t>
                </a:r>
                <a:r>
                  <a:rPr lang="en-US" dirty="0" err="1"/>
                  <a:t>Torr</a:t>
                </a:r>
                <a:r>
                  <a:rPr lang="en-US" dirty="0"/>
                  <a:t> , D=6.7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m      </a:t>
                </a:r>
                <a:r>
                  <a:rPr lang="en-US" dirty="0" smtClean="0"/>
                  <a:t>N(mole</a:t>
                </a:r>
                <a:r>
                  <a:rPr lang="en-US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)=2.46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25</m:t>
                        </m:r>
                      </m:sup>
                    </m:sSup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5</m:t>
                    </m:r>
                    <m:r>
                      <a:rPr lang="en-US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viscous</a:t>
                </a:r>
                <a:endParaRPr lang="en-I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Torr-5.0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245</m:t>
                    </m:r>
                    <m:r>
                      <a:rPr lang="en-US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molecule</a:t>
                </a:r>
                <a:endParaRPr lang="en-IN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216" y="4077073"/>
                <a:ext cx="5832648" cy="1044321"/>
              </a:xfrm>
              <a:prstGeom prst="rect">
                <a:avLst/>
              </a:prstGeom>
              <a:blipFill>
                <a:blip r:embed="rId3"/>
                <a:stretch>
                  <a:fillRect l="-836" t="-2924" b="-87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21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4" t="24460" r="29401" b="15195"/>
          <a:stretch/>
        </p:blipFill>
        <p:spPr bwMode="auto">
          <a:xfrm>
            <a:off x="0" y="116633"/>
            <a:ext cx="8676456" cy="653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660232" y="4077072"/>
            <a:ext cx="230425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164288" y="2636912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100392" y="2420888"/>
            <a:ext cx="0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444208" y="1916832"/>
            <a:ext cx="2520280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7308304" y="5805264"/>
            <a:ext cx="180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</a:t>
            </a:r>
            <a:r>
              <a:rPr lang="en-US" dirty="0" smtClean="0"/>
              <a:t> = (</a:t>
            </a:r>
            <a:r>
              <a:rPr lang="en-US" dirty="0" err="1" smtClean="0"/>
              <a:t>dP</a:t>
            </a:r>
            <a:r>
              <a:rPr lang="en-US" dirty="0" smtClean="0"/>
              <a:t>/dx)dxh</a:t>
            </a:r>
            <a:r>
              <a:rPr lang="en-US" baseline="-25000" dirty="0" smtClean="0"/>
              <a:t>0</a:t>
            </a:r>
            <a:r>
              <a:rPr lang="en-US" dirty="0" smtClean="0"/>
              <a:t>y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348258" y="6462634"/>
            <a:ext cx="320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q</a:t>
            </a:r>
            <a:r>
              <a:rPr lang="en-US" dirty="0" smtClean="0"/>
              <a:t>=(1/4)n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av</a:t>
            </a:r>
            <a:r>
              <a:rPr lang="en-US" baseline="30000" dirty="0" err="1" smtClean="0"/>
              <a:t>mvydx</a:t>
            </a:r>
            <a:r>
              <a:rPr lang="en-US" baseline="30000" dirty="0" smtClean="0"/>
              <a:t> =</a:t>
            </a:r>
            <a:r>
              <a:rPr lang="en-US" dirty="0"/>
              <a:t> (</a:t>
            </a:r>
            <a:r>
              <a:rPr lang="en-US" dirty="0" err="1"/>
              <a:t>dP</a:t>
            </a:r>
            <a:r>
              <a:rPr lang="en-US" dirty="0"/>
              <a:t>/dx)dxh</a:t>
            </a:r>
            <a:r>
              <a:rPr lang="en-US" baseline="-25000" dirty="0"/>
              <a:t>0</a:t>
            </a:r>
            <a:r>
              <a:rPr lang="en-US" dirty="0"/>
              <a:t>y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85117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191C67-60CA-4BED-9D08-04500FA66875}" type="datetime2">
              <a:rPr lang="en-US" smtClean="0">
                <a:solidFill>
                  <a:srgbClr val="000000"/>
                </a:solidFill>
              </a:rPr>
              <a:pPr>
                <a:defRPr/>
              </a:pPr>
              <a:t>Wednesday, February 3, 2021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53C83D-B4D6-477C-988E-2455504F388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1002" y="214315"/>
            <a:ext cx="2812933" cy="403949"/>
          </a:xfrm>
          <a:prstGeom prst="rect">
            <a:avLst/>
          </a:prstGeom>
          <a:noFill/>
        </p:spPr>
        <p:txBody>
          <a:bodyPr wrap="none" lIns="80002" tIns="40001" rIns="80002" bIns="40001" rtlCol="0">
            <a:spAutoFit/>
          </a:bodyPr>
          <a:lstStyle/>
          <a:p>
            <a:pPr defTabSz="800100"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FF0000"/>
                </a:solidFill>
                <a:cs typeface="Arial" charset="0"/>
              </a:rPr>
              <a:t>PREVIOUS CLASSES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41717"/>
            <a:ext cx="4073150" cy="4835931"/>
          </a:xfrm>
          <a:prstGeom prst="rect">
            <a:avLst/>
          </a:prstGeom>
          <a:noFill/>
        </p:spPr>
        <p:txBody>
          <a:bodyPr wrap="square" lIns="80002" tIns="40001" rIns="80002" bIns="40001" rtlCol="0">
            <a:spAutoFit/>
          </a:bodyPr>
          <a:lstStyle/>
          <a:p>
            <a:pPr defTabSz="800100"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1- Error analysis</a:t>
            </a:r>
          </a:p>
          <a:p>
            <a:pPr defTabSz="800100"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2- Precession, Resolution etc.</a:t>
            </a:r>
          </a:p>
          <a:p>
            <a:pPr defTabSz="800100"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3- Examples of different applications of Vacuum Techniques</a:t>
            </a:r>
          </a:p>
          <a:p>
            <a:pPr defTabSz="800100"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4- Units of Pressure and its conversions</a:t>
            </a:r>
          </a:p>
          <a:p>
            <a:pPr defTabSz="800100"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5- Basics of Gas Properties</a:t>
            </a:r>
          </a:p>
          <a:p>
            <a:pPr defTabSz="800100"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6- Gas laws</a:t>
            </a:r>
          </a:p>
          <a:p>
            <a:pPr defTabSz="800100"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7- Velocity of gasses etc.</a:t>
            </a:r>
          </a:p>
          <a:p>
            <a:pPr defTabSz="800100"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 8- Molecular incident rate, Mean free path</a:t>
            </a:r>
          </a:p>
          <a:p>
            <a:pPr defTabSz="800100"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>
                <a:solidFill>
                  <a:srgbClr val="00B050"/>
                </a:solidFill>
                <a:cs typeface="Arial" charset="0"/>
              </a:rPr>
              <a:t>9- </a:t>
            </a:r>
            <a:r>
              <a:rPr lang="en-IN" sz="2100" b="1" dirty="0" smtClean="0">
                <a:solidFill>
                  <a:srgbClr val="00B050"/>
                </a:solidFill>
                <a:cs typeface="Arial" charset="0"/>
              </a:rPr>
              <a:t>Viscosity </a:t>
            </a:r>
            <a:endParaRPr lang="en-IN" sz="2100" b="1" dirty="0">
              <a:solidFill>
                <a:srgbClr val="00B050"/>
              </a:solidFill>
              <a:cs typeface="Arial" charset="0"/>
            </a:endParaRPr>
          </a:p>
          <a:p>
            <a:pPr defTabSz="800100" fontAlgn="base">
              <a:spcBef>
                <a:spcPct val="0"/>
              </a:spcBef>
              <a:spcAft>
                <a:spcPct val="0"/>
              </a:spcAft>
            </a:pPr>
            <a:r>
              <a:rPr lang="en-IN" sz="2100" b="1" dirty="0" smtClean="0">
                <a:solidFill>
                  <a:srgbClr val="00B050"/>
                </a:solidFill>
                <a:cs typeface="Arial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cs typeface="Arial" charset="0"/>
              </a:rPr>
              <a:t>Diffusion of Gas</a:t>
            </a:r>
          </a:p>
          <a:p>
            <a:pPr defTabSz="800100" fontAlgn="base">
              <a:spcBef>
                <a:spcPct val="0"/>
              </a:spcBef>
              <a:spcAft>
                <a:spcPct val="0"/>
              </a:spcAft>
            </a:pPr>
            <a:endParaRPr lang="en-IN" sz="2100" b="1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31840" y="465313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3600" b="1" dirty="0" smtClean="0">
                <a:solidFill>
                  <a:srgbClr val="FF0000"/>
                </a:solidFill>
                <a:cs typeface="Arial" charset="0"/>
              </a:rPr>
              <a:t>Thermal diffusion: Distinction of gas flow and connections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3600" b="1" dirty="0" smtClean="0">
                <a:solidFill>
                  <a:srgbClr val="FF0000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637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4" t="24138" r="10940" b="12155"/>
          <a:stretch/>
        </p:blipFill>
        <p:spPr bwMode="auto">
          <a:xfrm>
            <a:off x="971600" y="116632"/>
            <a:ext cx="6192688" cy="6184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41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9" t="34160" r="30976" b="23599"/>
          <a:stretch/>
        </p:blipFill>
        <p:spPr bwMode="auto">
          <a:xfrm>
            <a:off x="323528" y="360040"/>
            <a:ext cx="8782530" cy="55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2564904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Amount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2884540"/>
            <a:ext cx="648072" cy="1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86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11405" y="125628"/>
            <a:ext cx="8441156" cy="510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u="sng" dirty="0">
                <a:solidFill>
                  <a:srgbClr val="FF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GAS FLOW AT LOW PRESSURES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u="sng" dirty="0">
              <a:solidFill>
                <a:srgbClr val="FF0000"/>
              </a:solidFill>
              <a:latin typeface="Calibri" pitchFamily="34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Vacuum system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1. Viscous state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2. Molecular state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3. Intermediate</a:t>
            </a:r>
            <a:r>
              <a:rPr lang="en-US" sz="20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state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FF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Viscous state can be: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1 </a:t>
            </a:r>
            <a:r>
              <a:rPr lang="en-US" sz="2800" dirty="0" err="1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Turbulant</a:t>
            </a:r>
            <a:r>
              <a:rPr lang="en-US" sz="28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-&gt;    Re&gt;2100, Q&gt;200D (air)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2. Laminar		-&gt;    Re&lt;1100, Q&lt;200D(air)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Calibri" pitchFamily="34" charset="0"/>
                <a:cs typeface="Times New Roman" pitchFamily="18" charset="0"/>
              </a:rPr>
              <a:t>				D/</a:t>
            </a:r>
            <a:r>
              <a:rPr lang="el-GR" sz="2800" dirty="0">
                <a:latin typeface="Calibri" pitchFamily="34" charset="0"/>
                <a:cs typeface="Times New Roman" pitchFamily="18" charset="0"/>
              </a:rPr>
              <a:t>λ</a:t>
            </a:r>
            <a:r>
              <a:rPr lang="en-IN" sz="2800" dirty="0">
                <a:latin typeface="Calibri" pitchFamily="34" charset="0"/>
                <a:cs typeface="Times New Roman" pitchFamily="18" charset="0"/>
              </a:rPr>
              <a:t>&gt; 110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Transition : Intermediate  1&lt;D/</a:t>
            </a:r>
            <a:r>
              <a:rPr lang="el-GR" b="1" dirty="0" smtClean="0">
                <a:latin typeface="Arial" pitchFamily="34" charset="0"/>
                <a:cs typeface="Arial" pitchFamily="34" charset="0"/>
              </a:rPr>
              <a:t>λ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&lt;110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latin typeface="Arial" pitchFamily="34" charset="0"/>
                <a:cs typeface="Arial" pitchFamily="34" charset="0"/>
              </a:rPr>
              <a:t>	 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molecular      D/</a:t>
            </a:r>
            <a:r>
              <a:rPr lang="el-GR" b="1" dirty="0" smtClean="0">
                <a:latin typeface="Arial" pitchFamily="34" charset="0"/>
                <a:cs typeface="Arial" pitchFamily="34" charset="0"/>
              </a:rPr>
              <a:t>λ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&lt;1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  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691635"/>
            <a:ext cx="184722" cy="369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6" tIns="45718" rIns="91436" bIns="4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34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F17B23BAE1134189CE6D0AEB4A8E2B" ma:contentTypeVersion="3" ma:contentTypeDescription="Create a new document." ma:contentTypeScope="" ma:versionID="78f22d5678761b09896448746ebe324b">
  <xsd:schema xmlns:xsd="http://www.w3.org/2001/XMLSchema" xmlns:xs="http://www.w3.org/2001/XMLSchema" xmlns:p="http://schemas.microsoft.com/office/2006/metadata/properties" xmlns:ns2="7b9c07e9-be77-4b94-bd51-febde78e87e7" targetNamespace="http://schemas.microsoft.com/office/2006/metadata/properties" ma:root="true" ma:fieldsID="54e5c7d2e46b3923cef2b12615ce58a4" ns2:_="">
    <xsd:import namespace="7b9c07e9-be77-4b94-bd51-febde78e87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c07e9-be77-4b94-bd51-febde78e87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62B756-BCA4-4FC9-AEE7-F2183CB639BE}"/>
</file>

<file path=customXml/itemProps2.xml><?xml version="1.0" encoding="utf-8"?>
<ds:datastoreItem xmlns:ds="http://schemas.openxmlformats.org/officeDocument/2006/customXml" ds:itemID="{9973F705-81A8-4786-88EC-0EAE7CF4E74C}"/>
</file>

<file path=customXml/itemProps3.xml><?xml version="1.0" encoding="utf-8"?>
<ds:datastoreItem xmlns:ds="http://schemas.openxmlformats.org/officeDocument/2006/customXml" ds:itemID="{7FADA111-E7C1-4504-8231-3B380B4B24B8}"/>
</file>

<file path=docProps/app.xml><?xml version="1.0" encoding="utf-8"?>
<Properties xmlns="http://schemas.openxmlformats.org/officeDocument/2006/extended-properties" xmlns:vt="http://schemas.openxmlformats.org/officeDocument/2006/docPropsVTypes">
  <TotalTime>3359</TotalTime>
  <Words>397</Words>
  <Application>Microsoft Office PowerPoint</Application>
  <PresentationFormat>On-screen Show (4:3)</PresentationFormat>
  <Paragraphs>97</Paragraphs>
  <Slides>17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Office Theme</vt:lpstr>
      <vt:lpstr>Default Design</vt:lpstr>
      <vt:lpstr>1_Default Design</vt:lpstr>
      <vt:lpstr>Equation.DSMT4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TheGame</dc:creator>
  <cp:lastModifiedBy>HP</cp:lastModifiedBy>
  <cp:revision>22</cp:revision>
  <dcterms:created xsi:type="dcterms:W3CDTF">2019-01-30T02:20:49Z</dcterms:created>
  <dcterms:modified xsi:type="dcterms:W3CDTF">2021-02-04T10:29:59Z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0x010100EAF17B23BAE1134189CE6D0AEB4A8E2B</vt:lpwstr>
  </property>
</Properties>
</file>