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007" r:id="rId2"/>
    <p:sldId id="1009" r:id="rId3"/>
    <p:sldId id="1010" r:id="rId4"/>
    <p:sldId id="731" r:id="rId5"/>
    <p:sldId id="1003" r:id="rId6"/>
    <p:sldId id="1013" r:id="rId7"/>
    <p:sldId id="1014" r:id="rId8"/>
    <p:sldId id="1015" r:id="rId9"/>
    <p:sldId id="1012" r:id="rId10"/>
    <p:sldId id="1011" r:id="rId11"/>
    <p:sldId id="907" r:id="rId12"/>
    <p:sldId id="745" r:id="rId13"/>
    <p:sldId id="884" r:id="rId14"/>
    <p:sldId id="905" r:id="rId15"/>
    <p:sldId id="911" r:id="rId16"/>
    <p:sldId id="912" r:id="rId17"/>
    <p:sldId id="913" r:id="rId18"/>
    <p:sldId id="914" r:id="rId19"/>
    <p:sldId id="910" r:id="rId20"/>
    <p:sldId id="915" r:id="rId21"/>
    <p:sldId id="916" r:id="rId22"/>
    <p:sldId id="1016" r:id="rId23"/>
    <p:sldId id="917" r:id="rId24"/>
    <p:sldId id="908" r:id="rId25"/>
    <p:sldId id="919" r:id="rId26"/>
    <p:sldId id="918" r:id="rId27"/>
    <p:sldId id="920" r:id="rId28"/>
    <p:sldId id="923" r:id="rId29"/>
    <p:sldId id="924" r:id="rId30"/>
  </p:sldIdLst>
  <p:sldSz cx="10972800" cy="7315200"/>
  <p:notesSz cx="7315200" cy="9601200"/>
  <p:custShowLst>
    <p:custShow name="Custom Show 1" id="0">
      <p:sldLst/>
    </p:custShow>
    <p:custShow name="Custom Show 2" id="1">
      <p:sldLst/>
    </p:custShow>
    <p:custShow name="Custom Show 3" id="2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rgbClr val="006600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00FF"/>
    <a:srgbClr val="00CC99"/>
    <a:srgbClr val="990033"/>
    <a:srgbClr val="660033"/>
    <a:srgbClr val="CC00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07" autoAdjust="0"/>
  </p:normalViewPr>
  <p:slideViewPr>
    <p:cSldViewPr>
      <p:cViewPr varScale="1">
        <p:scale>
          <a:sx n="76" d="100"/>
          <a:sy n="76" d="100"/>
        </p:scale>
        <p:origin x="798" y="78"/>
      </p:cViewPr>
      <p:guideLst>
        <p:guide orient="horz" pos="230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968" y="-114"/>
      </p:cViewPr>
      <p:guideLst>
        <p:guide orient="horz" pos="3024"/>
        <p:guide pos="230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2A262D0-7796-474D-B2E2-CE5A6FD6E056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B0A11A6-2313-4A1C-9C29-408D7DCE3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667AC6-DE70-4C68-B272-19129908A2E3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41F7F8D-928C-4777-80A7-57CA55343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73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667AC6-DE70-4C68-B272-19129908A2E3}" type="datetime2">
              <a:rPr lang="en-US" smtClean="0"/>
              <a:pPr>
                <a:defRPr/>
              </a:pPr>
              <a:t>Wednesday, February 10,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1F7F8D-928C-4777-80A7-57CA55343DB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160A136-0797-4378-93D3-F995D5CACA70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16077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7903D4-F122-4DA4-A93F-9562DC3C2DA7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71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667AC6-DE70-4C68-B272-19129908A2E3}" type="datetime2">
              <a:rPr lang="en-US" smtClean="0"/>
              <a:pPr>
                <a:defRPr/>
              </a:pPr>
              <a:t>Wednesday, February 10,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1F7F8D-928C-4777-80A7-57CA55343D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3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25" y="2271713"/>
            <a:ext cx="93281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238" y="4144963"/>
            <a:ext cx="768032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245E-D0F8-4F74-85C2-891DE7740C42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C9586-4A54-4129-B397-51F1E9B7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36733-D09B-4170-A6CB-02D54CC462F4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E69F-8A2C-4CC4-B2DD-BC0381DC8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8438" y="650875"/>
            <a:ext cx="233203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650875"/>
            <a:ext cx="68437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38000-4328-4F01-8006-3F744C58B555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823D-5F77-428B-9EC0-7674CD315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22325" y="650875"/>
            <a:ext cx="932815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2325" y="2112963"/>
            <a:ext cx="4587875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62600" y="2112963"/>
            <a:ext cx="4587875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22325" y="4383088"/>
            <a:ext cx="4587875" cy="211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2600" y="4383088"/>
            <a:ext cx="4587875" cy="211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94EE-104B-4B80-A89B-43F94321F071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A712-DFD7-410F-B28D-381C701E4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22325" y="650875"/>
            <a:ext cx="932815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8CE3-0482-45D0-A064-B5A71625C966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D816B-021F-40AC-BFE0-F9C92DE2D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C67-60CA-4BED-9D08-04500FA66875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3C83D-B4D6-477C-988E-2455504F3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4700588"/>
            <a:ext cx="9326563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3100388"/>
            <a:ext cx="9326563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86A1-2844-425C-9C12-379D4772CFBC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0C2F-B874-4AAB-B362-CFA09448B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12963"/>
            <a:ext cx="4587875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2112963"/>
            <a:ext cx="4587875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CA54-B854-4F09-8DB4-0FEF1502752C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5E7D7-EA6B-44C5-BEF2-837FB9E88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3688"/>
            <a:ext cx="98742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36713"/>
            <a:ext cx="484822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5" y="2319338"/>
            <a:ext cx="484822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713" y="1636713"/>
            <a:ext cx="48498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713" y="2319338"/>
            <a:ext cx="48498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F977-B763-4945-8950-879F8CA87010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A4F9-A3A6-493B-8E82-5682E155C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4696-3E81-4079-A6EE-55EBAE84EBF2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4DB7-372A-48BD-A182-A9181E94E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F431-5768-4CAC-9618-15AE480E77CC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B630D-781F-4469-A568-712F995DF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0513"/>
            <a:ext cx="360997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425" y="290513"/>
            <a:ext cx="613410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75" y="1530350"/>
            <a:ext cx="360997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DD65-1CA8-41E5-B5C9-BC43CC68C736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F46C8-72F2-4D8C-901E-E62194310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063" y="5121275"/>
            <a:ext cx="6583362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063" y="654050"/>
            <a:ext cx="6583362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063" y="5724525"/>
            <a:ext cx="6583362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A46EF-53AE-4CD4-B015-8E9CD82C3B23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462F4-BE6C-46E1-9D93-7B1187B02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650875"/>
            <a:ext cx="9328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2112963"/>
            <a:ext cx="932815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325" y="6664325"/>
            <a:ext cx="2286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238A48C-1AFF-4E81-A641-2ABE0B66E963}" type="datetime2">
              <a:rPr lang="en-US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9675" y="6664325"/>
            <a:ext cx="34734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4475" y="6664325"/>
            <a:ext cx="2286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9966B9C-EC68-485E-B645-F05AC409D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/>
              <a:pPr>
                <a:defRPr/>
              </a:pPr>
              <a:t>Wednesday, February 10,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228600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PREVIOUS CLASSES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1162"/>
            <a:ext cx="48877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1- Error analysis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2- Precession, Resolution etc.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3- Examples of different applications of Vacuum Techniques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4- Units of Pressure and its conversions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5- Basics of Gas Properties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6- Gas laws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7- Velocity of gasses etc.</a:t>
            </a:r>
          </a:p>
          <a:p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smtClean="0">
                <a:solidFill>
                  <a:srgbClr val="00B050"/>
                </a:solidFill>
              </a:rPr>
              <a:t>8- Molecular </a:t>
            </a:r>
            <a:r>
              <a:rPr lang="en-IN" b="1" dirty="0">
                <a:solidFill>
                  <a:srgbClr val="00B050"/>
                </a:solidFill>
              </a:rPr>
              <a:t>incident rate, Mean free </a:t>
            </a:r>
            <a:r>
              <a:rPr lang="en-IN" b="1" dirty="0" smtClean="0">
                <a:solidFill>
                  <a:srgbClr val="00B050"/>
                </a:solidFill>
              </a:rPr>
              <a:t>path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9- Viscosity </a:t>
            </a:r>
            <a:r>
              <a:rPr lang="en-IN" b="1" dirty="0">
                <a:solidFill>
                  <a:srgbClr val="00B050"/>
                </a:solidFill>
              </a:rPr>
              <a:t>and diffusion of </a:t>
            </a:r>
            <a:r>
              <a:rPr lang="en-IN" b="1" dirty="0" smtClean="0">
                <a:solidFill>
                  <a:srgbClr val="00B050"/>
                </a:solidFill>
              </a:rPr>
              <a:t>gases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10- Thermal </a:t>
            </a:r>
            <a:r>
              <a:rPr lang="en-IN" b="1" dirty="0">
                <a:solidFill>
                  <a:srgbClr val="00B050"/>
                </a:solidFill>
              </a:rPr>
              <a:t>diffusion: Distinction of gas flow and connections 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6805" y="5653704"/>
            <a:ext cx="3381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 </a:t>
            </a:r>
            <a:r>
              <a:rPr lang="en-IN" sz="2800" b="1" dirty="0" smtClean="0">
                <a:solidFill>
                  <a:srgbClr val="C00000"/>
                </a:solidFill>
              </a:rPr>
              <a:t>Pumping speed and </a:t>
            </a:r>
          </a:p>
          <a:p>
            <a:r>
              <a:rPr lang="en-IN" sz="2800" b="1" dirty="0" smtClean="0">
                <a:solidFill>
                  <a:srgbClr val="C00000"/>
                </a:solidFill>
              </a:rPr>
              <a:t>Vacuum PUMPS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7637" y="703980"/>
            <a:ext cx="609516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1- Question: Modify the design of McLeod gauge for the better resolution of pressure measurement</a:t>
            </a:r>
          </a:p>
          <a:p>
            <a:endParaRPr lang="en-IN" sz="3200" dirty="0"/>
          </a:p>
          <a:p>
            <a:r>
              <a:rPr lang="en-IN" sz="3200" dirty="0" smtClean="0"/>
              <a:t>2- Write a computer programme (Software development) to calculate the  conductance for different connection design</a:t>
            </a:r>
          </a:p>
          <a:p>
            <a:endParaRPr lang="en-IN" sz="3200" dirty="0" smtClean="0"/>
          </a:p>
          <a:p>
            <a:r>
              <a:rPr lang="en-IN" sz="3200" dirty="0" smtClean="0"/>
              <a:t>3- Write a computer programme to calculate the throughput and pumping speed required for the vacuum chamber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804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4" t="14286"/>
          <a:stretch/>
        </p:blipFill>
        <p:spPr bwMode="auto">
          <a:xfrm>
            <a:off x="629120" y="0"/>
            <a:ext cx="8556171" cy="70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B29267-549E-4371-B8B6-BE814D789F4E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303DE-8BEB-482C-BA95-26AA73AE48FE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8686800" cy="665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CA93D3-0777-48CB-BABC-5C1BA49DA795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99075-4DDF-41DB-A6F5-C780AA3877E1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1066800" y="841375"/>
            <a:ext cx="94488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Engineering Vacuum Ranges</a:t>
            </a:r>
          </a:p>
          <a:p>
            <a:r>
              <a:rPr lang="en-US"/>
              <a:t> </a:t>
            </a:r>
            <a:r>
              <a:rPr lang="en-US" b="1"/>
              <a:t>Rough Vacuum</a:t>
            </a:r>
          </a:p>
          <a:p>
            <a:r>
              <a:rPr lang="en-US"/>
              <a:t>		 </a:t>
            </a:r>
            <a:r>
              <a:rPr lang="en-US" b="1"/>
              <a:t>Down to 10</a:t>
            </a:r>
            <a:r>
              <a:rPr lang="en-US" b="1" baseline="30000"/>
              <a:t>-3</a:t>
            </a:r>
            <a:r>
              <a:rPr lang="en-US" b="1"/>
              <a:t>torr</a:t>
            </a:r>
          </a:p>
          <a:p>
            <a:r>
              <a:rPr lang="en-US" b="1"/>
              <a:t>		Part viscous flow</a:t>
            </a:r>
          </a:p>
          <a:p>
            <a:r>
              <a:rPr lang="en-US" b="1"/>
              <a:t>		Part free molecular flow</a:t>
            </a:r>
          </a:p>
          <a:p>
            <a:r>
              <a:rPr lang="en-US" b="1"/>
              <a:t>		Gas flow and chemical reaction application</a:t>
            </a:r>
          </a:p>
          <a:p>
            <a:r>
              <a:rPr lang="en-US" b="1"/>
              <a:t>High Vacuum</a:t>
            </a:r>
          </a:p>
          <a:p>
            <a:r>
              <a:rPr lang="en-US"/>
              <a:t>		 </a:t>
            </a:r>
            <a:r>
              <a:rPr lang="en-US" b="1"/>
              <a:t>10</a:t>
            </a:r>
            <a:r>
              <a:rPr lang="en-US" b="1" baseline="30000"/>
              <a:t>-6</a:t>
            </a:r>
            <a:r>
              <a:rPr lang="en-US" b="1"/>
              <a:t> torr to 10</a:t>
            </a:r>
            <a:r>
              <a:rPr lang="en-US" b="1" baseline="30000"/>
              <a:t>-9</a:t>
            </a:r>
            <a:r>
              <a:rPr lang="en-US" b="1"/>
              <a:t> torr</a:t>
            </a:r>
          </a:p>
          <a:p>
            <a:r>
              <a:rPr lang="en-US" b="1"/>
              <a:t>		Completely free molecular flow</a:t>
            </a:r>
          </a:p>
          <a:p>
            <a:r>
              <a:rPr lang="en-US" b="1"/>
              <a:t>		Long applications (evaporation and electron beams)</a:t>
            </a:r>
          </a:p>
          <a:p>
            <a:r>
              <a:rPr lang="en-US" b="1"/>
              <a:t>Ultrahigh vacuum</a:t>
            </a:r>
          </a:p>
          <a:p>
            <a:r>
              <a:rPr lang="en-US" b="1"/>
              <a:t>		&lt;10</a:t>
            </a:r>
            <a:r>
              <a:rPr lang="en-US" b="1" baseline="30000"/>
              <a:t>-9</a:t>
            </a:r>
            <a:r>
              <a:rPr lang="en-US" b="1"/>
              <a:t> torr</a:t>
            </a:r>
          </a:p>
          <a:p>
            <a:r>
              <a:rPr lang="en-US" b="1"/>
              <a:t>		Keep surfaces clean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A271C1-4BC7-4151-B536-A98C12827D40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9B562-BE35-4A75-BB4D-D0D864A919D3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0"/>
            <a:ext cx="38862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9948863" cy="3919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3048000" y="5638800"/>
            <a:ext cx="3857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Positive Displacement Pumps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79F792-8AEC-4313-A8F9-1B40689A95C2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5583B-5B8E-4E4E-B855-BEC77A199330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097280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6"/>
                </a:solidFill>
                <a:cs typeface="+mn-cs"/>
              </a:rPr>
              <a:t>Positive Displacement Pumps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DIN 28400: Section 2(1980): ISO3529: Vacuum pump that aspirates, compresses and discharges a gas to be pumped, using valves if necessary, by means of pistons, rotors, sliders, etc. which are sealed from another either with or without </a:t>
            </a:r>
            <a:r>
              <a:rPr lang="en-US" dirty="0" smtClean="0">
                <a:solidFill>
                  <a:schemeClr val="tx1"/>
                </a:solidFill>
                <a:cs typeface="+mn-cs"/>
              </a:rPr>
              <a:t>liquids.</a:t>
            </a:r>
            <a:endParaRPr lang="en-US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68613" name="TextBox 6"/>
          <p:cNvSpPr txBox="1">
            <a:spLocks noChangeArrowheads="1"/>
          </p:cNvSpPr>
          <p:nvPr/>
        </p:nvSpPr>
        <p:spPr bwMode="auto">
          <a:xfrm>
            <a:off x="0" y="2362200"/>
            <a:ext cx="5254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Oscillating positive  displacement pumps</a:t>
            </a:r>
          </a:p>
          <a:p>
            <a:pPr algn="ctr"/>
            <a:r>
              <a:rPr lang="en-US"/>
              <a:t>Piston pumps</a:t>
            </a:r>
          </a:p>
          <a:p>
            <a:pPr algn="ctr"/>
            <a:r>
              <a:rPr lang="en-US"/>
              <a:t>Diaphragm pumps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362200"/>
            <a:ext cx="5715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Rotary positive displacement pumps</a:t>
            </a:r>
          </a:p>
          <a:p>
            <a:pPr algn="ctr">
              <a:defRPr/>
            </a:pPr>
            <a:r>
              <a:rPr lang="en-US" dirty="0">
                <a:solidFill>
                  <a:schemeClr val="accent6"/>
                </a:solidFill>
                <a:cs typeface="+mn-cs"/>
              </a:rPr>
              <a:t>Single-spool  </a:t>
            </a:r>
            <a:r>
              <a:rPr lang="en-US" dirty="0">
                <a:solidFill>
                  <a:srgbClr val="FF0000"/>
                </a:solidFill>
                <a:cs typeface="+mn-cs"/>
              </a:rPr>
              <a:t>                   </a:t>
            </a:r>
            <a:r>
              <a:rPr lang="en-US" dirty="0">
                <a:solidFill>
                  <a:schemeClr val="accent6"/>
                </a:solidFill>
                <a:cs typeface="+mn-cs"/>
              </a:rPr>
              <a:t>Twin Spool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  <a:cs typeface="+mn-cs"/>
              </a:rPr>
              <a:t>Liquid ring pumps           Screw type pump</a:t>
            </a:r>
          </a:p>
          <a:p>
            <a:pPr>
              <a:defRPr/>
            </a:pPr>
            <a:r>
              <a:rPr lang="en-US" dirty="0" smtClean="0">
                <a:solidFill>
                  <a:srgbClr val="00B0F0"/>
                </a:solidFill>
                <a:cs typeface="+mn-cs"/>
              </a:rPr>
              <a:t>Sliding </a:t>
            </a:r>
            <a:r>
              <a:rPr lang="en-US" dirty="0">
                <a:solidFill>
                  <a:srgbClr val="00B0F0"/>
                </a:solidFill>
                <a:cs typeface="+mn-cs"/>
              </a:rPr>
              <a:t>Vane rotary        Claw Pumps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  <a:cs typeface="+mn-cs"/>
              </a:rPr>
              <a:t>Multi stage pumps            Roots Pumps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  <a:cs typeface="+mn-cs"/>
              </a:rPr>
              <a:t>Rotary plunger pumps</a:t>
            </a:r>
          </a:p>
          <a:p>
            <a:pPr>
              <a:defRPr/>
            </a:pPr>
            <a:r>
              <a:rPr lang="en-US" dirty="0" err="1">
                <a:solidFill>
                  <a:srgbClr val="00B0F0"/>
                </a:solidFill>
                <a:cs typeface="+mn-cs"/>
              </a:rPr>
              <a:t>Trochoidal</a:t>
            </a:r>
            <a:r>
              <a:rPr lang="en-US" dirty="0">
                <a:solidFill>
                  <a:srgbClr val="00B0F0"/>
                </a:solidFill>
                <a:cs typeface="+mn-cs"/>
              </a:rPr>
              <a:t> pumps</a:t>
            </a:r>
          </a:p>
          <a:p>
            <a:pPr>
              <a:defRPr/>
            </a:pPr>
            <a:r>
              <a:rPr lang="en-US" dirty="0">
                <a:solidFill>
                  <a:srgbClr val="00B0F0"/>
                </a:solidFill>
                <a:cs typeface="+mn-cs"/>
              </a:rPr>
              <a:t>Scroll pumps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49275" y="822325"/>
            <a:ext cx="98742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98" tIns="52249" rIns="104498" bIns="52249" anchor="ctr"/>
          <a:lstStyle/>
          <a:p>
            <a:pPr algn="ctr">
              <a:defRPr/>
            </a:pPr>
            <a:r>
              <a:rPr lang="en-US" sz="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Piston Pump</a:t>
            </a:r>
          </a:p>
        </p:txBody>
      </p:sp>
      <p:pic>
        <p:nvPicPr>
          <p:cNvPr id="69635" name="Picture 4" descr="animpis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475" y="1981200"/>
            <a:ext cx="9234488" cy="519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2819400" y="-152400"/>
            <a:ext cx="5254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Oscillating positive  displacement pumps</a:t>
            </a:r>
          </a:p>
          <a:p>
            <a:pPr algn="ctr"/>
            <a:r>
              <a:rPr lang="en-US"/>
              <a:t>Piston pumps</a:t>
            </a:r>
          </a:p>
          <a:p>
            <a:pPr algn="ctr"/>
            <a:r>
              <a:rPr lang="en-US"/>
              <a:t>Diaphragm pumps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49275" y="406400"/>
            <a:ext cx="98742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98" tIns="52249" rIns="104498" bIns="52249" anchor="ctr"/>
          <a:lstStyle/>
          <a:p>
            <a:pPr algn="ctr">
              <a:defRPr/>
            </a:pPr>
            <a:r>
              <a:rPr lang="en-US" sz="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Bent Axis Piston Pump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76475"/>
            <a:ext cx="45720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5" descr="aniben3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00325"/>
            <a:ext cx="6492875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49275" y="406400"/>
            <a:ext cx="98742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98" tIns="52249" rIns="104498" bIns="52249" anchor="ctr"/>
          <a:lstStyle/>
          <a:p>
            <a:pPr algn="ctr">
              <a:defRPr/>
            </a:pPr>
            <a:r>
              <a:rPr lang="en-US" sz="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Swash Plate Piston Pump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5438" y="2276475"/>
            <a:ext cx="4297362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5" descr="aniswa12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8"/>
            <a:ext cx="6675438" cy="35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D4A688-0474-402E-A192-4569BF45A388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6349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860C5-2CF3-427E-96AD-B52064F50006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156154">
            <a:off x="2146771" y="313951"/>
            <a:ext cx="23479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66883">
            <a:off x="5192713" y="268288"/>
            <a:ext cx="5462587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TextBox 5"/>
          <p:cNvSpPr txBox="1">
            <a:spLocks noChangeArrowheads="1"/>
          </p:cNvSpPr>
          <p:nvPr/>
        </p:nvSpPr>
        <p:spPr bwMode="auto">
          <a:xfrm>
            <a:off x="0" y="5029200"/>
            <a:ext cx="4216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Single or double stage:</a:t>
            </a:r>
          </a:p>
          <a:p>
            <a:pPr algn="ctr"/>
            <a:r>
              <a:rPr lang="en-US"/>
              <a:t>Ultimate pressure 500Pa to 10Pa</a:t>
            </a:r>
          </a:p>
        </p:txBody>
      </p:sp>
      <p:sp>
        <p:nvSpPr>
          <p:cNvPr id="72711" name="TextBox 6"/>
          <p:cNvSpPr txBox="1">
            <a:spLocks noChangeArrowheads="1"/>
          </p:cNvSpPr>
          <p:nvPr/>
        </p:nvSpPr>
        <p:spPr bwMode="auto">
          <a:xfrm>
            <a:off x="5410200" y="5029200"/>
            <a:ext cx="556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Four stage: Dia. of piston 100mm, Cylinder height 25.4mm, Pumping speed:34m</a:t>
            </a:r>
            <a:r>
              <a:rPr lang="en-US" baseline="30000"/>
              <a:t>3</a:t>
            </a:r>
            <a:r>
              <a:rPr lang="en-US"/>
              <a:t>/h</a:t>
            </a:r>
          </a:p>
          <a:p>
            <a:pPr algn="ctr"/>
            <a:r>
              <a:rPr lang="en-US"/>
              <a:t>Pressure: 1.5Pa-3Pa</a:t>
            </a:r>
          </a:p>
        </p:txBody>
      </p:sp>
      <p:sp>
        <p:nvSpPr>
          <p:cNvPr id="72712" name="TextBox 7"/>
          <p:cNvSpPr txBox="1">
            <a:spLocks noChangeArrowheads="1"/>
          </p:cNvSpPr>
          <p:nvPr/>
        </p:nvSpPr>
        <p:spPr bwMode="auto">
          <a:xfrm>
            <a:off x="1905000" y="5867400"/>
            <a:ext cx="9067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Dead space</a:t>
            </a:r>
          </a:p>
          <a:p>
            <a:r>
              <a:rPr lang="en-US">
                <a:solidFill>
                  <a:srgbClr val="FF0000"/>
                </a:solidFill>
              </a:rPr>
              <a:t>Wear</a:t>
            </a:r>
          </a:p>
          <a:p>
            <a:r>
              <a:rPr lang="en-US">
                <a:solidFill>
                  <a:srgbClr val="FF0000"/>
                </a:solidFill>
              </a:rPr>
              <a:t>Modern Technology: fluroplastic coating and piston with special sliding surface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156154">
            <a:off x="67839" y="515306"/>
            <a:ext cx="23479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49275" y="244475"/>
            <a:ext cx="987425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98" tIns="52249" rIns="104498" bIns="52249" anchor="ctr"/>
          <a:lstStyle/>
          <a:p>
            <a:pPr algn="ctr">
              <a:defRPr/>
            </a:pPr>
            <a:r>
              <a:rPr lang="en-US" sz="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Diaphragm Pump</a:t>
            </a:r>
          </a:p>
        </p:txBody>
      </p:sp>
      <p:pic>
        <p:nvPicPr>
          <p:cNvPr id="73731" name="Picture 4" descr="anidia4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3438" y="1463675"/>
            <a:ext cx="6765925" cy="5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2" t="24785" r="13607" b="8182"/>
          <a:stretch/>
        </p:blipFill>
        <p:spPr bwMode="auto">
          <a:xfrm>
            <a:off x="1511558" y="7081"/>
            <a:ext cx="7171997" cy="721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2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D858BA-18D6-40BA-BF36-4AFC7E305C4C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9E2EA-E4E3-429C-9AA1-3C266AAE5CA3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620871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6107113" y="0"/>
            <a:ext cx="4865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Pumping speed and Ultimate Pressure</a:t>
            </a:r>
          </a:p>
        </p:txBody>
      </p:sp>
      <p:pic>
        <p:nvPicPr>
          <p:cNvPr id="747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0375" y="533400"/>
            <a:ext cx="54324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9" name="TextBox 6"/>
          <p:cNvSpPr txBox="1">
            <a:spLocks noChangeArrowheads="1"/>
          </p:cNvSpPr>
          <p:nvPr/>
        </p:nvSpPr>
        <p:spPr bwMode="auto">
          <a:xfrm>
            <a:off x="6248400" y="1600200"/>
            <a:ext cx="40147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Suction Chamber Volume = V</a:t>
            </a:r>
            <a:r>
              <a:rPr lang="en-US" baseline="-25000"/>
              <a:t>S</a:t>
            </a:r>
          </a:p>
          <a:p>
            <a:pPr algn="ctr"/>
            <a:r>
              <a:rPr lang="en-US"/>
              <a:t>Rotational speed = n</a:t>
            </a:r>
          </a:p>
          <a:p>
            <a:pPr algn="ctr"/>
            <a:r>
              <a:rPr lang="en-US"/>
              <a:t>Dead Space = V</a:t>
            </a:r>
            <a:r>
              <a:rPr lang="en-US" baseline="-25000"/>
              <a:t>D.S.</a:t>
            </a:r>
          </a:p>
        </p:txBody>
      </p:sp>
      <p:pic>
        <p:nvPicPr>
          <p:cNvPr id="7476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819400"/>
            <a:ext cx="2100263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TextBox 9"/>
          <p:cNvSpPr txBox="1">
            <a:spLocks noChangeArrowheads="1"/>
          </p:cNvSpPr>
          <p:nvPr/>
        </p:nvSpPr>
        <p:spPr bwMode="auto">
          <a:xfrm>
            <a:off x="6589713" y="4267200"/>
            <a:ext cx="42852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Pumping Speed = </a:t>
            </a:r>
            <a:r>
              <a:rPr lang="en-US" dirty="0" smtClean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Monophase</a:t>
            </a:r>
            <a:r>
              <a:rPr lang="en-US" dirty="0" smtClean="0"/>
              <a:t> motor with nominal rotational speed 1500rpm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1B6388-BCEF-4E9A-A7D9-D3251A799928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6656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BEE86-092C-455B-9C62-ECE9F08B9CC4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53200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7162800" y="838200"/>
            <a:ext cx="37274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Single stage: 8m</a:t>
            </a:r>
            <a:r>
              <a:rPr lang="en-US" baseline="30000"/>
              <a:t>3</a:t>
            </a:r>
            <a:r>
              <a:rPr lang="en-US"/>
              <a:t>/h, 80mbar</a:t>
            </a:r>
          </a:p>
          <a:p>
            <a:r>
              <a:rPr lang="en-US"/>
              <a:t>Two stage: 4m</a:t>
            </a:r>
            <a:r>
              <a:rPr lang="en-US" baseline="30000"/>
              <a:t>3</a:t>
            </a:r>
            <a:r>
              <a:rPr lang="en-US"/>
              <a:t>/h, 9mbar</a:t>
            </a:r>
          </a:p>
          <a:p>
            <a:r>
              <a:rPr lang="en-US"/>
              <a:t>Three stage: 2.8m</a:t>
            </a:r>
            <a:r>
              <a:rPr lang="en-US" baseline="30000"/>
              <a:t>3</a:t>
            </a:r>
            <a:r>
              <a:rPr lang="en-US"/>
              <a:t>/h, 2mbar</a:t>
            </a:r>
          </a:p>
          <a:p>
            <a:r>
              <a:rPr lang="en-US"/>
              <a:t>Four stage: 2m</a:t>
            </a:r>
            <a:r>
              <a:rPr lang="en-US" baseline="30000"/>
              <a:t>3</a:t>
            </a:r>
            <a:r>
              <a:rPr lang="en-US"/>
              <a:t>/h, 0.6mbar</a:t>
            </a:r>
          </a:p>
        </p:txBody>
      </p:sp>
      <p:sp>
        <p:nvSpPr>
          <p:cNvPr id="75782" name="TextBox 5"/>
          <p:cNvSpPr txBox="1">
            <a:spLocks noChangeArrowheads="1"/>
          </p:cNvSpPr>
          <p:nvPr/>
        </p:nvSpPr>
        <p:spPr bwMode="auto">
          <a:xfrm>
            <a:off x="7162800" y="2819400"/>
            <a:ext cx="3810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Gas Ballast: Either prevents condensation or discharges condensate produced by the pump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5257800"/>
            <a:ext cx="7239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Drive concept: Controlling the speed of pump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cs typeface="+mn-cs"/>
              </a:rPr>
              <a:t>Frequency converter-controlled three-phase AC motors, preferably for large pumps.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cs typeface="+mn-cs"/>
              </a:rPr>
              <a:t>Electronically communicated, brushless DC motor</a:t>
            </a:r>
          </a:p>
        </p:txBody>
      </p:sp>
      <p:sp>
        <p:nvSpPr>
          <p:cNvPr id="75784" name="TextBox 7"/>
          <p:cNvSpPr txBox="1">
            <a:spLocks noChangeArrowheads="1"/>
          </p:cNvSpPr>
          <p:nvPr/>
        </p:nvSpPr>
        <p:spPr bwMode="auto">
          <a:xfrm>
            <a:off x="7848600" y="38100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Ultimate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/>
              <a:pPr>
                <a:defRPr/>
              </a:pPr>
              <a:t>Wednesday, February 10, 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228600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PREVIOUS CLASSES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1162"/>
            <a:ext cx="48877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1- Error analysis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2- Precession, Resolution etc.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3- Examples of different applications of Vacuum Techniques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4- Units of Pressure and its conversions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5- Basics of Gas Properties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6- Gas laws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7- Velocity of gasses etc.</a:t>
            </a:r>
          </a:p>
          <a:p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smtClean="0">
                <a:solidFill>
                  <a:srgbClr val="00B050"/>
                </a:solidFill>
              </a:rPr>
              <a:t>8- Molecular </a:t>
            </a:r>
            <a:r>
              <a:rPr lang="en-IN" b="1" dirty="0">
                <a:solidFill>
                  <a:srgbClr val="00B050"/>
                </a:solidFill>
              </a:rPr>
              <a:t>incident rate, Mean free </a:t>
            </a:r>
            <a:r>
              <a:rPr lang="en-IN" b="1" dirty="0" smtClean="0">
                <a:solidFill>
                  <a:srgbClr val="00B050"/>
                </a:solidFill>
              </a:rPr>
              <a:t>path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9- Viscosity </a:t>
            </a:r>
            <a:r>
              <a:rPr lang="en-IN" b="1" dirty="0">
                <a:solidFill>
                  <a:srgbClr val="00B050"/>
                </a:solidFill>
              </a:rPr>
              <a:t>and diffusion of </a:t>
            </a:r>
            <a:r>
              <a:rPr lang="en-IN" b="1" dirty="0" smtClean="0">
                <a:solidFill>
                  <a:srgbClr val="00B050"/>
                </a:solidFill>
              </a:rPr>
              <a:t>gases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10- Thermal </a:t>
            </a:r>
            <a:r>
              <a:rPr lang="en-IN" b="1" dirty="0">
                <a:solidFill>
                  <a:srgbClr val="00B050"/>
                </a:solidFill>
              </a:rPr>
              <a:t>diffusion: Distinction of gas flow and </a:t>
            </a:r>
            <a:r>
              <a:rPr lang="en-IN" b="1" dirty="0" smtClean="0">
                <a:solidFill>
                  <a:srgbClr val="00B050"/>
                </a:solidFill>
              </a:rPr>
              <a:t>connections</a:t>
            </a:r>
          </a:p>
          <a:p>
            <a:r>
              <a:rPr lang="en-IN" sz="1800" b="1" dirty="0" smtClean="0">
                <a:solidFill>
                  <a:srgbClr val="00B050"/>
                </a:solidFill>
              </a:rPr>
              <a:t>11. Pumping </a:t>
            </a:r>
            <a:r>
              <a:rPr lang="en-IN" sz="1800" b="1" dirty="0">
                <a:solidFill>
                  <a:srgbClr val="00B050"/>
                </a:solidFill>
              </a:rPr>
              <a:t>speed </a:t>
            </a:r>
            <a:r>
              <a:rPr lang="en-IN" sz="1800" b="1" dirty="0" smtClean="0">
                <a:solidFill>
                  <a:srgbClr val="00B050"/>
                </a:solidFill>
              </a:rPr>
              <a:t>and Vacuum </a:t>
            </a:r>
            <a:r>
              <a:rPr lang="en-IN" sz="1800" b="1" dirty="0">
                <a:solidFill>
                  <a:srgbClr val="00B050"/>
                </a:solidFill>
              </a:rPr>
              <a:t>PUMPS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 </a:t>
            </a:r>
            <a:endParaRPr lang="en-IN" b="1" dirty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6805" y="5891083"/>
            <a:ext cx="3718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Oscillatory Positive Displacement Pump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7637" y="703980"/>
            <a:ext cx="609516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1- Question: Modify the design of McLeod gauge for the better resolution of pressure measurement</a:t>
            </a:r>
          </a:p>
          <a:p>
            <a:endParaRPr lang="en-IN" sz="3200" dirty="0"/>
          </a:p>
          <a:p>
            <a:r>
              <a:rPr lang="en-IN" sz="3200" dirty="0" smtClean="0"/>
              <a:t>2- Write a computer programme (Software development) to calculate the  conductance for different connection design</a:t>
            </a:r>
          </a:p>
          <a:p>
            <a:endParaRPr lang="en-IN" sz="3200" dirty="0" smtClean="0"/>
          </a:p>
          <a:p>
            <a:r>
              <a:rPr lang="en-IN" sz="3200" dirty="0" smtClean="0"/>
              <a:t>3- Write a computer programme to calculate the throughput and pumping speed required for the vacuum chamber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38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C7BA8-23E4-4663-9212-3C71879A9541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02EC7-4333-42EA-8512-3A160B66B269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76804" name="TextBox 3"/>
          <p:cNvSpPr txBox="1">
            <a:spLocks noChangeArrowheads="1"/>
          </p:cNvSpPr>
          <p:nvPr/>
        </p:nvSpPr>
        <p:spPr bwMode="auto">
          <a:xfrm>
            <a:off x="0" y="381000"/>
            <a:ext cx="7239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Influence of gas species on pumping speed and ultimate pressure</a:t>
            </a:r>
          </a:p>
          <a:p>
            <a:r>
              <a:rPr lang="en-US"/>
              <a:t>Influence of rotational speed on ultimate pressure</a:t>
            </a:r>
          </a:p>
          <a:p>
            <a:r>
              <a:rPr lang="en-US"/>
              <a:t>Pump Heads  and diaphragm</a:t>
            </a:r>
          </a:p>
          <a:p>
            <a:r>
              <a:rPr lang="en-US"/>
              <a:t>Valves:FPM (Viton), PTFE (Teflon), EFKM or PEEK(Chemraz)</a:t>
            </a:r>
          </a:p>
          <a:p>
            <a:r>
              <a:rPr lang="en-US"/>
              <a:t>Materials:  </a:t>
            </a:r>
          </a:p>
          <a:p>
            <a:endParaRPr lang="en-US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0613" y="0"/>
            <a:ext cx="35321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743200"/>
            <a:ext cx="7359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124200"/>
            <a:ext cx="1943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447847" y="5786508"/>
            <a:ext cx="3340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Chemical laboratory</a:t>
            </a:r>
          </a:p>
          <a:p>
            <a:r>
              <a:rPr lang="en-IN" dirty="0" smtClean="0"/>
              <a:t>Baking pump for </a:t>
            </a:r>
            <a:r>
              <a:rPr lang="en-IN" dirty="0" err="1" smtClean="0"/>
              <a:t>turbomolecular</a:t>
            </a:r>
            <a:r>
              <a:rPr lang="en-IN" dirty="0" smtClean="0"/>
              <a:t> pumps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AC5666-F1BD-446F-A1D6-31B9D3DE573B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7FFB-7CA0-4857-A195-A4D1D3744E78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77828" name="AutoShape 2" descr="http://www.designworldonline.com/uploads/Imagegallery/DiaphragmHeads.jpg"/>
          <p:cNvSpPr>
            <a:spLocks noChangeAspect="1" noChangeArrowheads="1"/>
          </p:cNvSpPr>
          <p:nvPr/>
        </p:nvSpPr>
        <p:spPr bwMode="auto">
          <a:xfrm>
            <a:off x="155575" y="-2582863"/>
            <a:ext cx="6115050" cy="538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pic>
        <p:nvPicPr>
          <p:cNvPr id="77829" name="Picture 4" descr="http://www.designworldonline.com/uploads/Imagegallery/DiaphragmHea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409575"/>
            <a:ext cx="61150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6" descr="animimpe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9438" y="2063805"/>
            <a:ext cx="6583362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49275" y="406400"/>
            <a:ext cx="98742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98" tIns="52249" rIns="104498" bIns="52249" anchor="ctr"/>
          <a:lstStyle/>
          <a:p>
            <a:pPr algn="ctr">
              <a:defRPr/>
            </a:pPr>
            <a:r>
              <a:rPr lang="en-US" sz="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Liquid Ring vacuum pumps</a:t>
            </a:r>
          </a:p>
        </p:txBody>
      </p:sp>
      <p:pic>
        <p:nvPicPr>
          <p:cNvPr id="788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935" y="2600325"/>
            <a:ext cx="4389438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B7A033-8956-4F6D-9C1C-C0933488722A}" type="datetime2">
              <a:rPr lang="en-US" smtClean="0"/>
              <a:pPr>
                <a:defRPr/>
              </a:pPr>
              <a:t>Wednesday, February 10, 2021</a:t>
            </a:fld>
            <a:endParaRPr lang="en-US" dirty="0" smtClean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2229C-034F-4E5A-8515-7AB7AC040075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-462400"/>
            <a:ext cx="98758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98" tIns="52249" rIns="104498" bIns="52249"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Liquid Ring vacuum pumps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381000" y="925380"/>
            <a:ext cx="1059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Liquid </a:t>
            </a:r>
            <a:r>
              <a:rPr lang="en-US" dirty="0"/>
              <a:t>ring compressors are built for suction volume flows below 10m</a:t>
            </a:r>
            <a:r>
              <a:rPr lang="en-US" baseline="30000" dirty="0"/>
              <a:t>3</a:t>
            </a:r>
            <a:r>
              <a:rPr lang="en-US" dirty="0"/>
              <a:t>/h and </a:t>
            </a:r>
            <a:r>
              <a:rPr lang="en-US" dirty="0" err="1"/>
              <a:t>upto</a:t>
            </a:r>
            <a:r>
              <a:rPr lang="en-US" dirty="0"/>
              <a:t> above 10000m</a:t>
            </a:r>
            <a:r>
              <a:rPr lang="en-US" baseline="30000" dirty="0"/>
              <a:t>3</a:t>
            </a:r>
            <a:r>
              <a:rPr lang="en-US" dirty="0"/>
              <a:t>/h</a:t>
            </a: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204830">
            <a:off x="4890160" y="1548948"/>
            <a:ext cx="57816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TextBox 8"/>
          <p:cNvSpPr txBox="1">
            <a:spLocks noChangeArrowheads="1"/>
          </p:cNvSpPr>
          <p:nvPr/>
        </p:nvSpPr>
        <p:spPr bwMode="auto">
          <a:xfrm>
            <a:off x="2927649" y="1608435"/>
            <a:ext cx="3201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vapour</a:t>
            </a:r>
            <a:r>
              <a:rPr lang="en-US" dirty="0"/>
              <a:t>/</a:t>
            </a:r>
            <a:r>
              <a:rPr lang="en-US" dirty="0" err="1"/>
              <a:t>V</a:t>
            </a:r>
            <a:r>
              <a:rPr lang="en-US" baseline="-25000" dirty="0" err="1"/>
              <a:t>tot</a:t>
            </a:r>
            <a:r>
              <a:rPr lang="en-US" dirty="0"/>
              <a:t>)=(</a:t>
            </a:r>
            <a:r>
              <a:rPr lang="en-US" dirty="0" err="1"/>
              <a:t>P</a:t>
            </a:r>
            <a:r>
              <a:rPr lang="en-US" baseline="-25000" dirty="0" err="1"/>
              <a:t>vapor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tot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45" y="2241661"/>
            <a:ext cx="4477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Dalton’s Law and assuming that the temperature T</a:t>
            </a:r>
            <a:r>
              <a:rPr lang="en-IN" baseline="-25000" dirty="0" smtClean="0"/>
              <a:t>A</a:t>
            </a:r>
            <a:r>
              <a:rPr lang="en-IN" dirty="0" smtClean="0"/>
              <a:t> of the pumped area and adjusts to the temperature T</a:t>
            </a:r>
            <a:r>
              <a:rPr lang="en-IN" baseline="-25000" dirty="0" smtClean="0"/>
              <a:t>B</a:t>
            </a:r>
            <a:r>
              <a:rPr lang="en-IN" dirty="0" smtClean="0"/>
              <a:t> of the working fluid by the time it enters into the impeller cells, pumping speed S calculates to</a:t>
            </a:r>
          </a:p>
          <a:p>
            <a:r>
              <a:rPr lang="en-IN" dirty="0" err="1" smtClean="0"/>
              <a:t>S</a:t>
            </a:r>
            <a:r>
              <a:rPr lang="en-IN" baseline="-25000" dirty="0" err="1" smtClean="0"/>
              <a:t>A,dry</a:t>
            </a:r>
            <a:r>
              <a:rPr lang="en-IN" dirty="0" smtClean="0"/>
              <a:t>=S</a:t>
            </a:r>
            <a:r>
              <a:rPr lang="en-IN" baseline="-25000" dirty="0" smtClean="0"/>
              <a:t>K</a:t>
            </a:r>
            <a:r>
              <a:rPr lang="en-IN" dirty="0" smtClean="0"/>
              <a:t>(T</a:t>
            </a:r>
            <a:r>
              <a:rPr lang="en-IN" baseline="-25000" dirty="0" smtClean="0"/>
              <a:t>A</a:t>
            </a:r>
            <a:r>
              <a:rPr lang="en-IN" dirty="0" smtClean="0"/>
              <a:t>/T</a:t>
            </a:r>
            <a:r>
              <a:rPr lang="en-IN" baseline="-25000" dirty="0" smtClean="0"/>
              <a:t>B</a:t>
            </a:r>
            <a:r>
              <a:rPr lang="en-IN" dirty="0" smtClean="0"/>
              <a:t>)(288/293)[(P</a:t>
            </a:r>
            <a:r>
              <a:rPr lang="en-IN" baseline="-25000" dirty="0" smtClean="0"/>
              <a:t>A</a:t>
            </a:r>
            <a:r>
              <a:rPr lang="en-IN" dirty="0" smtClean="0"/>
              <a:t>-</a:t>
            </a:r>
            <a:r>
              <a:rPr lang="en-IN" dirty="0" err="1" smtClean="0"/>
              <a:t>P</a:t>
            </a:r>
            <a:r>
              <a:rPr lang="en-IN" baseline="-25000" dirty="0" err="1" smtClean="0"/>
              <a:t>vapour,B</a:t>
            </a:r>
            <a:r>
              <a:rPr lang="en-IN" dirty="0" smtClean="0"/>
              <a:t>)/(P</a:t>
            </a:r>
            <a:r>
              <a:rPr lang="en-IN" baseline="-25000" dirty="0" smtClean="0"/>
              <a:t>A</a:t>
            </a:r>
            <a:r>
              <a:rPr lang="en-IN" dirty="0" smtClean="0"/>
              <a:t>-17.04</a:t>
            </a:r>
            <a:r>
              <a:rPr lang="en-IN" baseline="-25000" dirty="0" smtClean="0"/>
              <a:t>hPa</a:t>
            </a:r>
            <a:r>
              <a:rPr lang="en-IN" dirty="0" smtClean="0"/>
              <a:t>)]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2416" y="5747662"/>
            <a:ext cx="4477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Temperature is in K, S</a:t>
            </a:r>
            <a:r>
              <a:rPr lang="en-IN" baseline="-25000" dirty="0" smtClean="0"/>
              <a:t>K</a:t>
            </a:r>
            <a:r>
              <a:rPr lang="en-IN" dirty="0" smtClean="0"/>
              <a:t> is the pumping speed at inlet pressure P</a:t>
            </a:r>
            <a:r>
              <a:rPr lang="en-IN" baseline="-25000" dirty="0" smtClean="0"/>
              <a:t>A</a:t>
            </a:r>
            <a:r>
              <a:rPr lang="en-IN" dirty="0" smtClean="0"/>
              <a:t>. 17.04 </a:t>
            </a:r>
            <a:r>
              <a:rPr lang="en-IN" dirty="0" err="1" smtClean="0"/>
              <a:t>hPa</a:t>
            </a:r>
            <a:r>
              <a:rPr lang="en-IN" dirty="0" smtClean="0"/>
              <a:t> is the vapour pressure of water at 15C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68281" y="6162135"/>
            <a:ext cx="6430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(288/293) -&gt; the air temperature deviation from 20C and the working fluid temperature deviating from 15C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2A3DC5-D3A0-4D8A-A9E9-C312E8C0E469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8A134-50E5-4C7D-8428-73EAC933144D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-3175"/>
            <a:ext cx="6848475" cy="6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063" y="228600"/>
            <a:ext cx="450373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TextBox 7"/>
          <p:cNvSpPr txBox="1">
            <a:spLocks noChangeArrowheads="1"/>
          </p:cNvSpPr>
          <p:nvPr/>
        </p:nvSpPr>
        <p:spPr bwMode="auto">
          <a:xfrm>
            <a:off x="5410200" y="6248400"/>
            <a:ext cx="565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Liquid is water. But problem with chemicals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21BF5C-F9C0-46D1-9A8C-2A761867EFF1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DC74D-3C78-4D85-9988-8E8E7717711E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706278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AF999A-A253-48E7-B380-3E98905FA874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AC17E-A3FA-4AAF-BC8C-7CC5728696AB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"/>
            <a:ext cx="86106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6477000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cs typeface="+mn-cs"/>
              </a:rPr>
              <a:t>Operation and safety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cs typeface="+mn-cs"/>
              </a:rPr>
              <a:t>Working fluid: oil, alkaline solutions, and acids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cs typeface="+mn-cs"/>
              </a:rPr>
              <a:t>Fresh fluid mode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>
                <a:cs typeface="+mn-cs"/>
              </a:rPr>
              <a:t>Combined fluid mode</a:t>
            </a:r>
          </a:p>
        </p:txBody>
      </p:sp>
      <p:sp>
        <p:nvSpPr>
          <p:cNvPr id="82950" name="TextBox 6"/>
          <p:cNvSpPr txBox="1">
            <a:spLocks noChangeArrowheads="1"/>
          </p:cNvSpPr>
          <p:nvPr/>
        </p:nvSpPr>
        <p:spPr bwMode="auto">
          <a:xfrm>
            <a:off x="228600" y="2895600"/>
            <a:ext cx="4343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4. Adjusting working fluid temperature</a:t>
            </a:r>
          </a:p>
          <a:p>
            <a:r>
              <a:rPr lang="en-US"/>
              <a:t>5. Speed control: 30%</a:t>
            </a:r>
          </a:p>
          <a:p>
            <a:r>
              <a:rPr lang="en-US"/>
              <a:t>6. Bypass control: A portion of  the compressed gas, or atmospheric air is recirculated to the suction pump.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25216" r="22815" b="10697"/>
          <a:stretch/>
        </p:blipFill>
        <p:spPr bwMode="auto">
          <a:xfrm>
            <a:off x="388234" y="-6140"/>
            <a:ext cx="10445874" cy="627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4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70510A-639D-497F-B0CD-006EDEF3E6AD}" type="datetime2">
              <a:rPr lang="en-US" smtClean="0"/>
              <a:pPr>
                <a:defRPr/>
              </a:pPr>
              <a:t>Wednesday, February 10, 2021</a:t>
            </a:fld>
            <a:endParaRPr lang="en-US" dirty="0" smtClean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772F9-24D9-4742-861E-836D50538A1B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52400" y="0"/>
            <a:ext cx="462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Pumping Speed and Conductance</a:t>
            </a:r>
            <a:endParaRPr lang="en-US" dirty="0"/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50950"/>
            <a:ext cx="3810000" cy="3338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6400800" y="0"/>
            <a:ext cx="3390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Conductance Limitation</a:t>
            </a:r>
            <a:endParaRPr lang="en-US" dirty="0"/>
          </a:p>
        </p:txBody>
      </p:sp>
      <p:pic>
        <p:nvPicPr>
          <p:cNvPr id="614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0" y="1219200"/>
            <a:ext cx="6343650" cy="2943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3657600" y="5257800"/>
            <a:ext cx="39735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Vacuum Pumps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9C7FB3-A680-433F-9584-BD6DF4772F5F}" type="datetime2">
              <a:rPr lang="en-US" smtClean="0"/>
              <a:pPr>
                <a:defRPr/>
              </a:pPr>
              <a:t>Wednesday, February 10, 2021</a:t>
            </a:fld>
            <a:endParaRPr lang="en-US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669C5-8907-4A00-9926-B808B0DCF548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1371600" y="304800"/>
            <a:ext cx="8716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Vacuum pumping is based on one or more of the following principles:</a:t>
            </a:r>
            <a:endParaRPr lang="en-IN" dirty="0"/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52400" y="990600"/>
            <a:ext cx="10820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Compression-Expansion of the gas: Ex- Piston pumps, Liquid column or Liquid ring pumps, Roots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Drag by viscosity effects: Ex-Vapor ejector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Drag by diffusion effects: Vapor diffusion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Molecular Drag Pump: Molecular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Ionization Effects: Ion Pumps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Physical or Chemical Sorption: Sorption pumps, </a:t>
            </a:r>
            <a:r>
              <a:rPr lang="en-US" dirty="0" err="1">
                <a:solidFill>
                  <a:srgbClr val="0000FF"/>
                </a:solidFill>
              </a:rPr>
              <a:t>Cryopumps</a:t>
            </a:r>
            <a:r>
              <a:rPr lang="en-US" dirty="0">
                <a:solidFill>
                  <a:srgbClr val="0000FF"/>
                </a:solidFill>
              </a:rPr>
              <a:t> &amp; </a:t>
            </a:r>
            <a:r>
              <a:rPr lang="en-US" dirty="0" err="1">
                <a:solidFill>
                  <a:srgbClr val="0000FF"/>
                </a:solidFill>
              </a:rPr>
              <a:t>gettering</a:t>
            </a:r>
            <a:r>
              <a:rPr lang="en-US" dirty="0">
                <a:solidFill>
                  <a:srgbClr val="0000FF"/>
                </a:solidFill>
              </a:rPr>
              <a:t> processes</a:t>
            </a:r>
          </a:p>
          <a:p>
            <a:pPr marL="457200" indent="-457200">
              <a:buFont typeface="Times New Roman" pitchFamily="18" charset="0"/>
              <a:buAutoNum type="arabicPeriod"/>
            </a:pP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52400" y="3581400"/>
            <a:ext cx="10668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3200" dirty="0">
                <a:solidFill>
                  <a:srgbClr val="00CC99"/>
                </a:solidFill>
              </a:rPr>
              <a:t>Parameters 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Lowest pressure ( Which can achieved by a pump at its inlet)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pressure range (Pressure Range in which the pumping speed can be considered useful)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pumping speed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exhaust pressure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Selectivity of the pump</a:t>
            </a:r>
          </a:p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Composition of the residual gas.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864475" y="1793743"/>
            <a:ext cx="2023835" cy="136611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535565" y="1608435"/>
            <a:ext cx="2479205" cy="0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7864475" y="1738063"/>
            <a:ext cx="2023835" cy="94210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734113" y="2519175"/>
            <a:ext cx="2479205" cy="0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6460371" y="2644234"/>
            <a:ext cx="1239650" cy="564783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776615" y="2739727"/>
            <a:ext cx="0" cy="420126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535565" y="2739727"/>
            <a:ext cx="0" cy="420126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 flipV="1">
            <a:off x="5941770" y="2926625"/>
            <a:ext cx="834845" cy="23165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7506657" y="2959964"/>
            <a:ext cx="834845" cy="23165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928405" y="5630870"/>
            <a:ext cx="2276850" cy="1277930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2510" y="6972565"/>
            <a:ext cx="2504535" cy="2521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B72052-0056-488B-B612-3020A23F9121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27BF2-FDCD-4248-AB40-4B0DBB6FE51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1524000" y="287338"/>
            <a:ext cx="89916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/>
              <a:t>what is a Vacuum Pump?</a:t>
            </a:r>
          </a:p>
          <a:p>
            <a:pPr>
              <a:lnSpc>
                <a:spcPct val="150000"/>
              </a:lnSpc>
            </a:pPr>
            <a:r>
              <a:rPr lang="en-US" b="1"/>
              <a:t>A pump removes gas from the volume of interest</a:t>
            </a:r>
          </a:p>
          <a:p>
            <a:pPr>
              <a:lnSpc>
                <a:spcPct val="150000"/>
              </a:lnSpc>
            </a:pPr>
            <a:r>
              <a:rPr lang="en-US" b="1"/>
              <a:t>Transport through compression ( Bulk action)</a:t>
            </a:r>
          </a:p>
          <a:p>
            <a:pPr>
              <a:lnSpc>
                <a:spcPct val="150000"/>
              </a:lnSpc>
            </a:pPr>
            <a:r>
              <a:rPr lang="en-US" b="1"/>
              <a:t>Mechanical “compressor”</a:t>
            </a:r>
          </a:p>
          <a:p>
            <a:pPr>
              <a:lnSpc>
                <a:spcPct val="150000"/>
              </a:lnSpc>
            </a:pPr>
            <a:r>
              <a:rPr lang="en-US" b="1"/>
              <a:t>Momentum transfer directly to molecules ( molecular action )</a:t>
            </a:r>
          </a:p>
          <a:p>
            <a:pPr>
              <a:lnSpc>
                <a:spcPct val="150000"/>
              </a:lnSpc>
            </a:pPr>
            <a:r>
              <a:rPr lang="en-US" b="1"/>
              <a:t>Collisions with Macroscopic Items</a:t>
            </a:r>
          </a:p>
          <a:p>
            <a:pPr>
              <a:lnSpc>
                <a:spcPct val="150000"/>
              </a:lnSpc>
            </a:pPr>
            <a:r>
              <a:rPr lang="en-US" b="1"/>
              <a:t>Entrainment: Collisions with other molecules.</a:t>
            </a:r>
          </a:p>
          <a:p>
            <a:pPr>
              <a:lnSpc>
                <a:spcPct val="150000"/>
              </a:lnSpc>
            </a:pPr>
            <a:r>
              <a:rPr lang="en-US" b="1"/>
              <a:t>Immobilization: Store at surfaces for a time &gt;&gt;&gt; time of experiment</a:t>
            </a:r>
          </a:p>
          <a:p>
            <a:pPr>
              <a:lnSpc>
                <a:spcPct val="150000"/>
              </a:lnSpc>
            </a:pPr>
            <a:r>
              <a:rPr lang="en-US" b="1"/>
              <a:t>Most vacuum pumps only work over a:</a:t>
            </a:r>
          </a:p>
          <a:p>
            <a:pPr>
              <a:lnSpc>
                <a:spcPct val="150000"/>
              </a:lnSpc>
            </a:pPr>
            <a:r>
              <a:rPr lang="en-US"/>
              <a:t>		 </a:t>
            </a:r>
            <a:r>
              <a:rPr lang="en-US" b="1"/>
              <a:t>Limited range of conditions</a:t>
            </a:r>
          </a:p>
          <a:p>
            <a:pPr>
              <a:lnSpc>
                <a:spcPct val="150000"/>
              </a:lnSpc>
            </a:pPr>
            <a:r>
              <a:rPr lang="en-US"/>
              <a:t>		 </a:t>
            </a:r>
            <a:r>
              <a:rPr lang="en-US" b="1"/>
              <a:t>Limited types of gases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ABDA03-3228-4D3C-9D5A-0732AF29CC2E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AD8F6-F3BA-40C8-A142-842620C8048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609600" y="0"/>
            <a:ext cx="10363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Pumping Concepts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b="1"/>
              <a:t>Storage Pumps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b="1"/>
              <a:t>Compression Pumps and Transport Pumps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/>
              <a:t> </a:t>
            </a:r>
            <a:r>
              <a:rPr lang="en-US" b="1"/>
              <a:t>Compression losses its familiar meaning when we have very low density molecular space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/>
              <a:t>More easily understandable is the concept of “diode”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/>
              <a:t> </a:t>
            </a:r>
            <a:r>
              <a:rPr lang="en-US" b="1"/>
              <a:t>A pump is a diode for gas flow!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/>
              <a:t>Difference between “forward” and “reverse” transition probability will sustain a pressure difference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/>
              <a:t>“rectification”</a:t>
            </a:r>
          </a:p>
          <a:p>
            <a:pPr>
              <a:lnSpc>
                <a:spcPct val="150000"/>
              </a:lnSpc>
            </a:pPr>
            <a:r>
              <a:rPr lang="en-US"/>
              <a:t>A pump is something that can sustain a pressure differential</a:t>
            </a:r>
          </a:p>
        </p:txBody>
      </p:sp>
    </p:spTree>
    <p:extLst>
      <p:ext uri="{BB962C8B-B14F-4D97-AF65-F5344CB8AC3E}">
        <p14:creationId xmlns:p14="http://schemas.microsoft.com/office/powerpoint/2010/main" val="41614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CF4FB0-7479-42D3-9AC0-92413DF43EBB}" type="datetime2">
              <a:rPr lang="en-US" smtClean="0"/>
              <a:pPr>
                <a:defRPr/>
              </a:pPr>
              <a:t>Wednesday, February 10, 2021</a:t>
            </a:fld>
            <a:endParaRPr lang="en-US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38B8E-DE60-482C-99FE-C8B87EE7E787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87" y="849484"/>
            <a:ext cx="4538773" cy="329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752780" y="394115"/>
            <a:ext cx="62233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can be considered that the sources of gas in a vacuum system are as follows:</a:t>
            </a:r>
          </a:p>
          <a:p>
            <a:endParaRPr lang="en-IN" dirty="0"/>
          </a:p>
          <a:p>
            <a:r>
              <a:rPr lang="en-IN" dirty="0" smtClean="0"/>
              <a:t>1- The gas molecules of the initial </a:t>
            </a:r>
            <a:r>
              <a:rPr lang="en-IN" dirty="0" err="1" smtClean="0"/>
              <a:t>atomsphere</a:t>
            </a:r>
            <a:r>
              <a:rPr lang="en-IN" dirty="0" smtClean="0"/>
              <a:t> enclosed in the system (Q)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2- The gas which penetrates into the system as a result of leakage (Q</a:t>
            </a:r>
            <a:r>
              <a:rPr lang="en-IN" baseline="-25000" dirty="0" smtClean="0">
                <a:solidFill>
                  <a:srgbClr val="FF0000"/>
                </a:solidFill>
              </a:rPr>
              <a:t>L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3- The gas </a:t>
            </a:r>
            <a:r>
              <a:rPr lang="en-IN" dirty="0" err="1" smtClean="0">
                <a:solidFill>
                  <a:srgbClr val="FF0000"/>
                </a:solidFill>
              </a:rPr>
              <a:t>provening</a:t>
            </a:r>
            <a:r>
              <a:rPr lang="en-IN" dirty="0" smtClean="0">
                <a:solidFill>
                  <a:srgbClr val="FF0000"/>
                </a:solidFill>
              </a:rPr>
              <a:t> from the outgassing of the materials in the system (Q</a:t>
            </a:r>
            <a:r>
              <a:rPr lang="en-IN" baseline="-25000" dirty="0" smtClean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4- The gas (or vapours) resulting from the </a:t>
            </a:r>
            <a:r>
              <a:rPr lang="en-IN" dirty="0" err="1" smtClean="0">
                <a:solidFill>
                  <a:srgbClr val="FF0000"/>
                </a:solidFill>
              </a:rPr>
              <a:t>vapor</a:t>
            </a:r>
            <a:r>
              <a:rPr lang="en-IN" dirty="0" smtClean="0">
                <a:solidFill>
                  <a:srgbClr val="FF0000"/>
                </a:solidFill>
              </a:rPr>
              <a:t> pressure of the materials (Q</a:t>
            </a:r>
            <a:r>
              <a:rPr lang="en-IN" baseline="-25000" dirty="0" smtClean="0">
                <a:solidFill>
                  <a:srgbClr val="FF0000"/>
                </a:solidFill>
              </a:rPr>
              <a:t>V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5- The gas entering the system by permeation through walls, windows (Q</a:t>
            </a:r>
            <a:r>
              <a:rPr lang="en-IN" baseline="-25000" dirty="0" smtClean="0">
                <a:solidFill>
                  <a:srgbClr val="FF0000"/>
                </a:solidFill>
              </a:rPr>
              <a:t>P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endParaRPr lang="en-IN" dirty="0"/>
          </a:p>
          <a:p>
            <a:r>
              <a:rPr lang="en-IN" dirty="0" smtClean="0"/>
              <a:t>From 2-5 are the function of the construction</a:t>
            </a:r>
          </a:p>
          <a:p>
            <a:r>
              <a:rPr lang="en-IN" dirty="0" smtClean="0"/>
              <a:t>Q</a:t>
            </a:r>
            <a:r>
              <a:rPr lang="en-IN" baseline="-25000" dirty="0" smtClean="0"/>
              <a:t>G</a:t>
            </a:r>
            <a:r>
              <a:rPr lang="en-IN" dirty="0" smtClean="0"/>
              <a:t>=Q</a:t>
            </a:r>
            <a:r>
              <a:rPr lang="en-IN" baseline="-25000" dirty="0" smtClean="0"/>
              <a:t>L</a:t>
            </a:r>
            <a:r>
              <a:rPr lang="en-IN" dirty="0" smtClean="0"/>
              <a:t>+Q</a:t>
            </a:r>
            <a:r>
              <a:rPr lang="en-IN" baseline="-25000" dirty="0" smtClean="0"/>
              <a:t>D</a:t>
            </a:r>
            <a:r>
              <a:rPr lang="en-IN" dirty="0" smtClean="0"/>
              <a:t>+Q</a:t>
            </a:r>
            <a:r>
              <a:rPr lang="en-IN" baseline="-25000" dirty="0" smtClean="0"/>
              <a:t>V</a:t>
            </a:r>
            <a:r>
              <a:rPr lang="en-IN" dirty="0" smtClean="0"/>
              <a:t>+Q</a:t>
            </a:r>
            <a:r>
              <a:rPr lang="en-IN" baseline="-25000" dirty="0" smtClean="0"/>
              <a:t>P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7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91C67-60CA-4BED-9D08-04500FA66875}" type="datetime2">
              <a:rPr lang="en-US" smtClean="0"/>
              <a:pPr>
                <a:defRPr/>
              </a:pPr>
              <a:t>Wednesday, February 10,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3C83D-B4D6-477C-988E-2455504F38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C:\Users\TheGame\Desktop\Mano_teaching_OLD_HP_07-01-2018\Jan-April-2019\PH203\20190206_0748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29845" r="5116"/>
          <a:stretch/>
        </p:blipFill>
        <p:spPr bwMode="auto">
          <a:xfrm>
            <a:off x="1210680" y="192482"/>
            <a:ext cx="9129360" cy="6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17B23BAE1134189CE6D0AEB4A8E2B" ma:contentTypeVersion="3" ma:contentTypeDescription="Create a new document." ma:contentTypeScope="" ma:versionID="78f22d5678761b09896448746ebe324b">
  <xsd:schema xmlns:xsd="http://www.w3.org/2001/XMLSchema" xmlns:xs="http://www.w3.org/2001/XMLSchema" xmlns:p="http://schemas.microsoft.com/office/2006/metadata/properties" xmlns:ns2="7b9c07e9-be77-4b94-bd51-febde78e87e7" targetNamespace="http://schemas.microsoft.com/office/2006/metadata/properties" ma:root="true" ma:fieldsID="54e5c7d2e46b3923cef2b12615ce58a4" ns2:_="">
    <xsd:import namespace="7b9c07e9-be77-4b94-bd51-febde78e8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c07e9-be77-4b94-bd51-febde78e8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8CA298-0155-434D-B04A-22A3630BD977}"/>
</file>

<file path=customXml/itemProps2.xml><?xml version="1.0" encoding="utf-8"?>
<ds:datastoreItem xmlns:ds="http://schemas.openxmlformats.org/officeDocument/2006/customXml" ds:itemID="{BD408CAB-31BA-4421-B3EB-D55870255EC2}"/>
</file>

<file path=customXml/itemProps3.xml><?xml version="1.0" encoding="utf-8"?>
<ds:datastoreItem xmlns:ds="http://schemas.openxmlformats.org/officeDocument/2006/customXml" ds:itemID="{780D113E-0B04-4470-ACFF-E2BF3A4A3F2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54655</TotalTime>
  <Words>1146</Words>
  <Application>Microsoft Office PowerPoint</Application>
  <PresentationFormat>Custom</PresentationFormat>
  <Paragraphs>216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3</vt:i4>
      </vt:variant>
    </vt:vector>
  </HeadingPairs>
  <TitlesOfParts>
    <vt:vector size="36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  <vt:lpstr>Custom Show 2</vt:lpstr>
      <vt:lpstr>Custom Show 3</vt:lpstr>
    </vt:vector>
  </TitlesOfParts>
  <Company>Low Temp Lab, IITG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Sravi</dc:creator>
  <cp:lastModifiedBy>HP</cp:lastModifiedBy>
  <cp:revision>1394</cp:revision>
  <dcterms:created xsi:type="dcterms:W3CDTF">2004-08-19T00:42:30Z</dcterms:created>
  <dcterms:modified xsi:type="dcterms:W3CDTF">2021-02-10T07:35:27Z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0x010100EAF17B23BAE1134189CE6D0AEB4A8E2B</vt:lpwstr>
  </property>
</Properties>
</file>