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329" r:id="rId2"/>
    <p:sldId id="909" r:id="rId3"/>
    <p:sldId id="887" r:id="rId4"/>
    <p:sldId id="888" r:id="rId5"/>
    <p:sldId id="889" r:id="rId6"/>
    <p:sldId id="890" r:id="rId7"/>
    <p:sldId id="891" r:id="rId8"/>
    <p:sldId id="892" r:id="rId9"/>
    <p:sldId id="898" r:id="rId10"/>
    <p:sldId id="899" r:id="rId11"/>
    <p:sldId id="900" r:id="rId12"/>
    <p:sldId id="901" r:id="rId13"/>
    <p:sldId id="904" r:id="rId14"/>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113" d="100"/>
          <a:sy n="113" d="100"/>
        </p:scale>
        <p:origin x="-1506" y="-10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3306" cy="3517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0615" y="0"/>
            <a:ext cx="4003306" cy="351704"/>
          </a:xfrm>
          <a:prstGeom prst="rect">
            <a:avLst/>
          </a:prstGeom>
        </p:spPr>
        <p:txBody>
          <a:bodyPr vert="horz" lIns="91440" tIns="45720" rIns="91440" bIns="45720" rtlCol="0"/>
          <a:lstStyle>
            <a:lvl1pPr algn="r">
              <a:defRPr sz="1200"/>
            </a:lvl1pPr>
          </a:lstStyle>
          <a:p>
            <a:fld id="{7F029282-6526-4E12-B50C-5C4F4BF63A4F}" type="datetimeFigureOut">
              <a:rPr lang="en-US" smtClean="0"/>
              <a:t>5/11/2020</a:t>
            </a:fld>
            <a:endParaRPr lang="en-US"/>
          </a:p>
        </p:txBody>
      </p:sp>
      <p:sp>
        <p:nvSpPr>
          <p:cNvPr id="4" name="Footer Placeholder 3"/>
          <p:cNvSpPr>
            <a:spLocks noGrp="1"/>
          </p:cNvSpPr>
          <p:nvPr>
            <p:ph type="ftr" sz="quarter" idx="2"/>
          </p:nvPr>
        </p:nvSpPr>
        <p:spPr>
          <a:xfrm>
            <a:off x="0" y="6658696"/>
            <a:ext cx="4003306" cy="35170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30615" y="6658696"/>
            <a:ext cx="4003306" cy="351704"/>
          </a:xfrm>
          <a:prstGeom prst="rect">
            <a:avLst/>
          </a:prstGeom>
        </p:spPr>
        <p:txBody>
          <a:bodyPr vert="horz" lIns="91440" tIns="45720" rIns="91440" bIns="45720" rtlCol="0" anchor="b"/>
          <a:lstStyle>
            <a:lvl1pPr algn="r">
              <a:defRPr sz="1200"/>
            </a:lvl1pPr>
          </a:lstStyle>
          <a:p>
            <a:fld id="{4B2537B6-B389-4157-B1F2-583146CDF699}" type="slidenum">
              <a:rPr lang="en-US" smtClean="0"/>
              <a:t>‹#›</a:t>
            </a:fld>
            <a:endParaRPr lang="en-US"/>
          </a:p>
        </p:txBody>
      </p:sp>
    </p:spTree>
    <p:extLst>
      <p:ext uri="{BB962C8B-B14F-4D97-AF65-F5344CB8AC3E}">
        <p14:creationId xmlns:p14="http://schemas.microsoft.com/office/powerpoint/2010/main" val="4173830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02299" cy="3517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1640" y="2"/>
            <a:ext cx="4002299" cy="351737"/>
          </a:xfrm>
          <a:prstGeom prst="rect">
            <a:avLst/>
          </a:prstGeom>
        </p:spPr>
        <p:txBody>
          <a:bodyPr vert="horz" lIns="91440" tIns="45720" rIns="91440" bIns="45720" rtlCol="0"/>
          <a:lstStyle>
            <a:lvl1pPr algn="r">
              <a:defRPr sz="1200"/>
            </a:lvl1pPr>
          </a:lstStyle>
          <a:p>
            <a:fld id="{A55ED073-E7BC-4A15-B61D-2ED2E6843E8A}" type="datetimeFigureOut">
              <a:rPr lang="en-US" smtClean="0"/>
              <a:t>5/11/2020</a:t>
            </a:fld>
            <a:endParaRPr lang="en-US"/>
          </a:p>
        </p:txBody>
      </p:sp>
      <p:sp>
        <p:nvSpPr>
          <p:cNvPr id="4" name="Slide Image Placeholder 3"/>
          <p:cNvSpPr>
            <a:spLocks noGrp="1" noRot="1" noChangeAspect="1"/>
          </p:cNvSpPr>
          <p:nvPr>
            <p:ph type="sldImg" idx="2"/>
          </p:nvPr>
        </p:nvSpPr>
        <p:spPr>
          <a:xfrm>
            <a:off x="3043238" y="877888"/>
            <a:ext cx="3149600" cy="23637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608" y="3373756"/>
            <a:ext cx="7388860" cy="276034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5"/>
            <a:ext cx="4002299" cy="351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1640" y="6658665"/>
            <a:ext cx="4002299" cy="351737"/>
          </a:xfrm>
          <a:prstGeom prst="rect">
            <a:avLst/>
          </a:prstGeom>
        </p:spPr>
        <p:txBody>
          <a:bodyPr vert="horz" lIns="91440" tIns="45720" rIns="91440" bIns="45720" rtlCol="0" anchor="b"/>
          <a:lstStyle>
            <a:lvl1pPr algn="r">
              <a:defRPr sz="1200"/>
            </a:lvl1pPr>
          </a:lstStyle>
          <a:p>
            <a:fld id="{316758EF-7FDB-482C-8CC7-C91E80162F45}" type="slidenum">
              <a:rPr lang="en-US" smtClean="0"/>
              <a:t>‹#›</a:t>
            </a:fld>
            <a:endParaRPr lang="en-US"/>
          </a:p>
        </p:txBody>
      </p:sp>
    </p:spTree>
    <p:extLst>
      <p:ext uri="{BB962C8B-B14F-4D97-AF65-F5344CB8AC3E}">
        <p14:creationId xmlns:p14="http://schemas.microsoft.com/office/powerpoint/2010/main" val="25463917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0" y="6645349"/>
            <a:ext cx="3086100" cy="203718"/>
          </a:xfrm>
        </p:spPr>
        <p:txBody>
          <a:bodyPr/>
          <a:lstStyle/>
          <a:p>
            <a:pPr algn="l"/>
            <a:endParaRPr lang="en-US" dirty="0"/>
          </a:p>
        </p:txBody>
      </p:sp>
      <p:sp>
        <p:nvSpPr>
          <p:cNvPr id="6" name="Slide Number Placeholder 5"/>
          <p:cNvSpPr>
            <a:spLocks noGrp="1"/>
          </p:cNvSpPr>
          <p:nvPr>
            <p:ph type="sldNum" sz="quarter" idx="12"/>
          </p:nvPr>
        </p:nvSpPr>
        <p:spPr>
          <a:xfrm>
            <a:off x="7081055" y="6655982"/>
            <a:ext cx="2057400" cy="194785"/>
          </a:xfrm>
        </p:spPr>
        <p:txBody>
          <a:bodyPr/>
          <a:lstStyle/>
          <a:p>
            <a:fld id="{EE57948C-36CC-4058-B3B6-FC12FAA10D79}"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Tree>
    <p:extLst>
      <p:ext uri="{BB962C8B-B14F-4D97-AF65-F5344CB8AC3E}">
        <p14:creationId xmlns:p14="http://schemas.microsoft.com/office/powerpoint/2010/main" val="270874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0655"/>
            <a:ext cx="7886700" cy="90000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9"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
        <p:nvSpPr>
          <p:cNvPr id="10"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Tree>
    <p:extLst>
      <p:ext uri="{BB962C8B-B14F-4D97-AF65-F5344CB8AC3E}">
        <p14:creationId xmlns:p14="http://schemas.microsoft.com/office/powerpoint/2010/main" val="353879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9"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
        <p:nvSpPr>
          <p:cNvPr id="10"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Tree>
    <p:extLst>
      <p:ext uri="{BB962C8B-B14F-4D97-AF65-F5344CB8AC3E}">
        <p14:creationId xmlns:p14="http://schemas.microsoft.com/office/powerpoint/2010/main" val="259292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631"/>
            <a:ext cx="7886700" cy="888717"/>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8"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
        <p:nvSpPr>
          <p:cNvPr id="9"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Tree>
    <p:extLst>
      <p:ext uri="{BB962C8B-B14F-4D97-AF65-F5344CB8AC3E}">
        <p14:creationId xmlns:p14="http://schemas.microsoft.com/office/powerpoint/2010/main" val="287280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9"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
        <p:nvSpPr>
          <p:cNvPr id="10"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Tree>
    <p:extLst>
      <p:ext uri="{BB962C8B-B14F-4D97-AF65-F5344CB8AC3E}">
        <p14:creationId xmlns:p14="http://schemas.microsoft.com/office/powerpoint/2010/main" val="231158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8934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10"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
        <p:nvSpPr>
          <p:cNvPr id="11"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Tree>
    <p:extLst>
      <p:ext uri="{BB962C8B-B14F-4D97-AF65-F5344CB8AC3E}">
        <p14:creationId xmlns:p14="http://schemas.microsoft.com/office/powerpoint/2010/main" val="103279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89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12"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
        <p:nvSpPr>
          <p:cNvPr id="13"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Tree>
    <p:extLst>
      <p:ext uri="{BB962C8B-B14F-4D97-AF65-F5344CB8AC3E}">
        <p14:creationId xmlns:p14="http://schemas.microsoft.com/office/powerpoint/2010/main" val="99756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0655"/>
            <a:ext cx="7886700" cy="925055"/>
          </a:xfrm>
        </p:spPr>
        <p:txBody>
          <a:body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8"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
        <p:nvSpPr>
          <p:cNvPr id="9"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Tree>
    <p:extLst>
      <p:ext uri="{BB962C8B-B14F-4D97-AF65-F5344CB8AC3E}">
        <p14:creationId xmlns:p14="http://schemas.microsoft.com/office/powerpoint/2010/main" val="77335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7"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
        <p:nvSpPr>
          <p:cNvPr id="8"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Tree>
    <p:extLst>
      <p:ext uri="{BB962C8B-B14F-4D97-AF65-F5344CB8AC3E}">
        <p14:creationId xmlns:p14="http://schemas.microsoft.com/office/powerpoint/2010/main" val="405107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10"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
        <p:nvSpPr>
          <p:cNvPr id="11"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Tree>
    <p:extLst>
      <p:ext uri="{BB962C8B-B14F-4D97-AF65-F5344CB8AC3E}">
        <p14:creationId xmlns:p14="http://schemas.microsoft.com/office/powerpoint/2010/main" val="67465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
        <p:nvSpPr>
          <p:cNvPr id="10" name="Slide Number Placeholder 5"/>
          <p:cNvSpPr txBox="1">
            <a:spLocks/>
          </p:cNvSpPr>
          <p:nvPr userDrawn="1"/>
        </p:nvSpPr>
        <p:spPr>
          <a:xfrm>
            <a:off x="7081055" y="6655982"/>
            <a:ext cx="2057400" cy="1947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7948C-36CC-4058-B3B6-FC12FAA10D79}" type="slidenum">
              <a:rPr lang="en-US" smtClean="0"/>
              <a:pPr/>
              <a:t>‹#›</a:t>
            </a:fld>
            <a:endParaRPr lang="en-US"/>
          </a:p>
        </p:txBody>
      </p:sp>
      <p:sp>
        <p:nvSpPr>
          <p:cNvPr id="11" name="Footer Placeholder 4"/>
          <p:cNvSpPr txBox="1">
            <a:spLocks/>
          </p:cNvSpPr>
          <p:nvPr userDrawn="1"/>
        </p:nvSpPr>
        <p:spPr>
          <a:xfrm>
            <a:off x="0" y="6645349"/>
            <a:ext cx="3086100" cy="20371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Courtesy: TMH</a:t>
            </a:r>
            <a:endParaRPr lang="en-US" dirty="0"/>
          </a:p>
        </p:txBody>
      </p:sp>
    </p:spTree>
    <p:extLst>
      <p:ext uri="{BB962C8B-B14F-4D97-AF65-F5344CB8AC3E}">
        <p14:creationId xmlns:p14="http://schemas.microsoft.com/office/powerpoint/2010/main" val="195239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7886700" cy="81419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7948C-36CC-4058-B3B6-FC12FAA10D79}"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77488" y="11286"/>
            <a:ext cx="1371600" cy="1371600"/>
          </a:xfrm>
          <a:prstGeom prst="rect">
            <a:avLst/>
          </a:prstGeom>
        </p:spPr>
      </p:pic>
    </p:spTree>
    <p:extLst>
      <p:ext uri="{BB962C8B-B14F-4D97-AF65-F5344CB8AC3E}">
        <p14:creationId xmlns:p14="http://schemas.microsoft.com/office/powerpoint/2010/main" val="3111099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6.jpeg"/><Relationship Id="rId7" Type="http://schemas.openxmlformats.org/officeDocument/2006/relationships/image" Target="../media/image33.wmf"/><Relationship Id="rId12" Type="http://schemas.openxmlformats.org/officeDocument/2006/relationships/image" Target="../media/image35.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8.bin"/><Relationship Id="rId11" Type="http://schemas.openxmlformats.org/officeDocument/2006/relationships/oleObject" Target="../embeddings/oleObject20.bin"/><Relationship Id="rId5" Type="http://schemas.openxmlformats.org/officeDocument/2006/relationships/image" Target="../media/image32.wmf"/><Relationship Id="rId10" Type="http://schemas.openxmlformats.org/officeDocument/2006/relationships/image" Target="../media/image34.wmf"/><Relationship Id="rId4" Type="http://schemas.openxmlformats.org/officeDocument/2006/relationships/oleObject" Target="../embeddings/oleObject17.bin"/><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image" Target="../media/image4.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jpe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jpeg"/><Relationship Id="rId5" Type="http://schemas.openxmlformats.org/officeDocument/2006/relationships/image" Target="../media/image6.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3.jpeg"/><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0.wmf"/><Relationship Id="rId10" Type="http://schemas.openxmlformats.org/officeDocument/2006/relationships/image" Target="../media/image14.png"/><Relationship Id="rId4" Type="http://schemas.openxmlformats.org/officeDocument/2006/relationships/oleObject" Target="../embeddings/oleObject4.bin"/><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7.wmf"/><Relationship Id="rId3" Type="http://schemas.openxmlformats.org/officeDocument/2006/relationships/image" Target="../media/image18.jpeg"/><Relationship Id="rId7" Type="http://schemas.openxmlformats.org/officeDocument/2006/relationships/oleObject" Target="../embeddings/oleObject8.bin"/><Relationship Id="rId12"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9.jpeg"/><Relationship Id="rId11" Type="http://schemas.openxmlformats.org/officeDocument/2006/relationships/image" Target="../media/image26.png"/><Relationship Id="rId5" Type="http://schemas.openxmlformats.org/officeDocument/2006/relationships/image" Target="../media/image14.wmf"/><Relationship Id="rId10" Type="http://schemas.openxmlformats.org/officeDocument/2006/relationships/image" Target="../media/image16.wmf"/><Relationship Id="rId4" Type="http://schemas.openxmlformats.org/officeDocument/2006/relationships/oleObject" Target="../embeddings/oleObject7.bin"/><Relationship Id="rId9"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oleObject" Target="../embeddings/oleObject11.bin"/><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25.png"/><Relationship Id="rId5" Type="http://schemas.openxmlformats.org/officeDocument/2006/relationships/image" Target="../media/image18.jpeg"/><Relationship Id="rId10" Type="http://schemas.openxmlformats.org/officeDocument/2006/relationships/image" Target="../media/image22.wmf"/><Relationship Id="rId4" Type="http://schemas.openxmlformats.org/officeDocument/2006/relationships/image" Target="../media/image20.wmf"/><Relationship Id="rId9"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8.jpeg"/><Relationship Id="rId7"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25.wmf"/><Relationship Id="rId10" Type="http://schemas.openxmlformats.org/officeDocument/2006/relationships/image" Target="../media/image27.wmf"/><Relationship Id="rId4" Type="http://schemas.openxmlformats.org/officeDocument/2006/relationships/oleObject" Target="../embeddings/oleObject14.bin"/><Relationship Id="rId9"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Arial" panose="020B0604020202020204" pitchFamily="34" charset="0"/>
                <a:cs typeface="Arial" panose="020B0604020202020204" pitchFamily="34" charset="0"/>
              </a:rPr>
              <a:t>Transformations of Stress and Strain</a:t>
            </a:r>
            <a:br>
              <a:rPr lang="en-US" sz="4800" dirty="0">
                <a:latin typeface="Arial" panose="020B0604020202020204" pitchFamily="34" charset="0"/>
                <a:cs typeface="Arial" panose="020B0604020202020204" pitchFamily="34" charset="0"/>
              </a:rPr>
            </a:br>
            <a:r>
              <a:rPr lang="en-US" sz="4800" dirty="0" smtClean="0">
                <a:latin typeface="Arial" panose="020B0604020202020204" pitchFamily="34" charset="0"/>
                <a:cs typeface="Arial" panose="020B0604020202020204" pitchFamily="34" charset="0"/>
              </a:rPr>
              <a:t>Lecture 16</a:t>
            </a:r>
            <a:endParaRPr lang="en-US" sz="4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34534" y="4245505"/>
            <a:ext cx="6858000" cy="1655762"/>
          </a:xfrm>
        </p:spPr>
        <p:txBody>
          <a:bodyPr/>
          <a:lstStyle/>
          <a:p>
            <a:r>
              <a:rPr lang="en-US" dirty="0" smtClean="0">
                <a:solidFill>
                  <a:srgbClr val="0A20C6"/>
                </a:solidFill>
                <a:latin typeface="Arial" panose="020B0604020202020204" pitchFamily="34" charset="0"/>
                <a:cs typeface="Arial" panose="020B0604020202020204" pitchFamily="34" charset="0"/>
              </a:rPr>
              <a:t>Engineering Mechanics - ME102</a:t>
            </a:r>
          </a:p>
        </p:txBody>
      </p:sp>
      <p:sp>
        <p:nvSpPr>
          <p:cNvPr id="4" name="TextBox 3"/>
          <p:cNvSpPr txBox="1"/>
          <p:nvPr/>
        </p:nvSpPr>
        <p:spPr>
          <a:xfrm>
            <a:off x="7928154" y="6581001"/>
            <a:ext cx="121584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Courtesy: TMH</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3053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3CF1B664-477C-40F3-BC8A-D77DA290E71F}" type="slidenum">
              <a:rPr lang="en-US" altLang="en-US" sz="1200">
                <a:solidFill>
                  <a:srgbClr val="FF9933"/>
                </a:solidFill>
                <a:latin typeface="Arial" panose="020B0604020202020204" pitchFamily="34" charset="0"/>
              </a:rPr>
              <a:pPr eaLnBrk="1" hangingPunct="1"/>
              <a:t>10</a:t>
            </a:fld>
            <a:endParaRPr lang="en-US" altLang="en-US" sz="1200">
              <a:solidFill>
                <a:srgbClr val="FF9933"/>
              </a:solidFill>
              <a:latin typeface="Arial" panose="020B0604020202020204" pitchFamily="34" charset="0"/>
            </a:endParaRPr>
          </a:p>
        </p:txBody>
      </p:sp>
      <p:sp>
        <p:nvSpPr>
          <p:cNvPr id="26627" name="Rectangle 2050"/>
          <p:cNvSpPr>
            <a:spLocks noGrp="1" noChangeArrowheads="1"/>
          </p:cNvSpPr>
          <p:nvPr>
            <p:ph type="title"/>
          </p:nvPr>
        </p:nvSpPr>
        <p:spPr/>
        <p:txBody>
          <a:bodyPr/>
          <a:lstStyle/>
          <a:p>
            <a:pPr eaLnBrk="1" hangingPunct="1"/>
            <a:r>
              <a:rPr lang="en-US" altLang="en-US" smtClean="0"/>
              <a:t>Mohr’s Circle for Plane Stress</a:t>
            </a:r>
          </a:p>
        </p:txBody>
      </p:sp>
      <p:grpSp>
        <p:nvGrpSpPr>
          <p:cNvPr id="26628" name="Group 2057"/>
          <p:cNvGrpSpPr>
            <a:grpSpLocks/>
          </p:cNvGrpSpPr>
          <p:nvPr/>
        </p:nvGrpSpPr>
        <p:grpSpPr bwMode="auto">
          <a:xfrm>
            <a:off x="371475" y="877888"/>
            <a:ext cx="8540750" cy="2551112"/>
            <a:chOff x="234" y="553"/>
            <a:chExt cx="5380" cy="1607"/>
          </a:xfrm>
        </p:grpSpPr>
        <p:pic>
          <p:nvPicPr>
            <p:cNvPr id="26633" name="Picture 2052" descr="msotw9_tem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 y="553"/>
              <a:ext cx="2071" cy="1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Text Box 2054"/>
            <p:cNvSpPr txBox="1">
              <a:spLocks noChangeArrowheads="1"/>
            </p:cNvSpPr>
            <p:nvPr/>
          </p:nvSpPr>
          <p:spPr bwMode="auto">
            <a:xfrm>
              <a:off x="2377" y="681"/>
              <a:ext cx="323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With Mohr’s circle uniquely defined, the state of stress at other axes orientations may be depicted.</a:t>
              </a:r>
            </a:p>
          </p:txBody>
        </p:sp>
      </p:grpSp>
      <p:grpSp>
        <p:nvGrpSpPr>
          <p:cNvPr id="3" name="Group 2058"/>
          <p:cNvGrpSpPr>
            <a:grpSpLocks/>
          </p:cNvGrpSpPr>
          <p:nvPr/>
        </p:nvGrpSpPr>
        <p:grpSpPr bwMode="auto">
          <a:xfrm>
            <a:off x="423863" y="2409825"/>
            <a:ext cx="8461375" cy="4054475"/>
            <a:chOff x="267" y="1518"/>
            <a:chExt cx="5330" cy="2554"/>
          </a:xfrm>
        </p:grpSpPr>
        <p:pic>
          <p:nvPicPr>
            <p:cNvPr id="26631" name="Picture 2053"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 y="2219"/>
              <a:ext cx="194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 Box 2055"/>
            <p:cNvSpPr txBox="1">
              <a:spLocks noChangeArrowheads="1"/>
            </p:cNvSpPr>
            <p:nvPr/>
          </p:nvSpPr>
          <p:spPr bwMode="auto">
            <a:xfrm>
              <a:off x="2377" y="1518"/>
              <a:ext cx="322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For the state of stress at an angle </a:t>
              </a:r>
              <a:r>
                <a:rPr lang="en-US" altLang="en-US" sz="2000" i="1">
                  <a:latin typeface="Symbol" panose="05050102010706020507" pitchFamily="18" charset="2"/>
                </a:rPr>
                <a:t>q</a:t>
              </a:r>
              <a:r>
                <a:rPr lang="en-US" altLang="en-US" sz="2000"/>
                <a:t>  with respect to the </a:t>
              </a:r>
              <a:r>
                <a:rPr lang="en-US" altLang="en-US" sz="2000" i="1"/>
                <a:t>xy</a:t>
              </a:r>
              <a:r>
                <a:rPr lang="en-US" altLang="en-US" sz="2000"/>
                <a:t> axes, construct a new diameter </a:t>
              </a:r>
              <a:r>
                <a:rPr lang="en-US" altLang="en-US" sz="2000" i="1"/>
                <a:t>X’Y’</a:t>
              </a:r>
              <a:r>
                <a:rPr lang="en-US" altLang="en-US" sz="2000"/>
                <a:t> at an angle 2</a:t>
              </a:r>
              <a:r>
                <a:rPr lang="en-US" altLang="en-US" sz="2000" i="1">
                  <a:latin typeface="Symbol" panose="05050102010706020507" pitchFamily="18" charset="2"/>
                </a:rPr>
                <a:t>q</a:t>
              </a:r>
              <a:r>
                <a:rPr lang="en-US" altLang="en-US" sz="2000" i="1"/>
                <a:t>  </a:t>
              </a:r>
              <a:r>
                <a:rPr lang="en-US" altLang="en-US" sz="2000"/>
                <a:t>with respect to </a:t>
              </a:r>
              <a:r>
                <a:rPr lang="en-US" altLang="en-US" sz="2000" i="1"/>
                <a:t>XY</a:t>
              </a:r>
              <a:r>
                <a:rPr lang="en-US" altLang="en-US" sz="2000"/>
                <a:t>.</a:t>
              </a:r>
              <a:endParaRPr lang="en-US" altLang="en-US" sz="2000" i="1">
                <a:latin typeface="Symbol" panose="05050102010706020507" pitchFamily="18" charset="2"/>
              </a:endParaRPr>
            </a:p>
          </p:txBody>
        </p:sp>
      </p:grpSp>
      <p:sp>
        <p:nvSpPr>
          <p:cNvPr id="21512" name="Text Box 2056"/>
          <p:cNvSpPr txBox="1">
            <a:spLocks noChangeArrowheads="1"/>
          </p:cNvSpPr>
          <p:nvPr/>
        </p:nvSpPr>
        <p:spPr bwMode="auto">
          <a:xfrm>
            <a:off x="3773488" y="4043363"/>
            <a:ext cx="454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Normal and shear stresses are obtained from the coordinates </a:t>
            </a:r>
            <a:r>
              <a:rPr lang="en-US" altLang="en-US" sz="2000" i="1"/>
              <a:t>X’Y’.</a:t>
            </a:r>
          </a:p>
        </p:txBody>
      </p:sp>
    </p:spTree>
    <p:extLst>
      <p:ext uri="{BB962C8B-B14F-4D97-AF65-F5344CB8AC3E}">
        <p14:creationId xmlns:p14="http://schemas.microsoft.com/office/powerpoint/2010/main" val="3216103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6CDDBFC1-A0F6-44F2-BD40-6CEE3511BA2A}" type="slidenum">
              <a:rPr lang="en-US" altLang="en-US" sz="1200">
                <a:solidFill>
                  <a:srgbClr val="FF9933"/>
                </a:solidFill>
                <a:latin typeface="Arial" panose="020B0604020202020204" pitchFamily="34" charset="0"/>
              </a:rPr>
              <a:pPr eaLnBrk="1" hangingPunct="1"/>
              <a:t>11</a:t>
            </a:fld>
            <a:endParaRPr lang="en-US" altLang="en-US" sz="1200">
              <a:solidFill>
                <a:srgbClr val="FF9933"/>
              </a:solidFill>
              <a:latin typeface="Arial" panose="020B0604020202020204" pitchFamily="34" charset="0"/>
            </a:endParaRPr>
          </a:p>
        </p:txBody>
      </p:sp>
      <p:sp>
        <p:nvSpPr>
          <p:cNvPr id="12295" name="Rectangle 2"/>
          <p:cNvSpPr>
            <a:spLocks noGrp="1" noChangeArrowheads="1"/>
          </p:cNvSpPr>
          <p:nvPr>
            <p:ph type="title"/>
          </p:nvPr>
        </p:nvSpPr>
        <p:spPr/>
        <p:txBody>
          <a:bodyPr/>
          <a:lstStyle/>
          <a:p>
            <a:pPr eaLnBrk="1" hangingPunct="1"/>
            <a:r>
              <a:rPr lang="en-US" altLang="en-US" smtClean="0"/>
              <a:t>Mohr’s Circle for Plane Stress</a:t>
            </a:r>
          </a:p>
        </p:txBody>
      </p:sp>
      <p:grpSp>
        <p:nvGrpSpPr>
          <p:cNvPr id="12296" name="Group 11"/>
          <p:cNvGrpSpPr>
            <a:grpSpLocks/>
          </p:cNvGrpSpPr>
          <p:nvPr/>
        </p:nvGrpSpPr>
        <p:grpSpPr bwMode="auto">
          <a:xfrm>
            <a:off x="373063" y="901700"/>
            <a:ext cx="7480300" cy="2416175"/>
            <a:chOff x="235" y="568"/>
            <a:chExt cx="4712" cy="1522"/>
          </a:xfrm>
        </p:grpSpPr>
        <p:pic>
          <p:nvPicPr>
            <p:cNvPr id="12300" name="Picture 3"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 y="690"/>
              <a:ext cx="435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1" name="Text Box 5"/>
            <p:cNvSpPr txBox="1">
              <a:spLocks noChangeArrowheads="1"/>
            </p:cNvSpPr>
            <p:nvPr/>
          </p:nvSpPr>
          <p:spPr bwMode="auto">
            <a:xfrm>
              <a:off x="235" y="568"/>
              <a:ext cx="30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Mohr’s circle for centric axial loading:</a:t>
              </a:r>
            </a:p>
          </p:txBody>
        </p:sp>
        <p:graphicFrame>
          <p:nvGraphicFramePr>
            <p:cNvPr id="12292" name="Object 2"/>
            <p:cNvGraphicFramePr>
              <a:graphicFrameLocks noChangeAspect="1"/>
            </p:cNvGraphicFramePr>
            <p:nvPr/>
          </p:nvGraphicFramePr>
          <p:xfrm>
            <a:off x="781" y="1746"/>
            <a:ext cx="1312" cy="336"/>
          </p:xfrm>
          <a:graphic>
            <a:graphicData uri="http://schemas.openxmlformats.org/presentationml/2006/ole">
              <mc:AlternateContent xmlns:mc="http://schemas.openxmlformats.org/markup-compatibility/2006">
                <mc:Choice xmlns:v="urn:schemas-microsoft-com:vml" Requires="v">
                  <p:oleObj spid="_x0000_s324670" name="Equation" r:id="rId4" imgW="2082600" imgH="533160" progId="Equation.3">
                    <p:embed/>
                  </p:oleObj>
                </mc:Choice>
                <mc:Fallback>
                  <p:oleObj name="Equation" r:id="rId4" imgW="2082600" imgH="533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 y="1746"/>
                          <a:ext cx="13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3"/>
            <p:cNvGraphicFramePr>
              <a:graphicFrameLocks noChangeAspect="1"/>
            </p:cNvGraphicFramePr>
            <p:nvPr/>
          </p:nvGraphicFramePr>
          <p:xfrm>
            <a:off x="3596" y="1754"/>
            <a:ext cx="1280" cy="336"/>
          </p:xfrm>
          <a:graphic>
            <a:graphicData uri="http://schemas.openxmlformats.org/presentationml/2006/ole">
              <mc:AlternateContent xmlns:mc="http://schemas.openxmlformats.org/markup-compatibility/2006">
                <mc:Choice xmlns:v="urn:schemas-microsoft-com:vml" Requires="v">
                  <p:oleObj spid="_x0000_s324671" name="Equation" r:id="rId6" imgW="2031840" imgH="533160" progId="Equation.3">
                    <p:embed/>
                  </p:oleObj>
                </mc:Choice>
                <mc:Fallback>
                  <p:oleObj name="Equation" r:id="rId6" imgW="2031840" imgH="533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6" y="1754"/>
                          <a:ext cx="1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2"/>
          <p:cNvGrpSpPr>
            <a:grpSpLocks/>
          </p:cNvGrpSpPr>
          <p:nvPr/>
        </p:nvGrpSpPr>
        <p:grpSpPr bwMode="auto">
          <a:xfrm>
            <a:off x="373063" y="3581400"/>
            <a:ext cx="7705725" cy="2819400"/>
            <a:chOff x="235" y="2256"/>
            <a:chExt cx="4854" cy="1776"/>
          </a:xfrm>
        </p:grpSpPr>
        <p:pic>
          <p:nvPicPr>
            <p:cNvPr id="12298" name="Picture 4" descr="msotw9_temp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9" y="2439"/>
              <a:ext cx="4440" cy="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Text Box 6"/>
            <p:cNvSpPr txBox="1">
              <a:spLocks noChangeArrowheads="1"/>
            </p:cNvSpPr>
            <p:nvPr/>
          </p:nvSpPr>
          <p:spPr bwMode="auto">
            <a:xfrm>
              <a:off x="235" y="2256"/>
              <a:ext cx="2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Mohr’s circle for torsional loading:</a:t>
              </a:r>
            </a:p>
          </p:txBody>
        </p:sp>
        <p:graphicFrame>
          <p:nvGraphicFramePr>
            <p:cNvPr id="12290" name="Object 0"/>
            <p:cNvGraphicFramePr>
              <a:graphicFrameLocks noChangeAspect="1"/>
            </p:cNvGraphicFramePr>
            <p:nvPr/>
          </p:nvGraphicFramePr>
          <p:xfrm>
            <a:off x="764" y="3696"/>
            <a:ext cx="1312" cy="336"/>
          </p:xfrm>
          <a:graphic>
            <a:graphicData uri="http://schemas.openxmlformats.org/presentationml/2006/ole">
              <mc:AlternateContent xmlns:mc="http://schemas.openxmlformats.org/markup-compatibility/2006">
                <mc:Choice xmlns:v="urn:schemas-microsoft-com:vml" Requires="v">
                  <p:oleObj spid="_x0000_s324672" name="Equation" r:id="rId9" imgW="2082600" imgH="533160" progId="Equation.3">
                    <p:embed/>
                  </p:oleObj>
                </mc:Choice>
                <mc:Fallback>
                  <p:oleObj name="Equation" r:id="rId9" imgW="2082600" imgH="533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 y="3696"/>
                          <a:ext cx="13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1"/>
            <p:cNvGraphicFramePr>
              <a:graphicFrameLocks noChangeAspect="1"/>
            </p:cNvGraphicFramePr>
            <p:nvPr/>
          </p:nvGraphicFramePr>
          <p:xfrm>
            <a:off x="3774" y="3688"/>
            <a:ext cx="1312" cy="336"/>
          </p:xfrm>
          <a:graphic>
            <a:graphicData uri="http://schemas.openxmlformats.org/presentationml/2006/ole">
              <mc:AlternateContent xmlns:mc="http://schemas.openxmlformats.org/markup-compatibility/2006">
                <mc:Choice xmlns:v="urn:schemas-microsoft-com:vml" Requires="v">
                  <p:oleObj spid="_x0000_s324673" name="Equation" r:id="rId11" imgW="2082600" imgH="533160" progId="Equation.3">
                    <p:embed/>
                  </p:oleObj>
                </mc:Choice>
                <mc:Fallback>
                  <p:oleObj name="Equation" r:id="rId11" imgW="2082600" imgH="5331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4" y="3688"/>
                          <a:ext cx="13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10667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67586719-51C3-495C-A720-6F030A2BBFEE}" type="slidenum">
              <a:rPr lang="en-US" altLang="en-US" sz="1200">
                <a:solidFill>
                  <a:srgbClr val="FF9933"/>
                </a:solidFill>
                <a:latin typeface="Arial" panose="020B0604020202020204" pitchFamily="34" charset="0"/>
              </a:rPr>
              <a:pPr eaLnBrk="1" hangingPunct="1"/>
              <a:t>12</a:t>
            </a:fld>
            <a:endParaRPr lang="en-US" altLang="en-US" sz="1200">
              <a:solidFill>
                <a:srgbClr val="FF9933"/>
              </a:solidFill>
              <a:latin typeface="Arial" panose="020B0604020202020204" pitchFamily="34" charset="0"/>
            </a:endParaRPr>
          </a:p>
        </p:txBody>
      </p:sp>
      <p:sp>
        <p:nvSpPr>
          <p:cNvPr id="13316" name="Rectangle 2"/>
          <p:cNvSpPr>
            <a:spLocks noGrp="1" noChangeArrowheads="1"/>
          </p:cNvSpPr>
          <p:nvPr>
            <p:ph type="title"/>
          </p:nvPr>
        </p:nvSpPr>
        <p:spPr/>
        <p:txBody>
          <a:bodyPr/>
          <a:lstStyle/>
          <a:p>
            <a:pPr eaLnBrk="1" hangingPunct="1"/>
            <a:r>
              <a:rPr lang="en-US" altLang="en-US" smtClean="0"/>
              <a:t>Example 7.02</a:t>
            </a:r>
          </a:p>
        </p:txBody>
      </p:sp>
      <p:pic>
        <p:nvPicPr>
          <p:cNvPr id="13317" name="Picture 3" descr="msotw9_tem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988" y="1096963"/>
            <a:ext cx="239395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4"/>
          <p:cNvSpPr txBox="1">
            <a:spLocks noChangeArrowheads="1"/>
          </p:cNvSpPr>
          <p:nvPr/>
        </p:nvSpPr>
        <p:spPr bwMode="auto">
          <a:xfrm>
            <a:off x="438150" y="3605213"/>
            <a:ext cx="40513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t>For the state of plane stress shown, (a) construct Mohr’s circle, determine (b) the principal planes, (c) the principal stresses, (d) the maximum shearing stress and the corresponding normal stress.</a:t>
            </a:r>
          </a:p>
        </p:txBody>
      </p:sp>
    </p:spTree>
    <p:extLst>
      <p:ext uri="{BB962C8B-B14F-4D97-AF65-F5344CB8AC3E}">
        <p14:creationId xmlns:p14="http://schemas.microsoft.com/office/powerpoint/2010/main" val="2873506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3A38E64E-367A-44A7-BCB4-4A31BBDE1BA2}" type="slidenum">
              <a:rPr lang="en-US" altLang="en-US" sz="1200">
                <a:solidFill>
                  <a:srgbClr val="FF9933"/>
                </a:solidFill>
                <a:latin typeface="Arial" panose="020B0604020202020204" pitchFamily="34" charset="0"/>
              </a:rPr>
              <a:pPr eaLnBrk="1" hangingPunct="1"/>
              <a:t>13</a:t>
            </a:fld>
            <a:endParaRPr lang="en-US" altLang="en-US" sz="1200">
              <a:solidFill>
                <a:srgbClr val="FF9933"/>
              </a:solidFill>
              <a:latin typeface="Arial" panose="020B0604020202020204" pitchFamily="34" charset="0"/>
            </a:endParaRPr>
          </a:p>
        </p:txBody>
      </p:sp>
      <p:sp>
        <p:nvSpPr>
          <p:cNvPr id="16388" name="Rectangle 2"/>
          <p:cNvSpPr>
            <a:spLocks noGrp="1" noChangeArrowheads="1"/>
          </p:cNvSpPr>
          <p:nvPr>
            <p:ph type="title"/>
          </p:nvPr>
        </p:nvSpPr>
        <p:spPr/>
        <p:txBody>
          <a:bodyPr/>
          <a:lstStyle/>
          <a:p>
            <a:pPr eaLnBrk="1" hangingPunct="1"/>
            <a:r>
              <a:rPr lang="en-US" altLang="en-US" smtClean="0"/>
              <a:t>Sample Problem 7.2</a:t>
            </a:r>
          </a:p>
        </p:txBody>
      </p:sp>
      <p:pic>
        <p:nvPicPr>
          <p:cNvPr id="16389" name="Picture 3" descr="msotw9_tem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025" y="1171575"/>
            <a:ext cx="2554288"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4"/>
          <p:cNvSpPr txBox="1">
            <a:spLocks noChangeArrowheads="1"/>
          </p:cNvSpPr>
          <p:nvPr/>
        </p:nvSpPr>
        <p:spPr bwMode="auto">
          <a:xfrm>
            <a:off x="396875" y="3355975"/>
            <a:ext cx="391636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t>For the state of stress shown, determine (a) the principal planes and the principal stresses, (b) the stress components exerted on the element obtained by rotating the given element counterclockwise through 30 degrees.</a:t>
            </a:r>
          </a:p>
        </p:txBody>
      </p:sp>
    </p:spTree>
    <p:extLst>
      <p:ext uri="{BB962C8B-B14F-4D97-AF65-F5344CB8AC3E}">
        <p14:creationId xmlns:p14="http://schemas.microsoft.com/office/powerpoint/2010/main" val="2207608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E832CBAD-FA3D-4443-94E4-DF9D2C29A371}" type="slidenum">
              <a:rPr lang="en-US" altLang="en-US" sz="1200">
                <a:solidFill>
                  <a:srgbClr val="FF9933"/>
                </a:solidFill>
                <a:latin typeface="Arial" panose="020B0604020202020204" pitchFamily="34" charset="0"/>
              </a:rPr>
              <a:pPr eaLnBrk="1" hangingPunct="1"/>
              <a:t>2</a:t>
            </a:fld>
            <a:endParaRPr lang="en-US" altLang="en-US" sz="1200">
              <a:solidFill>
                <a:srgbClr val="FF9933"/>
              </a:solidFill>
              <a:latin typeface="Arial" panose="020B0604020202020204" pitchFamily="34" charset="0"/>
            </a:endParaRPr>
          </a:p>
        </p:txBody>
      </p:sp>
      <p:sp>
        <p:nvSpPr>
          <p:cNvPr id="1028" name="Rectangle 2"/>
          <p:cNvSpPr>
            <a:spLocks noGrp="1" noChangeArrowheads="1"/>
          </p:cNvSpPr>
          <p:nvPr>
            <p:ph type="title"/>
          </p:nvPr>
        </p:nvSpPr>
        <p:spPr/>
        <p:txBody>
          <a:bodyPr/>
          <a:lstStyle/>
          <a:p>
            <a:pPr eaLnBrk="1" hangingPunct="1"/>
            <a:r>
              <a:rPr lang="en-US" altLang="en-US" dirty="0" smtClean="0"/>
              <a:t>Nomenclature</a:t>
            </a:r>
          </a:p>
        </p:txBody>
      </p:sp>
      <p:pic>
        <p:nvPicPr>
          <p:cNvPr id="1029" name="Picture 4"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970" y="1819939"/>
            <a:ext cx="32004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7"/>
          <p:cNvGraphicFramePr>
            <a:graphicFrameLocks noChangeAspect="1"/>
          </p:cNvGraphicFramePr>
          <p:nvPr>
            <p:extLst>
              <p:ext uri="{D42A27DB-BD31-4B8C-83A1-F6EECF244321}">
                <p14:modId xmlns:p14="http://schemas.microsoft.com/office/powerpoint/2010/main" val="2265269309"/>
              </p:ext>
            </p:extLst>
          </p:nvPr>
        </p:nvGraphicFramePr>
        <p:xfrm>
          <a:off x="4328122" y="1996062"/>
          <a:ext cx="3162300" cy="2234692"/>
        </p:xfrm>
        <a:graphic>
          <a:graphicData uri="http://schemas.openxmlformats.org/presentationml/2006/ole">
            <mc:AlternateContent xmlns:mc="http://schemas.openxmlformats.org/markup-compatibility/2006">
              <mc:Choice xmlns:v="urn:schemas-microsoft-com:vml" Requires="v">
                <p:oleObj spid="_x0000_s331792" name="Equation" r:id="rId4" imgW="952200" imgH="672840" progId="Equation.3">
                  <p:embed/>
                </p:oleObj>
              </mc:Choice>
              <mc:Fallback>
                <p:oleObj name="Equation" r:id="rId4" imgW="952200" imgH="672840" progId="Equation.3">
                  <p:embed/>
                  <p:pic>
                    <p:nvPicPr>
                      <p:cNvPr id="0" name=""/>
                      <p:cNvPicPr>
                        <a:picLocks noChangeAspect="1" noChangeArrowheads="1"/>
                      </p:cNvPicPr>
                      <p:nvPr/>
                    </p:nvPicPr>
                    <p:blipFill>
                      <a:blip r:embed="rId5"/>
                      <a:srcRect/>
                      <a:stretch>
                        <a:fillRect/>
                      </a:stretch>
                    </p:blipFill>
                    <p:spPr bwMode="auto">
                      <a:xfrm>
                        <a:off x="4328122" y="1996062"/>
                        <a:ext cx="3162300" cy="2234692"/>
                      </a:xfrm>
                      <a:prstGeom prst="rect">
                        <a:avLst/>
                      </a:prstGeom>
                      <a:noFill/>
                      <a:ln>
                        <a:noFill/>
                      </a:ln>
                      <a:effectLst/>
                      <a:extLst/>
                    </p:spPr>
                  </p:pic>
                </p:oleObj>
              </mc:Fallback>
            </mc:AlternateContent>
          </a:graphicData>
        </a:graphic>
      </p:graphicFrame>
      <p:sp>
        <p:nvSpPr>
          <p:cNvPr id="2" name="TextBox 1"/>
          <p:cNvSpPr txBox="1"/>
          <p:nvPr/>
        </p:nvSpPr>
        <p:spPr>
          <a:xfrm>
            <a:off x="4136736" y="3224083"/>
            <a:ext cx="3815052" cy="2308324"/>
          </a:xfrm>
          <a:prstGeom prst="rect">
            <a:avLst/>
          </a:prstGeom>
          <a:noFill/>
        </p:spPr>
        <p:txBody>
          <a:bodyPr wrap="square" rtlCol="0">
            <a:spAutoFit/>
          </a:bodyPr>
          <a:lstStyle/>
          <a:p>
            <a:pPr algn="just"/>
            <a:r>
              <a:rPr lang="en-US" dirty="0" smtClean="0"/>
              <a:t>Note that the first subscript represents the surface on which the force is acting (i.e. surface normal direction), in this case a surface perpendicular to x axis, i.e. the y-z plane</a:t>
            </a:r>
          </a:p>
          <a:p>
            <a:pPr algn="just"/>
            <a:endParaRPr lang="en-US" dirty="0"/>
          </a:p>
          <a:p>
            <a:pPr algn="just"/>
            <a:r>
              <a:rPr lang="en-US" dirty="0" smtClean="0"/>
              <a:t>The second subscript refers to the direction of force</a:t>
            </a:r>
            <a:endParaRPr lang="en-US" dirty="0"/>
          </a:p>
        </p:txBody>
      </p:sp>
    </p:spTree>
    <p:extLst>
      <p:ext uri="{BB962C8B-B14F-4D97-AF65-F5344CB8AC3E}">
        <p14:creationId xmlns:p14="http://schemas.microsoft.com/office/powerpoint/2010/main" val="290759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E832CBAD-FA3D-4443-94E4-DF9D2C29A371}" type="slidenum">
              <a:rPr lang="en-US" altLang="en-US" sz="1200">
                <a:solidFill>
                  <a:srgbClr val="FF9933"/>
                </a:solidFill>
                <a:latin typeface="Arial" panose="020B0604020202020204" pitchFamily="34" charset="0"/>
              </a:rPr>
              <a:pPr eaLnBrk="1" hangingPunct="1"/>
              <a:t>3</a:t>
            </a:fld>
            <a:endParaRPr lang="en-US" altLang="en-US" sz="1200">
              <a:solidFill>
                <a:srgbClr val="FF9933"/>
              </a:solidFill>
              <a:latin typeface="Arial" panose="020B0604020202020204" pitchFamily="34" charset="0"/>
            </a:endParaRPr>
          </a:p>
        </p:txBody>
      </p:sp>
      <p:sp>
        <p:nvSpPr>
          <p:cNvPr id="1028" name="Rectangle 2"/>
          <p:cNvSpPr>
            <a:spLocks noGrp="1" noChangeArrowheads="1"/>
          </p:cNvSpPr>
          <p:nvPr>
            <p:ph type="title"/>
          </p:nvPr>
        </p:nvSpPr>
        <p:spPr/>
        <p:txBody>
          <a:bodyPr/>
          <a:lstStyle/>
          <a:p>
            <a:pPr eaLnBrk="1" hangingPunct="1"/>
            <a:r>
              <a:rPr lang="en-US" altLang="en-US" smtClean="0"/>
              <a:t>Introduction</a:t>
            </a:r>
          </a:p>
        </p:txBody>
      </p:sp>
      <p:pic>
        <p:nvPicPr>
          <p:cNvPr id="1029" name="Picture 4"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700" y="990600"/>
            <a:ext cx="32004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0" name="Group 10"/>
          <p:cNvGrpSpPr>
            <a:grpSpLocks/>
          </p:cNvGrpSpPr>
          <p:nvPr/>
        </p:nvGrpSpPr>
        <p:grpSpPr bwMode="auto">
          <a:xfrm>
            <a:off x="3467100" y="1209675"/>
            <a:ext cx="5241925" cy="1800225"/>
            <a:chOff x="2200" y="859"/>
            <a:chExt cx="3302" cy="1134"/>
          </a:xfrm>
        </p:grpSpPr>
        <p:sp>
          <p:nvSpPr>
            <p:cNvPr id="1034" name="Text Box 6"/>
            <p:cNvSpPr txBox="1">
              <a:spLocks noChangeArrowheads="1"/>
            </p:cNvSpPr>
            <p:nvPr/>
          </p:nvSpPr>
          <p:spPr bwMode="auto">
            <a:xfrm>
              <a:off x="2200" y="859"/>
              <a:ext cx="330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dirty="0"/>
                <a:t>The most general state of stress at a point may be represented by 6 components,</a:t>
              </a:r>
            </a:p>
          </p:txBody>
        </p:sp>
        <p:graphicFrame>
          <p:nvGraphicFramePr>
            <p:cNvPr id="1026" name="Object 7"/>
            <p:cNvGraphicFramePr>
              <a:graphicFrameLocks noChangeAspect="1"/>
            </p:cNvGraphicFramePr>
            <p:nvPr>
              <p:extLst>
                <p:ext uri="{D42A27DB-BD31-4B8C-83A1-F6EECF244321}">
                  <p14:modId xmlns:p14="http://schemas.microsoft.com/office/powerpoint/2010/main" val="2330804787"/>
                </p:ext>
              </p:extLst>
            </p:nvPr>
          </p:nvGraphicFramePr>
          <p:xfrm>
            <a:off x="2507" y="1313"/>
            <a:ext cx="2968" cy="680"/>
          </p:xfrm>
          <a:graphic>
            <a:graphicData uri="http://schemas.openxmlformats.org/presentationml/2006/ole">
              <mc:AlternateContent xmlns:mc="http://schemas.openxmlformats.org/markup-compatibility/2006">
                <mc:Choice xmlns:v="urn:schemas-microsoft-com:vml" Requires="v">
                  <p:oleObj spid="_x0000_s313361" name="Equation" r:id="rId4" imgW="4711680" imgH="1079280" progId="Equation.3">
                    <p:embed/>
                  </p:oleObj>
                </mc:Choice>
                <mc:Fallback>
                  <p:oleObj name="Equation" r:id="rId4" imgW="4711680" imgH="1079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 y="1313"/>
                          <a:ext cx="2968" cy="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031" name="Picture 5" descr="msotw9_temp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900" y="3644900"/>
            <a:ext cx="3124200"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8"/>
          <p:cNvSpPr txBox="1">
            <a:spLocks noChangeArrowheads="1"/>
          </p:cNvSpPr>
          <p:nvPr/>
        </p:nvSpPr>
        <p:spPr bwMode="auto">
          <a:xfrm>
            <a:off x="3670300" y="2908300"/>
            <a:ext cx="5278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Same state of stress is represented by a different set of components if axes are rotated. </a:t>
            </a:r>
          </a:p>
        </p:txBody>
      </p:sp>
      <p:sp>
        <p:nvSpPr>
          <p:cNvPr id="6163" name="Text Box 19"/>
          <p:cNvSpPr txBox="1">
            <a:spLocks noChangeArrowheads="1"/>
          </p:cNvSpPr>
          <p:nvPr/>
        </p:nvSpPr>
        <p:spPr bwMode="auto">
          <a:xfrm>
            <a:off x="3670300" y="3851275"/>
            <a:ext cx="51514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Tx/>
              <a:buChar char="•"/>
            </a:pPr>
            <a:r>
              <a:rPr lang="en-US" altLang="en-US" sz="2000" dirty="0"/>
              <a:t>The first part of the chapter is concerned with how the components of stress are transformed under a rotation of the coordinate axes. </a:t>
            </a:r>
            <a:r>
              <a:rPr lang="en-US" altLang="en-US" sz="2000" dirty="0" smtClean="0"/>
              <a:t>The </a:t>
            </a:r>
            <a:r>
              <a:rPr lang="en-US" altLang="en-US" sz="2000" dirty="0"/>
              <a:t>second part of the chapter is devoted to a similar analysis of the transformation of the components of strain.</a:t>
            </a:r>
          </a:p>
        </p:txBody>
      </p:sp>
    </p:spTree>
    <p:extLst>
      <p:ext uri="{BB962C8B-B14F-4D97-AF65-F5344CB8AC3E}">
        <p14:creationId xmlns:p14="http://schemas.microsoft.com/office/powerpoint/2010/main" val="598642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utoUpdateAnimBg="0"/>
      <p:bldP spid="616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58C004A9-117F-44AC-91B3-C6AC29F633F5}" type="slidenum">
              <a:rPr lang="en-US" altLang="en-US" sz="1200">
                <a:solidFill>
                  <a:srgbClr val="FF9933"/>
                </a:solidFill>
                <a:latin typeface="Arial" panose="020B0604020202020204" pitchFamily="34" charset="0"/>
              </a:rPr>
              <a:pPr eaLnBrk="1" hangingPunct="1"/>
              <a:t>4</a:t>
            </a:fld>
            <a:endParaRPr lang="en-US" altLang="en-US" sz="1200">
              <a:solidFill>
                <a:srgbClr val="FF9933"/>
              </a:solidFill>
              <a:latin typeface="Arial" panose="020B0604020202020204" pitchFamily="34" charset="0"/>
            </a:endParaRPr>
          </a:p>
        </p:txBody>
      </p:sp>
      <p:sp>
        <p:nvSpPr>
          <p:cNvPr id="2052" name="Rectangle 2"/>
          <p:cNvSpPr>
            <a:spLocks noGrp="1" noChangeArrowheads="1"/>
          </p:cNvSpPr>
          <p:nvPr>
            <p:ph type="title"/>
          </p:nvPr>
        </p:nvSpPr>
        <p:spPr/>
        <p:txBody>
          <a:bodyPr/>
          <a:lstStyle/>
          <a:p>
            <a:pPr eaLnBrk="1" hangingPunct="1"/>
            <a:r>
              <a:rPr lang="en-US" altLang="en-US" smtClean="0"/>
              <a:t>Introduction</a:t>
            </a:r>
          </a:p>
        </p:txBody>
      </p:sp>
      <p:grpSp>
        <p:nvGrpSpPr>
          <p:cNvPr id="2053" name="Group 22"/>
          <p:cNvGrpSpPr>
            <a:grpSpLocks/>
          </p:cNvGrpSpPr>
          <p:nvPr/>
        </p:nvGrpSpPr>
        <p:grpSpPr bwMode="auto">
          <a:xfrm>
            <a:off x="492125" y="890588"/>
            <a:ext cx="8393113" cy="2117725"/>
            <a:chOff x="310" y="561"/>
            <a:chExt cx="5287" cy="1334"/>
          </a:xfrm>
        </p:grpSpPr>
        <p:pic>
          <p:nvPicPr>
            <p:cNvPr id="2062" name="Picture 5"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 y="561"/>
              <a:ext cx="1346" cy="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Text Box 10"/>
            <p:cNvSpPr txBox="1">
              <a:spLocks noChangeArrowheads="1"/>
            </p:cNvSpPr>
            <p:nvPr/>
          </p:nvSpPr>
          <p:spPr bwMode="auto">
            <a:xfrm>
              <a:off x="1995" y="690"/>
              <a:ext cx="360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tabLst>
                  <a:tab pos="2973388" algn="l"/>
                </a:tabLst>
                <a:defRPr sz="2400">
                  <a:solidFill>
                    <a:schemeClr val="tx1"/>
                  </a:solidFill>
                  <a:latin typeface="Times New Roman" panose="02020603050405020304" pitchFamily="18" charset="0"/>
                </a:defRPr>
              </a:lvl1pPr>
              <a:lvl2pPr marL="742950" indent="-285750" eaLnBrk="0" hangingPunct="0">
                <a:tabLst>
                  <a:tab pos="2973388" algn="l"/>
                </a:tabLst>
                <a:defRPr sz="2400">
                  <a:solidFill>
                    <a:schemeClr val="tx1"/>
                  </a:solidFill>
                  <a:latin typeface="Times New Roman" panose="02020603050405020304" pitchFamily="18" charset="0"/>
                </a:defRPr>
              </a:lvl2pPr>
              <a:lvl3pPr marL="1143000" indent="-228600" eaLnBrk="0" hangingPunct="0">
                <a:tabLst>
                  <a:tab pos="2973388" algn="l"/>
                </a:tabLst>
                <a:defRPr sz="2400">
                  <a:solidFill>
                    <a:schemeClr val="tx1"/>
                  </a:solidFill>
                  <a:latin typeface="Times New Roman" panose="02020603050405020304" pitchFamily="18" charset="0"/>
                </a:defRPr>
              </a:lvl3pPr>
              <a:lvl4pPr marL="1600200" indent="-228600" eaLnBrk="0" hangingPunct="0">
                <a:tabLst>
                  <a:tab pos="2973388" algn="l"/>
                </a:tabLst>
                <a:defRPr sz="2400">
                  <a:solidFill>
                    <a:schemeClr val="tx1"/>
                  </a:solidFill>
                  <a:latin typeface="Times New Roman" panose="02020603050405020304" pitchFamily="18" charset="0"/>
                </a:defRPr>
              </a:lvl4pPr>
              <a:lvl5pPr marL="2057400" indent="-228600" eaLnBrk="0" hangingPunct="0">
                <a:tabLst>
                  <a:tab pos="297338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97338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97338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97338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973388" algn="l"/>
                </a:tabLs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i="1"/>
                <a:t>Plane Stress</a:t>
              </a:r>
              <a:r>
                <a:rPr lang="en-US" altLang="en-US" sz="2000"/>
                <a:t> - state of stress in which two faces of the cubic element are free of stress.  For the illustrated example, the state of stress is defined by </a:t>
              </a:r>
            </a:p>
          </p:txBody>
        </p:sp>
        <p:graphicFrame>
          <p:nvGraphicFramePr>
            <p:cNvPr id="2050" name="Object 11"/>
            <p:cNvGraphicFramePr>
              <a:graphicFrameLocks noChangeAspect="1"/>
            </p:cNvGraphicFramePr>
            <p:nvPr/>
          </p:nvGraphicFramePr>
          <p:xfrm>
            <a:off x="2227" y="1336"/>
            <a:ext cx="2168" cy="216"/>
          </p:xfrm>
          <a:graphic>
            <a:graphicData uri="http://schemas.openxmlformats.org/presentationml/2006/ole">
              <mc:AlternateContent xmlns:mc="http://schemas.openxmlformats.org/markup-compatibility/2006">
                <mc:Choice xmlns:v="urn:schemas-microsoft-com:vml" Requires="v">
                  <p:oleObj spid="_x0000_s314385" name="Equation" r:id="rId4" imgW="3441600" imgH="342720" progId="Equation.3">
                    <p:embed/>
                  </p:oleObj>
                </mc:Choice>
                <mc:Fallback>
                  <p:oleObj name="Equation" r:id="rId4" imgW="344160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7" y="1336"/>
                          <a:ext cx="216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1"/>
          <p:cNvGrpSpPr>
            <a:grpSpLocks/>
          </p:cNvGrpSpPr>
          <p:nvPr/>
        </p:nvGrpSpPr>
        <p:grpSpPr bwMode="auto">
          <a:xfrm>
            <a:off x="400050" y="3027363"/>
            <a:ext cx="8537575" cy="1933575"/>
            <a:chOff x="252" y="1907"/>
            <a:chExt cx="5378" cy="1218"/>
          </a:xfrm>
        </p:grpSpPr>
        <p:grpSp>
          <p:nvGrpSpPr>
            <p:cNvPr id="2058" name="Group 9"/>
            <p:cNvGrpSpPr>
              <a:grpSpLocks/>
            </p:cNvGrpSpPr>
            <p:nvPr/>
          </p:nvGrpSpPr>
          <p:grpSpPr bwMode="auto">
            <a:xfrm>
              <a:off x="252" y="1907"/>
              <a:ext cx="1401" cy="1218"/>
              <a:chOff x="252" y="1907"/>
              <a:chExt cx="1401" cy="1218"/>
            </a:xfrm>
          </p:grpSpPr>
          <p:pic>
            <p:nvPicPr>
              <p:cNvPr id="2060" name="Picture 4" descr="msotw9_temp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 y="1907"/>
                <a:ext cx="1391" cy="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Rectangle 7"/>
              <p:cNvSpPr>
                <a:spLocks noChangeArrowheads="1"/>
              </p:cNvSpPr>
              <p:nvPr/>
            </p:nvSpPr>
            <p:spPr bwMode="auto">
              <a:xfrm>
                <a:off x="252" y="2954"/>
                <a:ext cx="308"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2059" name="Text Box 13"/>
            <p:cNvSpPr txBox="1">
              <a:spLocks noChangeArrowheads="1"/>
            </p:cNvSpPr>
            <p:nvPr/>
          </p:nvSpPr>
          <p:spPr bwMode="auto">
            <a:xfrm>
              <a:off x="2011" y="2012"/>
              <a:ext cx="361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State of plane stress occurs in a thin plate subjected to forces acting in the midplane of the plate.</a:t>
              </a:r>
            </a:p>
          </p:txBody>
        </p:sp>
      </p:grpSp>
      <p:grpSp>
        <p:nvGrpSpPr>
          <p:cNvPr id="5" name="Group 23"/>
          <p:cNvGrpSpPr>
            <a:grpSpLocks/>
          </p:cNvGrpSpPr>
          <p:nvPr/>
        </p:nvGrpSpPr>
        <p:grpSpPr bwMode="auto">
          <a:xfrm>
            <a:off x="520700" y="4919663"/>
            <a:ext cx="8261350" cy="1533525"/>
            <a:chOff x="328" y="3099"/>
            <a:chExt cx="5204" cy="966"/>
          </a:xfrm>
        </p:grpSpPr>
        <p:pic>
          <p:nvPicPr>
            <p:cNvPr id="2056" name="Picture 6" descr="msotw9_temp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 y="3109"/>
              <a:ext cx="143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 Box 14"/>
            <p:cNvSpPr txBox="1">
              <a:spLocks noChangeArrowheads="1"/>
            </p:cNvSpPr>
            <p:nvPr/>
          </p:nvSpPr>
          <p:spPr bwMode="auto">
            <a:xfrm>
              <a:off x="1995" y="3099"/>
              <a:ext cx="3537"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State of plane stress also occurs on the free surface of a structural element or machine component, i.e., at any point of the surface not subjected to an external force.</a:t>
              </a:r>
            </a:p>
          </p:txBody>
        </p:sp>
      </p:grpSp>
    </p:spTree>
    <p:extLst>
      <p:ext uri="{BB962C8B-B14F-4D97-AF65-F5344CB8AC3E}">
        <p14:creationId xmlns:p14="http://schemas.microsoft.com/office/powerpoint/2010/main" val="2667907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0F8AB292-FE2A-48A4-AD25-48C86D9CC3A0}" type="slidenum">
              <a:rPr lang="en-US" altLang="en-US" sz="1200">
                <a:solidFill>
                  <a:srgbClr val="FF9933"/>
                </a:solidFill>
                <a:latin typeface="Arial" panose="020B0604020202020204" pitchFamily="34" charset="0"/>
              </a:rPr>
              <a:pPr eaLnBrk="1" hangingPunct="1"/>
              <a:t>5</a:t>
            </a:fld>
            <a:endParaRPr lang="en-US" altLang="en-US" sz="1200">
              <a:solidFill>
                <a:srgbClr val="FF9933"/>
              </a:solidFill>
              <a:latin typeface="Arial" panose="020B0604020202020204" pitchFamily="34" charset="0"/>
            </a:endParaRPr>
          </a:p>
        </p:txBody>
      </p:sp>
      <p:sp>
        <p:nvSpPr>
          <p:cNvPr id="3077" name="Rectangle 1026"/>
          <p:cNvSpPr>
            <a:spLocks noGrp="1" noChangeArrowheads="1"/>
          </p:cNvSpPr>
          <p:nvPr>
            <p:ph type="title"/>
          </p:nvPr>
        </p:nvSpPr>
        <p:spPr/>
        <p:txBody>
          <a:bodyPr/>
          <a:lstStyle/>
          <a:p>
            <a:pPr eaLnBrk="1" hangingPunct="1"/>
            <a:r>
              <a:rPr lang="en-US" altLang="en-US" smtClean="0"/>
              <a:t>Transformation of Plane Stress</a:t>
            </a:r>
          </a:p>
        </p:txBody>
      </p:sp>
      <p:grpSp>
        <p:nvGrpSpPr>
          <p:cNvPr id="3078" name="Group 1034"/>
          <p:cNvGrpSpPr>
            <a:grpSpLocks/>
          </p:cNvGrpSpPr>
          <p:nvPr/>
        </p:nvGrpSpPr>
        <p:grpSpPr bwMode="auto">
          <a:xfrm>
            <a:off x="285750" y="900113"/>
            <a:ext cx="8534400" cy="2805112"/>
            <a:chOff x="180" y="567"/>
            <a:chExt cx="5376" cy="1767"/>
          </a:xfrm>
        </p:grpSpPr>
        <p:pic>
          <p:nvPicPr>
            <p:cNvPr id="3081" name="Picture 1027"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 y="613"/>
              <a:ext cx="1977" cy="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5" name="Object 1029"/>
            <p:cNvGraphicFramePr>
              <a:graphicFrameLocks noChangeAspect="1"/>
            </p:cNvGraphicFramePr>
            <p:nvPr/>
          </p:nvGraphicFramePr>
          <p:xfrm>
            <a:off x="2276" y="1259"/>
            <a:ext cx="3280" cy="896"/>
          </p:xfrm>
          <a:graphic>
            <a:graphicData uri="http://schemas.openxmlformats.org/presentationml/2006/ole">
              <mc:AlternateContent xmlns:mc="http://schemas.openxmlformats.org/markup-compatibility/2006">
                <mc:Choice xmlns:v="urn:schemas-microsoft-com:vml" Requires="v">
                  <p:oleObj spid="_x0000_s315443" name="Equation" r:id="rId4" imgW="5206680" imgH="1422360" progId="Equation.3">
                    <p:embed/>
                  </p:oleObj>
                </mc:Choice>
                <mc:Fallback>
                  <p:oleObj name="Equation" r:id="rId4" imgW="5206680" imgH="1422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 y="1259"/>
                          <a:ext cx="3280" cy="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 name="Text Box 1030"/>
            <p:cNvSpPr txBox="1">
              <a:spLocks noChangeArrowheads="1"/>
            </p:cNvSpPr>
            <p:nvPr/>
          </p:nvSpPr>
          <p:spPr bwMode="auto">
            <a:xfrm>
              <a:off x="2061" y="567"/>
              <a:ext cx="340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Consider the conditions for equilibrium of a prismatic element with faces perpendicular to the </a:t>
              </a:r>
              <a:r>
                <a:rPr lang="en-US" altLang="en-US" sz="2000" i="1"/>
                <a:t>x</a:t>
              </a:r>
              <a:r>
                <a:rPr lang="en-US" altLang="en-US" sz="2000"/>
                <a:t>, </a:t>
              </a:r>
              <a:r>
                <a:rPr lang="en-US" altLang="en-US" sz="2000" i="1"/>
                <a:t>y</a:t>
              </a:r>
              <a:r>
                <a:rPr lang="en-US" altLang="en-US" sz="2000"/>
                <a:t>, and </a:t>
              </a:r>
              <a:r>
                <a:rPr lang="en-US" altLang="en-US" sz="2000" i="1"/>
                <a:t>x’</a:t>
              </a:r>
              <a:r>
                <a:rPr lang="en-US" altLang="en-US" sz="2000"/>
                <a:t> axes.</a:t>
              </a:r>
            </a:p>
          </p:txBody>
        </p:sp>
      </p:grpSp>
      <p:grpSp>
        <p:nvGrpSpPr>
          <p:cNvPr id="3" name="Group 1035"/>
          <p:cNvGrpSpPr>
            <a:grpSpLocks/>
          </p:cNvGrpSpPr>
          <p:nvPr/>
        </p:nvGrpSpPr>
        <p:grpSpPr bwMode="auto">
          <a:xfrm>
            <a:off x="4618038" y="3705225"/>
            <a:ext cx="5562600" cy="2289175"/>
            <a:chOff x="2019" y="2321"/>
            <a:chExt cx="3504" cy="1442"/>
          </a:xfrm>
        </p:grpSpPr>
        <p:graphicFrame>
          <p:nvGraphicFramePr>
            <p:cNvPr id="3074" name="Object 1028"/>
            <p:cNvGraphicFramePr>
              <a:graphicFrameLocks noChangeAspect="1"/>
            </p:cNvGraphicFramePr>
            <p:nvPr>
              <p:extLst>
                <p:ext uri="{D42A27DB-BD31-4B8C-83A1-F6EECF244321}">
                  <p14:modId xmlns:p14="http://schemas.microsoft.com/office/powerpoint/2010/main" val="1599542644"/>
                </p:ext>
              </p:extLst>
            </p:nvPr>
          </p:nvGraphicFramePr>
          <p:xfrm>
            <a:off x="2266" y="2635"/>
            <a:ext cx="2408" cy="1128"/>
          </p:xfrm>
          <a:graphic>
            <a:graphicData uri="http://schemas.openxmlformats.org/presentationml/2006/ole">
              <mc:AlternateContent xmlns:mc="http://schemas.openxmlformats.org/markup-compatibility/2006">
                <mc:Choice xmlns:v="urn:schemas-microsoft-com:vml" Requires="v">
                  <p:oleObj spid="_x0000_s315444" name="Equation" r:id="rId6" imgW="3822480" imgH="1790640" progId="Equation.3">
                    <p:embed/>
                  </p:oleObj>
                </mc:Choice>
                <mc:Fallback>
                  <p:oleObj name="Equation" r:id="rId6" imgW="3822480" imgH="1790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 y="2635"/>
                          <a:ext cx="2408" cy="1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1031"/>
            <p:cNvSpPr txBox="1">
              <a:spLocks noChangeArrowheads="1"/>
            </p:cNvSpPr>
            <p:nvPr/>
          </p:nvSpPr>
          <p:spPr bwMode="auto">
            <a:xfrm>
              <a:off x="2019" y="2321"/>
              <a:ext cx="35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dirty="0"/>
                <a:t>The equations may be rewritten to yield</a:t>
              </a:r>
            </a:p>
          </p:txBody>
        </p:sp>
      </p:grpSp>
      <p:grpSp>
        <p:nvGrpSpPr>
          <p:cNvPr id="11" name="Group 28"/>
          <p:cNvGrpSpPr>
            <a:grpSpLocks/>
          </p:cNvGrpSpPr>
          <p:nvPr/>
        </p:nvGrpSpPr>
        <p:grpSpPr bwMode="auto">
          <a:xfrm>
            <a:off x="0" y="3807403"/>
            <a:ext cx="4643438" cy="2498725"/>
            <a:chOff x="2624" y="591"/>
            <a:chExt cx="2925" cy="1574"/>
          </a:xfrm>
        </p:grpSpPr>
        <p:graphicFrame>
          <p:nvGraphicFramePr>
            <p:cNvPr id="12" name="Object 4"/>
            <p:cNvGraphicFramePr>
              <a:graphicFrameLocks noChangeAspect="1"/>
            </p:cNvGraphicFramePr>
            <p:nvPr/>
          </p:nvGraphicFramePr>
          <p:xfrm>
            <a:off x="2869" y="837"/>
            <a:ext cx="2680" cy="1328"/>
          </p:xfrm>
          <a:graphic>
            <a:graphicData uri="http://schemas.openxmlformats.org/presentationml/2006/ole">
              <mc:AlternateContent xmlns:mc="http://schemas.openxmlformats.org/markup-compatibility/2006">
                <mc:Choice xmlns:v="urn:schemas-microsoft-com:vml" Requires="v">
                  <p:oleObj spid="_x0000_s315445" name="Equation" r:id="rId8" imgW="4254500" imgH="2108200" progId="Equation.3">
                    <p:embed/>
                  </p:oleObj>
                </mc:Choice>
                <mc:Fallback>
                  <p:oleObj name="Equation" r:id="rId8" imgW="4254500" imgH="2108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9" y="837"/>
                          <a:ext cx="2680" cy="1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8"/>
            <p:cNvSpPr txBox="1">
              <a:spLocks noChangeArrowheads="1"/>
            </p:cNvSpPr>
            <p:nvPr/>
          </p:nvSpPr>
          <p:spPr bwMode="auto">
            <a:xfrm>
              <a:off x="2624" y="591"/>
              <a:ext cx="2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n-US" dirty="0" smtClean="0"/>
                <a:t>Compare with</a:t>
              </a:r>
              <a:endParaRPr lang="en-US" altLang="en-US" dirty="0"/>
            </a:p>
          </p:txBody>
        </p:sp>
      </p:grpSp>
      <mc:AlternateContent xmlns:mc="http://schemas.openxmlformats.org/markup-compatibility/2006" xmlns:a14="http://schemas.microsoft.com/office/drawing/2010/main">
        <mc:Choice Requires="a14">
          <p:sp>
            <p:nvSpPr>
              <p:cNvPr id="17" name="TextBox 16"/>
              <p:cNvSpPr txBox="1"/>
              <p:nvPr/>
            </p:nvSpPr>
            <p:spPr>
              <a:xfrm>
                <a:off x="5428366" y="6193366"/>
                <a:ext cx="2129494" cy="391261"/>
              </a:xfrm>
              <a:prstGeom prst="rect">
                <a:avLst/>
              </a:prstGeom>
              <a:noFill/>
            </p:spPr>
            <p:txBody>
              <a:bodyPr wrap="none" rtlCol="0">
                <a:spAutoFit/>
              </a:bodyPr>
              <a:lstStyle/>
              <a:p>
                <a:r>
                  <a:rPr lang="en-IN" dirty="0" smtClean="0">
                    <a:solidFill>
                      <a:srgbClr val="FF0000"/>
                    </a:solidFill>
                  </a:rPr>
                  <a:t>Check </a:t>
                </a:r>
                <a14:m>
                  <m:oMath xmlns:m="http://schemas.openxmlformats.org/officeDocument/2006/math">
                    <m:sSub>
                      <m:sSubPr>
                        <m:ctrlPr>
                          <a:rPr lang="en-IN" i="1" smtClean="0">
                            <a:solidFill>
                              <a:srgbClr val="FF0000"/>
                            </a:solidFill>
                            <a:latin typeface="Cambria Math"/>
                          </a:rPr>
                        </m:ctrlPr>
                      </m:sSubPr>
                      <m:e>
                        <m:r>
                          <a:rPr lang="en-IN" i="1" smtClean="0">
                            <a:solidFill>
                              <a:srgbClr val="FF0000"/>
                            </a:solidFill>
                            <a:latin typeface="Cambria Math"/>
                            <a:ea typeface="Cambria Math"/>
                          </a:rPr>
                          <m:t>𝜎</m:t>
                        </m:r>
                      </m:e>
                      <m:sub>
                        <m:r>
                          <a:rPr lang="en-IN" b="0" i="1" smtClean="0">
                            <a:solidFill>
                              <a:srgbClr val="FF0000"/>
                            </a:solidFill>
                            <a:latin typeface="Cambria Math"/>
                          </a:rPr>
                          <m:t>𝑥</m:t>
                        </m:r>
                        <m:r>
                          <a:rPr lang="en-IN" b="0" i="1" smtClean="0">
                            <a:solidFill>
                              <a:srgbClr val="FF0000"/>
                            </a:solidFill>
                            <a:latin typeface="Cambria Math"/>
                          </a:rPr>
                          <m:t>′</m:t>
                        </m:r>
                      </m:sub>
                    </m:sSub>
                    <m:r>
                      <a:rPr lang="en-IN" b="0" i="1" smtClean="0">
                        <a:solidFill>
                          <a:srgbClr val="FF0000"/>
                        </a:solidFill>
                        <a:latin typeface="Cambria Math"/>
                      </a:rPr>
                      <m:t>+</m:t>
                    </m:r>
                    <m:sSub>
                      <m:sSubPr>
                        <m:ctrlPr>
                          <a:rPr lang="en-IN" b="0" i="1" smtClean="0">
                            <a:solidFill>
                              <a:srgbClr val="FF0000"/>
                            </a:solidFill>
                            <a:latin typeface="Cambria Math"/>
                          </a:rPr>
                        </m:ctrlPr>
                      </m:sSubPr>
                      <m:e>
                        <m:r>
                          <a:rPr lang="en-IN" b="0" i="1" smtClean="0">
                            <a:solidFill>
                              <a:srgbClr val="FF0000"/>
                            </a:solidFill>
                            <a:latin typeface="Cambria Math"/>
                            <a:ea typeface="Cambria Math"/>
                          </a:rPr>
                          <m:t>𝜎</m:t>
                        </m:r>
                      </m:e>
                      <m:sub>
                        <m:r>
                          <a:rPr lang="en-IN" b="0" i="1" smtClean="0">
                            <a:solidFill>
                              <a:srgbClr val="FF0000"/>
                            </a:solidFill>
                            <a:latin typeface="Cambria Math"/>
                          </a:rPr>
                          <m:t>𝑦</m:t>
                        </m:r>
                        <m:r>
                          <a:rPr lang="en-IN" b="0" i="1" smtClean="0">
                            <a:solidFill>
                              <a:srgbClr val="FF0000"/>
                            </a:solidFill>
                            <a:latin typeface="Cambria Math"/>
                          </a:rPr>
                          <m:t>′</m:t>
                        </m:r>
                      </m:sub>
                    </m:sSub>
                    <m:r>
                      <a:rPr lang="en-IN" b="0" i="1" smtClean="0">
                        <a:solidFill>
                          <a:srgbClr val="FF0000"/>
                        </a:solidFill>
                        <a:latin typeface="Cambria Math"/>
                      </a:rPr>
                      <m:t>=??</m:t>
                    </m:r>
                  </m:oMath>
                </a14:m>
                <a:endParaRPr lang="en-IN" dirty="0">
                  <a:solidFill>
                    <a:srgbClr val="FF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428366" y="6193366"/>
                <a:ext cx="2129494" cy="391261"/>
              </a:xfrm>
              <a:prstGeom prst="rect">
                <a:avLst/>
              </a:prstGeom>
              <a:blipFill rotWithShape="1">
                <a:blip r:embed="rId10"/>
                <a:stretch>
                  <a:fillRect l="-2286" t="-6250" b="-20313"/>
                </a:stretch>
              </a:blipFill>
            </p:spPr>
            <p:txBody>
              <a:bodyPr/>
              <a:lstStyle/>
              <a:p>
                <a:r>
                  <a:rPr lang="en-IN">
                    <a:noFill/>
                  </a:rPr>
                  <a:t> </a:t>
                </a:r>
              </a:p>
            </p:txBody>
          </p:sp>
        </mc:Fallback>
      </mc:AlternateContent>
    </p:spTree>
    <p:extLst>
      <p:ext uri="{BB962C8B-B14F-4D97-AF65-F5344CB8AC3E}">
        <p14:creationId xmlns:p14="http://schemas.microsoft.com/office/powerpoint/2010/main" val="1045352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6DEC3A20-B3C2-43F4-A9DF-87CFF24EE115}" type="slidenum">
              <a:rPr lang="en-US" altLang="en-US" sz="1200">
                <a:solidFill>
                  <a:srgbClr val="FF9933"/>
                </a:solidFill>
                <a:latin typeface="Arial" panose="020B0604020202020204" pitchFamily="34" charset="0"/>
              </a:rPr>
              <a:pPr eaLnBrk="1" hangingPunct="1"/>
              <a:t>6</a:t>
            </a:fld>
            <a:endParaRPr lang="en-US" altLang="en-US" sz="1200">
              <a:solidFill>
                <a:srgbClr val="FF9933"/>
              </a:solidFill>
              <a:latin typeface="Arial" panose="020B0604020202020204" pitchFamily="34" charset="0"/>
            </a:endParaRPr>
          </a:p>
        </p:txBody>
      </p:sp>
      <p:sp>
        <p:nvSpPr>
          <p:cNvPr id="4101" name="Rectangle 2"/>
          <p:cNvSpPr>
            <a:spLocks noGrp="1" noChangeArrowheads="1"/>
          </p:cNvSpPr>
          <p:nvPr>
            <p:ph type="title"/>
          </p:nvPr>
        </p:nvSpPr>
        <p:spPr/>
        <p:txBody>
          <a:bodyPr/>
          <a:lstStyle/>
          <a:p>
            <a:pPr eaLnBrk="1" hangingPunct="1"/>
            <a:r>
              <a:rPr lang="en-US" altLang="en-US" smtClean="0"/>
              <a:t>Principal Stresses</a:t>
            </a:r>
          </a:p>
        </p:txBody>
      </p:sp>
      <p:grpSp>
        <p:nvGrpSpPr>
          <p:cNvPr id="4102" name="Group 9"/>
          <p:cNvGrpSpPr>
            <a:grpSpLocks/>
          </p:cNvGrpSpPr>
          <p:nvPr/>
        </p:nvGrpSpPr>
        <p:grpSpPr bwMode="auto">
          <a:xfrm>
            <a:off x="322263" y="855663"/>
            <a:ext cx="8539162" cy="3103562"/>
            <a:chOff x="203" y="539"/>
            <a:chExt cx="5379" cy="1955"/>
          </a:xfrm>
        </p:grpSpPr>
        <p:pic>
          <p:nvPicPr>
            <p:cNvPr id="4106" name="Picture 3"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 y="539"/>
              <a:ext cx="2077" cy="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Text Box 4"/>
            <p:cNvSpPr txBox="1">
              <a:spLocks noChangeArrowheads="1"/>
            </p:cNvSpPr>
            <p:nvPr/>
          </p:nvSpPr>
          <p:spPr bwMode="auto">
            <a:xfrm>
              <a:off x="2515" y="647"/>
              <a:ext cx="306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dirty="0"/>
                <a:t>The previous equations are combined to yield parametric equations for a circle,</a:t>
              </a:r>
            </a:p>
          </p:txBody>
        </p:sp>
        <p:graphicFrame>
          <p:nvGraphicFramePr>
            <p:cNvPr id="4099" name="Object 1025"/>
            <p:cNvGraphicFramePr>
              <a:graphicFrameLocks noChangeAspect="1"/>
            </p:cNvGraphicFramePr>
            <p:nvPr/>
          </p:nvGraphicFramePr>
          <p:xfrm>
            <a:off x="2727" y="1089"/>
            <a:ext cx="2464" cy="960"/>
          </p:xfrm>
          <a:graphic>
            <a:graphicData uri="http://schemas.openxmlformats.org/presentationml/2006/ole">
              <mc:AlternateContent xmlns:mc="http://schemas.openxmlformats.org/markup-compatibility/2006">
                <mc:Choice xmlns:v="urn:schemas-microsoft-com:vml" Requires="v">
                  <p:oleObj spid="_x0000_s316482" name="Equation" r:id="rId4" imgW="3911400" imgH="1523880" progId="Equation.3">
                    <p:embed/>
                  </p:oleObj>
                </mc:Choice>
                <mc:Fallback>
                  <p:oleObj name="Equation" r:id="rId4" imgW="3911400" imgH="1523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 y="1089"/>
                          <a:ext cx="2464"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0"/>
          <p:cNvGrpSpPr>
            <a:grpSpLocks/>
          </p:cNvGrpSpPr>
          <p:nvPr/>
        </p:nvGrpSpPr>
        <p:grpSpPr bwMode="auto">
          <a:xfrm>
            <a:off x="639763" y="3565525"/>
            <a:ext cx="8337550" cy="2930525"/>
            <a:chOff x="403" y="2246"/>
            <a:chExt cx="5252" cy="1846"/>
          </a:xfrm>
        </p:grpSpPr>
        <p:pic>
          <p:nvPicPr>
            <p:cNvPr id="4104" name="Picture 6" descr="msotw9_temp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 y="2476"/>
              <a:ext cx="1800"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 Box 7"/>
            <p:cNvSpPr txBox="1">
              <a:spLocks noChangeArrowheads="1"/>
            </p:cNvSpPr>
            <p:nvPr/>
          </p:nvSpPr>
          <p:spPr bwMode="auto">
            <a:xfrm>
              <a:off x="2523" y="2246"/>
              <a:ext cx="31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i="1"/>
                <a:t>Principal stresses</a:t>
              </a:r>
              <a:r>
                <a:rPr lang="en-US" altLang="en-US" sz="2000"/>
                <a:t> occur on the </a:t>
              </a:r>
              <a:r>
                <a:rPr lang="en-US" altLang="en-US" sz="2000" i="1"/>
                <a:t>principal planes of stress</a:t>
              </a:r>
              <a:r>
                <a:rPr lang="en-US" altLang="en-US" sz="2000"/>
                <a:t> with zero shearing stresses.</a:t>
              </a:r>
            </a:p>
          </p:txBody>
        </p:sp>
        <p:graphicFrame>
          <p:nvGraphicFramePr>
            <p:cNvPr id="4098" name="Object 1024"/>
            <p:cNvGraphicFramePr>
              <a:graphicFrameLocks noChangeAspect="1"/>
            </p:cNvGraphicFramePr>
            <p:nvPr>
              <p:extLst>
                <p:ext uri="{D42A27DB-BD31-4B8C-83A1-F6EECF244321}">
                  <p14:modId xmlns:p14="http://schemas.microsoft.com/office/powerpoint/2010/main" val="1845835671"/>
                </p:ext>
              </p:extLst>
            </p:nvPr>
          </p:nvGraphicFramePr>
          <p:xfrm>
            <a:off x="2727" y="2788"/>
            <a:ext cx="2409" cy="1122"/>
          </p:xfrm>
          <a:graphic>
            <a:graphicData uri="http://schemas.openxmlformats.org/presentationml/2006/ole">
              <mc:AlternateContent xmlns:mc="http://schemas.openxmlformats.org/markup-compatibility/2006">
                <mc:Choice xmlns:v="urn:schemas-microsoft-com:vml" Requires="v">
                  <p:oleObj spid="_x0000_s316483" name="Equation" r:id="rId7" imgW="2755800" imgH="1282680" progId="Equation.3">
                    <p:embed/>
                  </p:oleObj>
                </mc:Choice>
                <mc:Fallback>
                  <p:oleObj name="Equation" r:id="rId7" imgW="2755800" imgH="1282680" progId="Equation.3">
                    <p:embed/>
                    <p:pic>
                      <p:nvPicPr>
                        <p:cNvPr id="0" name=""/>
                        <p:cNvPicPr>
                          <a:picLocks noChangeAspect="1" noChangeArrowheads="1"/>
                        </p:cNvPicPr>
                        <p:nvPr/>
                      </p:nvPicPr>
                      <p:blipFill>
                        <a:blip r:embed="rId8"/>
                        <a:srcRect/>
                        <a:stretch>
                          <a:fillRect/>
                        </a:stretch>
                      </p:blipFill>
                      <p:spPr bwMode="auto">
                        <a:xfrm>
                          <a:off x="2727" y="2788"/>
                          <a:ext cx="2409" cy="1122"/>
                        </a:xfrm>
                        <a:prstGeom prst="rect">
                          <a:avLst/>
                        </a:prstGeom>
                        <a:noFill/>
                        <a:ln>
                          <a:noFill/>
                        </a:ln>
                        <a:effectLst/>
                        <a:extLst/>
                      </p:spPr>
                    </p:pic>
                  </p:oleObj>
                </mc:Fallback>
              </mc:AlternateContent>
            </a:graphicData>
          </a:graphic>
        </p:graphicFrame>
      </p:grpSp>
      <p:graphicFrame>
        <p:nvGraphicFramePr>
          <p:cNvPr id="14" name="Object 3"/>
          <p:cNvGraphicFramePr>
            <a:graphicFrameLocks noChangeAspect="1"/>
          </p:cNvGraphicFramePr>
          <p:nvPr>
            <p:extLst>
              <p:ext uri="{D42A27DB-BD31-4B8C-83A1-F6EECF244321}">
                <p14:modId xmlns:p14="http://schemas.microsoft.com/office/powerpoint/2010/main" val="2951583439"/>
              </p:ext>
            </p:extLst>
          </p:nvPr>
        </p:nvGraphicFramePr>
        <p:xfrm>
          <a:off x="4203990" y="12700"/>
          <a:ext cx="2976128" cy="1091403"/>
        </p:xfrm>
        <a:graphic>
          <a:graphicData uri="http://schemas.openxmlformats.org/presentationml/2006/ole">
            <mc:AlternateContent xmlns:mc="http://schemas.openxmlformats.org/markup-compatibility/2006">
              <mc:Choice xmlns:v="urn:schemas-microsoft-com:vml" Requires="v">
                <p:oleObj spid="_x0000_s316484" name="Equation" r:id="rId9" imgW="2286000" imgH="838080" progId="Equation.3">
                  <p:embed/>
                </p:oleObj>
              </mc:Choice>
              <mc:Fallback>
                <p:oleObj name="Equation" r:id="rId9" imgW="2286000" imgH="838080" progId="Equation.3">
                  <p:embed/>
                  <p:pic>
                    <p:nvPicPr>
                      <p:cNvPr id="0" name=""/>
                      <p:cNvPicPr>
                        <a:picLocks noChangeAspect="1" noChangeArrowheads="1"/>
                      </p:cNvPicPr>
                      <p:nvPr/>
                    </p:nvPicPr>
                    <p:blipFill>
                      <a:blip r:embed="rId10"/>
                      <a:srcRect/>
                      <a:stretch>
                        <a:fillRect/>
                      </a:stretch>
                    </p:blipFill>
                    <p:spPr bwMode="auto">
                      <a:xfrm>
                        <a:off x="4203990" y="12700"/>
                        <a:ext cx="2976128" cy="1091403"/>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3088203" y="6427052"/>
                <a:ext cx="4492833" cy="391261"/>
              </a:xfrm>
              <a:prstGeom prst="rect">
                <a:avLst/>
              </a:prstGeom>
              <a:noFill/>
            </p:spPr>
            <p:txBody>
              <a:bodyPr wrap="none" rtlCol="0">
                <a:spAutoFit/>
              </a:bodyPr>
              <a:lstStyle/>
              <a:p>
                <a:r>
                  <a:rPr lang="en-US" dirty="0" smtClean="0">
                    <a:solidFill>
                      <a:srgbClr val="FF0000"/>
                    </a:solidFill>
                  </a:rPr>
                  <a:t>Note: Circle does not change if you take </a:t>
                </a:r>
                <a14:m>
                  <m:oMath xmlns:m="http://schemas.openxmlformats.org/officeDocument/2006/math">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a:rPr>
                        </m:ctrlPr>
                      </m:sSubPr>
                      <m:e>
                        <m:r>
                          <a:rPr lang="en-US" b="0" i="1" smtClean="0">
                            <a:solidFill>
                              <a:srgbClr val="FF0000"/>
                            </a:solidFill>
                            <a:latin typeface="Cambria Math" panose="02040503050406030204" pitchFamily="18" charset="0"/>
                            <a:ea typeface="Cambria Math" panose="02040503050406030204" pitchFamily="18" charset="0"/>
                          </a:rPr>
                          <m:t>𝜏</m:t>
                        </m:r>
                      </m:e>
                      <m:sub>
                        <m:r>
                          <a:rPr lang="en-US" b="0" i="1" smtClean="0">
                            <a:solidFill>
                              <a:srgbClr val="FF0000"/>
                            </a:solidFill>
                            <a:latin typeface="Cambria Math" panose="02040503050406030204" pitchFamily="18" charset="0"/>
                          </a:rPr>
                          <m:t>𝑥𝑦</m:t>
                        </m:r>
                      </m:sub>
                    </m:sSub>
                  </m:oMath>
                </a14:m>
                <a:endParaRPr lang="en-US"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088203" y="6427052"/>
                <a:ext cx="4492833" cy="391261"/>
              </a:xfrm>
              <a:prstGeom prst="rect">
                <a:avLst/>
              </a:prstGeom>
              <a:blipFill rotWithShape="0">
                <a:blip r:embed="rId11"/>
                <a:stretch>
                  <a:fillRect l="-1221" t="-6250" b="-20313"/>
                </a:stretch>
              </a:blipFill>
            </p:spPr>
            <p:txBody>
              <a:bodyPr/>
              <a:lstStyle/>
              <a:p>
                <a:r>
                  <a:rPr lang="en-US">
                    <a:noFill/>
                  </a:rPr>
                  <a:t> </a:t>
                </a:r>
              </a:p>
            </p:txBody>
          </p:sp>
        </mc:Fallback>
      </mc:AlternateContent>
      <p:graphicFrame>
        <p:nvGraphicFramePr>
          <p:cNvPr id="16" name="Object 4"/>
          <p:cNvGraphicFramePr>
            <a:graphicFrameLocks noChangeAspect="1"/>
          </p:cNvGraphicFramePr>
          <p:nvPr>
            <p:extLst>
              <p:ext uri="{D42A27DB-BD31-4B8C-83A1-F6EECF244321}">
                <p14:modId xmlns:p14="http://schemas.microsoft.com/office/powerpoint/2010/main" val="1886034523"/>
              </p:ext>
            </p:extLst>
          </p:nvPr>
        </p:nvGraphicFramePr>
        <p:xfrm>
          <a:off x="6785264" y="5116078"/>
          <a:ext cx="1818122" cy="677561"/>
        </p:xfrm>
        <a:graphic>
          <a:graphicData uri="http://schemas.openxmlformats.org/presentationml/2006/ole">
            <mc:AlternateContent xmlns:mc="http://schemas.openxmlformats.org/markup-compatibility/2006">
              <mc:Choice xmlns:v="urn:schemas-microsoft-com:vml" Requires="v">
                <p:oleObj spid="_x0000_s316485" name="Equation" r:id="rId12" imgW="2044700" imgH="762000" progId="Equation.3">
                  <p:embed/>
                </p:oleObj>
              </mc:Choice>
              <mc:Fallback>
                <p:oleObj name="Equation" r:id="rId12" imgW="2044700" imgH="762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5264" y="5116078"/>
                        <a:ext cx="1818122" cy="67756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671714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072"/>
          <p:cNvGraphicFramePr>
            <a:graphicFrameLocks noChangeAspect="1"/>
          </p:cNvGraphicFramePr>
          <p:nvPr>
            <p:extLst>
              <p:ext uri="{D42A27DB-BD31-4B8C-83A1-F6EECF244321}">
                <p14:modId xmlns:p14="http://schemas.microsoft.com/office/powerpoint/2010/main" val="587188090"/>
              </p:ext>
            </p:extLst>
          </p:nvPr>
        </p:nvGraphicFramePr>
        <p:xfrm>
          <a:off x="4114800" y="2193925"/>
          <a:ext cx="3027363" cy="2836830"/>
        </p:xfrm>
        <a:graphic>
          <a:graphicData uri="http://schemas.openxmlformats.org/presentationml/2006/ole">
            <mc:AlternateContent xmlns:mc="http://schemas.openxmlformats.org/markup-compatibility/2006">
              <mc:Choice xmlns:v="urn:schemas-microsoft-com:vml" Requires="v">
                <p:oleObj spid="_x0000_s317493" name="Equation" r:id="rId3" imgW="1815840" imgH="1701720" progId="Equation.3">
                  <p:embed/>
                </p:oleObj>
              </mc:Choice>
              <mc:Fallback>
                <p:oleObj name="Equation" r:id="rId3" imgW="1815840" imgH="1701720" progId="Equation.3">
                  <p:embed/>
                  <p:pic>
                    <p:nvPicPr>
                      <p:cNvPr id="0" name=""/>
                      <p:cNvPicPr>
                        <a:picLocks noChangeAspect="1" noChangeArrowheads="1"/>
                      </p:cNvPicPr>
                      <p:nvPr/>
                    </p:nvPicPr>
                    <p:blipFill>
                      <a:blip r:embed="rId4"/>
                      <a:srcRect/>
                      <a:stretch>
                        <a:fillRect/>
                      </a:stretch>
                    </p:blipFill>
                    <p:spPr bwMode="auto">
                      <a:xfrm>
                        <a:off x="4114800" y="2193925"/>
                        <a:ext cx="3027363" cy="2836830"/>
                      </a:xfrm>
                      <a:prstGeom prst="rect">
                        <a:avLst/>
                      </a:prstGeom>
                      <a:noFill/>
                      <a:ln>
                        <a:noFill/>
                      </a:ln>
                      <a:effectLst/>
                      <a:extLst/>
                    </p:spPr>
                  </p:pic>
                </p:oleObj>
              </mc:Fallback>
            </mc:AlternateContent>
          </a:graphicData>
        </a:graphic>
      </p:graphicFrame>
      <p:sp>
        <p:nvSpPr>
          <p:cNvPr id="9"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4D06F562-17E5-48A0-8755-89D5B9F9EAE4}" type="slidenum">
              <a:rPr lang="en-US" altLang="en-US" sz="1200">
                <a:solidFill>
                  <a:srgbClr val="FF9933"/>
                </a:solidFill>
                <a:latin typeface="Arial" panose="020B0604020202020204" pitchFamily="34" charset="0"/>
              </a:rPr>
              <a:pPr eaLnBrk="1" hangingPunct="1"/>
              <a:t>7</a:t>
            </a:fld>
            <a:endParaRPr lang="en-US" altLang="en-US" sz="1200">
              <a:solidFill>
                <a:srgbClr val="FF9933"/>
              </a:solidFill>
              <a:latin typeface="Arial" panose="020B0604020202020204" pitchFamily="34" charset="0"/>
            </a:endParaRPr>
          </a:p>
        </p:txBody>
      </p:sp>
      <p:sp>
        <p:nvSpPr>
          <p:cNvPr id="5125" name="Rectangle 2"/>
          <p:cNvSpPr>
            <a:spLocks noGrp="1" noChangeArrowheads="1"/>
          </p:cNvSpPr>
          <p:nvPr>
            <p:ph type="title"/>
          </p:nvPr>
        </p:nvSpPr>
        <p:spPr/>
        <p:txBody>
          <a:bodyPr/>
          <a:lstStyle/>
          <a:p>
            <a:pPr eaLnBrk="1" hangingPunct="1"/>
            <a:r>
              <a:rPr lang="en-US" altLang="en-US" smtClean="0"/>
              <a:t>Maximum Shearing Stress</a:t>
            </a:r>
          </a:p>
        </p:txBody>
      </p:sp>
      <p:pic>
        <p:nvPicPr>
          <p:cNvPr id="5126" name="Picture 3" descr="msotw9_temp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963" y="855663"/>
            <a:ext cx="3297237"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7" name="Group 6"/>
          <p:cNvGrpSpPr>
            <a:grpSpLocks/>
          </p:cNvGrpSpPr>
          <p:nvPr/>
        </p:nvGrpSpPr>
        <p:grpSpPr bwMode="auto">
          <a:xfrm>
            <a:off x="3488261" y="1354065"/>
            <a:ext cx="5294313" cy="396875"/>
            <a:chOff x="2320" y="673"/>
            <a:chExt cx="3335" cy="250"/>
          </a:xfrm>
        </p:grpSpPr>
        <p:sp>
          <p:nvSpPr>
            <p:cNvPr id="5129" name="Text Box 4"/>
            <p:cNvSpPr txBox="1">
              <a:spLocks noChangeArrowheads="1"/>
            </p:cNvSpPr>
            <p:nvPr/>
          </p:nvSpPr>
          <p:spPr bwMode="auto">
            <a:xfrm>
              <a:off x="2320" y="673"/>
              <a:ext cx="33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i="1"/>
                <a:t>Maximum shearing stress</a:t>
              </a:r>
              <a:r>
                <a:rPr lang="en-US" altLang="en-US" sz="2000"/>
                <a:t> occurs for </a:t>
              </a:r>
            </a:p>
          </p:txBody>
        </p:sp>
        <p:graphicFrame>
          <p:nvGraphicFramePr>
            <p:cNvPr id="5123" name="Object 3073"/>
            <p:cNvGraphicFramePr>
              <a:graphicFrameLocks noChangeAspect="1"/>
            </p:cNvGraphicFramePr>
            <p:nvPr/>
          </p:nvGraphicFramePr>
          <p:xfrm>
            <a:off x="4909" y="717"/>
            <a:ext cx="600" cy="176"/>
          </p:xfrm>
          <a:graphic>
            <a:graphicData uri="http://schemas.openxmlformats.org/presentationml/2006/ole">
              <mc:AlternateContent xmlns:mc="http://schemas.openxmlformats.org/markup-compatibility/2006">
                <mc:Choice xmlns:v="urn:schemas-microsoft-com:vml" Requires="v">
                  <p:oleObj spid="_x0000_s317494" name="Equation" r:id="rId6" imgW="952200" imgH="279360" progId="Equation.3">
                    <p:embed/>
                  </p:oleObj>
                </mc:Choice>
                <mc:Fallback>
                  <p:oleObj name="Equation" r:id="rId6" imgW="952200" imgH="2793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9" y="717"/>
                          <a:ext cx="60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5128" name="Picture 8" descr="msotw9_temp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200" y="3859213"/>
            <a:ext cx="271938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188966786"/>
              </p:ext>
            </p:extLst>
          </p:nvPr>
        </p:nvGraphicFramePr>
        <p:xfrm>
          <a:off x="6524343" y="3079895"/>
          <a:ext cx="1884645" cy="783504"/>
        </p:xfrm>
        <a:graphic>
          <a:graphicData uri="http://schemas.openxmlformats.org/presentationml/2006/ole">
            <mc:AlternateContent xmlns:mc="http://schemas.openxmlformats.org/markup-compatibility/2006">
              <mc:Choice xmlns:v="urn:schemas-microsoft-com:vml" Requires="v">
                <p:oleObj spid="_x0000_s317495" name="Equation" r:id="rId9" imgW="1130040" imgH="469800" progId="Equation.3">
                  <p:embed/>
                </p:oleObj>
              </mc:Choice>
              <mc:Fallback>
                <p:oleObj name="Equation" r:id="rId9" imgW="1130040" imgH="469800" progId="Equation.3">
                  <p:embed/>
                  <p:pic>
                    <p:nvPicPr>
                      <p:cNvPr id="0" name=""/>
                      <p:cNvPicPr/>
                      <p:nvPr/>
                    </p:nvPicPr>
                    <p:blipFill>
                      <a:blip r:embed="rId10"/>
                      <a:stretch>
                        <a:fillRect/>
                      </a:stretch>
                    </p:blipFill>
                    <p:spPr>
                      <a:xfrm>
                        <a:off x="6524343" y="3079895"/>
                        <a:ext cx="1884645" cy="78350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3973795" y="5251642"/>
                <a:ext cx="4666004" cy="1243161"/>
              </a:xfrm>
              <a:prstGeom prst="rect">
                <a:avLst/>
              </a:prstGeom>
              <a:noFill/>
            </p:spPr>
            <p:txBody>
              <a:bodyPr wrap="square" rtlCol="0">
                <a:spAutoFit/>
              </a:bodyPr>
              <a:lstStyle/>
              <a:p>
                <a:r>
                  <a:rPr lang="en-US" dirty="0" smtClean="0"/>
                  <a:t>Note that </a:t>
                </a:r>
                <a14:m>
                  <m:oMath xmlns:m="http://schemas.openxmlformats.org/officeDocument/2006/math">
                    <m:func>
                      <m:funcPr>
                        <m:ctrlPr>
                          <a:rPr lang="en-US" i="1" smtClean="0">
                            <a:latin typeface="Cambria Math"/>
                          </a:rPr>
                        </m:ctrlPr>
                      </m:funcPr>
                      <m:fName>
                        <m:r>
                          <m:rPr>
                            <m:sty m:val="p"/>
                          </m:rPr>
                          <a:rPr lang="en-US" i="0" smtClean="0">
                            <a:latin typeface="Cambria Math"/>
                          </a:rPr>
                          <m:t>tan</m:t>
                        </m:r>
                      </m:fName>
                      <m:e>
                        <m:r>
                          <a:rPr lang="en-IN" b="0" i="1" smtClean="0">
                            <a:latin typeface="Cambria Math"/>
                          </a:rPr>
                          <m:t>2</m:t>
                        </m:r>
                        <m:sSub>
                          <m:sSubPr>
                            <m:ctrlPr>
                              <a:rPr lang="en-IN" b="0" i="1" smtClean="0">
                                <a:latin typeface="Cambria Math"/>
                              </a:rPr>
                            </m:ctrlPr>
                          </m:sSubPr>
                          <m:e>
                            <m:r>
                              <a:rPr lang="en-IN" b="0" i="1" smtClean="0">
                                <a:latin typeface="Cambria Math"/>
                                <a:ea typeface="Cambria Math"/>
                              </a:rPr>
                              <m:t>𝜃</m:t>
                            </m:r>
                          </m:e>
                          <m:sub>
                            <m:r>
                              <a:rPr lang="en-IN" b="0" i="1" smtClean="0">
                                <a:latin typeface="Cambria Math"/>
                              </a:rPr>
                              <m:t>𝑠</m:t>
                            </m:r>
                          </m:sub>
                        </m:sSub>
                      </m:e>
                    </m:func>
                  </m:oMath>
                </a14:m>
                <a:r>
                  <a:rPr lang="en-US" dirty="0" smtClean="0"/>
                  <a:t> is the negative reciprocal of </a:t>
                </a:r>
                <a14:m>
                  <m:oMath xmlns:m="http://schemas.openxmlformats.org/officeDocument/2006/math">
                    <m:func>
                      <m:funcPr>
                        <m:ctrlPr>
                          <a:rPr lang="en-US" i="1">
                            <a:latin typeface="Cambria Math"/>
                          </a:rPr>
                        </m:ctrlPr>
                      </m:funcPr>
                      <m:fName>
                        <m:r>
                          <m:rPr>
                            <m:sty m:val="p"/>
                          </m:rPr>
                          <a:rPr lang="en-US">
                            <a:latin typeface="Cambria Math"/>
                          </a:rPr>
                          <m:t>tan</m:t>
                        </m:r>
                      </m:fName>
                      <m:e>
                        <m:r>
                          <a:rPr lang="en-IN" i="1">
                            <a:latin typeface="Cambria Math"/>
                          </a:rPr>
                          <m:t>2</m:t>
                        </m:r>
                        <m:sSub>
                          <m:sSubPr>
                            <m:ctrlPr>
                              <a:rPr lang="en-IN" i="1">
                                <a:latin typeface="Cambria Math"/>
                              </a:rPr>
                            </m:ctrlPr>
                          </m:sSubPr>
                          <m:e>
                            <m:r>
                              <a:rPr lang="en-IN" i="1">
                                <a:latin typeface="Cambria Math"/>
                                <a:ea typeface="Cambria Math"/>
                              </a:rPr>
                              <m:t>𝜃</m:t>
                            </m:r>
                          </m:e>
                          <m:sub>
                            <m:r>
                              <a:rPr lang="en-IN" b="0" i="1" smtClean="0">
                                <a:latin typeface="Cambria Math"/>
                                <a:ea typeface="Cambria Math"/>
                              </a:rPr>
                              <m:t>𝑝</m:t>
                            </m:r>
                          </m:sub>
                        </m:sSub>
                      </m:e>
                    </m:func>
                  </m:oMath>
                </a14:m>
                <a:r>
                  <a:rPr lang="en-US" dirty="0" smtClean="0"/>
                  <a:t> </a:t>
                </a:r>
                <a:r>
                  <a:rPr lang="en-US" dirty="0" smtClean="0">
                    <a:sym typeface="Wingdings" pitchFamily="2" charset="2"/>
                  </a:rPr>
                  <a:t> means the angles </a:t>
                </a:r>
                <a14:m>
                  <m:oMath xmlns:m="http://schemas.openxmlformats.org/officeDocument/2006/math">
                    <m:sSub>
                      <m:sSubPr>
                        <m:ctrlPr>
                          <a:rPr lang="en-US" i="1">
                            <a:latin typeface="Cambria Math"/>
                          </a:rPr>
                        </m:ctrlPr>
                      </m:sSubPr>
                      <m:e>
                        <m:r>
                          <a:rPr lang="en-IN" b="0" i="1" smtClean="0">
                            <a:latin typeface="Cambria Math"/>
                          </a:rPr>
                          <m:t>2</m:t>
                        </m:r>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 </m:t>
                    </m:r>
                  </m:oMath>
                </a14:m>
                <a:r>
                  <a:rPr lang="en-US" dirty="0" smtClean="0"/>
                  <a:t>and </a:t>
                </a:r>
                <a14:m>
                  <m:oMath xmlns:m="http://schemas.openxmlformats.org/officeDocument/2006/math">
                    <m:sSub>
                      <m:sSubPr>
                        <m:ctrlPr>
                          <a:rPr lang="en-US" i="1">
                            <a:latin typeface="Cambria Math"/>
                          </a:rPr>
                        </m:ctrlPr>
                      </m:sSubPr>
                      <m:e>
                        <m:r>
                          <a:rPr lang="en-IN" b="0" i="1" smtClean="0">
                            <a:latin typeface="Cambria Math"/>
                          </a:rPr>
                          <m:t>2</m:t>
                        </m:r>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𝑝</m:t>
                        </m:r>
                      </m:sub>
                    </m:sSub>
                  </m:oMath>
                </a14:m>
                <a:r>
                  <a:rPr lang="en-US" dirty="0" smtClean="0"/>
                  <a:t> are 90° apart.</a:t>
                </a:r>
              </a:p>
              <a:p>
                <a:r>
                  <a:rPr lang="en-US" dirty="0" smtClean="0"/>
                  <a:t>Therefore, </a:t>
                </a:r>
                <a14:m>
                  <m:oMath xmlns:m="http://schemas.openxmlformats.org/officeDocument/2006/math">
                    <m:sSub>
                      <m:sSubPr>
                        <m:ctrlPr>
                          <a:rPr lang="en-US" i="1" smtClean="0">
                            <a:latin typeface="Cambria Math"/>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𝑠</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𝑝</m:t>
                        </m:r>
                      </m:sub>
                    </m:sSub>
                  </m:oMath>
                </a14:m>
                <a:r>
                  <a:rPr lang="en-US" dirty="0" smtClean="0"/>
                  <a:t> are 45° apart.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973795" y="5251642"/>
                <a:ext cx="4666004" cy="1243161"/>
              </a:xfrm>
              <a:prstGeom prst="rect">
                <a:avLst/>
              </a:prstGeom>
              <a:blipFill rotWithShape="1">
                <a:blip r:embed="rId11"/>
                <a:stretch>
                  <a:fillRect l="-1176" t="-2451" b="-5392"/>
                </a:stretch>
              </a:blipFill>
            </p:spPr>
            <p:txBody>
              <a:bodyPr/>
              <a:lstStyle/>
              <a:p>
                <a:r>
                  <a:rPr lang="en-IN">
                    <a:noFill/>
                  </a:rPr>
                  <a:t> </a:t>
                </a:r>
              </a:p>
            </p:txBody>
          </p:sp>
        </mc:Fallback>
      </mc:AlternateContent>
    </p:spTree>
    <p:extLst>
      <p:ext uri="{BB962C8B-B14F-4D97-AF65-F5344CB8AC3E}">
        <p14:creationId xmlns:p14="http://schemas.microsoft.com/office/powerpoint/2010/main" val="466593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CDE29693-5574-4FC8-BD34-B9B5FC2F3E4E}" type="slidenum">
              <a:rPr lang="en-US" altLang="en-US" sz="1200">
                <a:solidFill>
                  <a:srgbClr val="FF9933"/>
                </a:solidFill>
                <a:latin typeface="Arial" panose="020B0604020202020204" pitchFamily="34" charset="0"/>
              </a:rPr>
              <a:pPr eaLnBrk="1" hangingPunct="1"/>
              <a:t>8</a:t>
            </a:fld>
            <a:endParaRPr lang="en-US" altLang="en-US" sz="1200">
              <a:solidFill>
                <a:srgbClr val="FF9933"/>
              </a:solidFill>
              <a:latin typeface="Arial" panose="020B0604020202020204" pitchFamily="34" charset="0"/>
            </a:endParaRPr>
          </a:p>
        </p:txBody>
      </p:sp>
      <p:sp>
        <p:nvSpPr>
          <p:cNvPr id="6151" name="Rectangle 2"/>
          <p:cNvSpPr>
            <a:spLocks noGrp="1" noChangeArrowheads="1"/>
          </p:cNvSpPr>
          <p:nvPr>
            <p:ph type="title"/>
          </p:nvPr>
        </p:nvSpPr>
        <p:spPr/>
        <p:txBody>
          <a:bodyPr/>
          <a:lstStyle/>
          <a:p>
            <a:pPr eaLnBrk="1" hangingPunct="1"/>
            <a:r>
              <a:rPr lang="en-US" altLang="en-US" smtClean="0"/>
              <a:t>Example 7.01</a:t>
            </a:r>
          </a:p>
        </p:txBody>
      </p:sp>
      <p:pic>
        <p:nvPicPr>
          <p:cNvPr id="6152" name="Picture 3" descr="msotw9_tem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1049338"/>
            <a:ext cx="239395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Text Box 4"/>
          <p:cNvSpPr txBox="1">
            <a:spLocks noChangeArrowheads="1"/>
          </p:cNvSpPr>
          <p:nvPr/>
        </p:nvSpPr>
        <p:spPr bwMode="auto">
          <a:xfrm>
            <a:off x="319088" y="3592513"/>
            <a:ext cx="37623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t>For the state of plane stress shown, determine (a) the principal planes, (b) the principal stresses, (c) the maximum shearing stress and the corresponding normal stress.</a:t>
            </a:r>
          </a:p>
        </p:txBody>
      </p:sp>
    </p:spTree>
    <p:extLst>
      <p:ext uri="{BB962C8B-B14F-4D97-AF65-F5344CB8AC3E}">
        <p14:creationId xmlns:p14="http://schemas.microsoft.com/office/powerpoint/2010/main" val="207623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2"/>
          <p:cNvSpPr>
            <a:spLocks noGrp="1"/>
          </p:cNvSpPr>
          <p:nvPr>
            <p:ph type="sldNum" sz="quarter" idx="4294967295"/>
          </p:nvPr>
        </p:nvSpPr>
        <p:spPr>
          <a:xfrm>
            <a:off x="7951788" y="6589713"/>
            <a:ext cx="914400" cy="228600"/>
          </a:xfrm>
          <a:prstGeom prst="rect">
            <a:avLst/>
          </a:prstGeom>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rgbClr val="FF9933"/>
                </a:solidFill>
                <a:latin typeface="Arial" panose="020B0604020202020204" pitchFamily="34" charset="0"/>
              </a:rPr>
              <a:t>7 - </a:t>
            </a:r>
            <a:fld id="{8CAA78C8-20BA-439D-A671-D8381416619D}" type="slidenum">
              <a:rPr lang="en-US" altLang="en-US" sz="1200">
                <a:solidFill>
                  <a:srgbClr val="FF9933"/>
                </a:solidFill>
                <a:latin typeface="Arial" panose="020B0604020202020204" pitchFamily="34" charset="0"/>
              </a:rPr>
              <a:pPr eaLnBrk="1" hangingPunct="1"/>
              <a:t>9</a:t>
            </a:fld>
            <a:endParaRPr lang="en-US" altLang="en-US" sz="1200">
              <a:solidFill>
                <a:srgbClr val="FF9933"/>
              </a:solidFill>
              <a:latin typeface="Arial" panose="020B0604020202020204" pitchFamily="34" charset="0"/>
            </a:endParaRPr>
          </a:p>
        </p:txBody>
      </p:sp>
      <p:sp>
        <p:nvSpPr>
          <p:cNvPr id="11270" name="Rectangle 2"/>
          <p:cNvSpPr>
            <a:spLocks noGrp="1" noChangeArrowheads="1"/>
          </p:cNvSpPr>
          <p:nvPr>
            <p:ph type="title"/>
          </p:nvPr>
        </p:nvSpPr>
        <p:spPr/>
        <p:txBody>
          <a:bodyPr/>
          <a:lstStyle/>
          <a:p>
            <a:pPr eaLnBrk="1" hangingPunct="1"/>
            <a:r>
              <a:rPr lang="en-US" altLang="en-US" smtClean="0"/>
              <a:t>Mohr’s Circle for Plane Stress</a:t>
            </a:r>
          </a:p>
        </p:txBody>
      </p:sp>
      <p:grpSp>
        <p:nvGrpSpPr>
          <p:cNvPr id="11271" name="Group 19"/>
          <p:cNvGrpSpPr>
            <a:grpSpLocks/>
          </p:cNvGrpSpPr>
          <p:nvPr/>
        </p:nvGrpSpPr>
        <p:grpSpPr bwMode="auto">
          <a:xfrm>
            <a:off x="498475" y="847725"/>
            <a:ext cx="7496175" cy="3230563"/>
            <a:chOff x="314" y="534"/>
            <a:chExt cx="4722" cy="2035"/>
          </a:xfrm>
        </p:grpSpPr>
        <p:pic>
          <p:nvPicPr>
            <p:cNvPr id="11279" name="Picture 3"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 y="534"/>
              <a:ext cx="2160" cy="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0" name="Text Box 5"/>
            <p:cNvSpPr txBox="1">
              <a:spLocks noChangeArrowheads="1"/>
            </p:cNvSpPr>
            <p:nvPr/>
          </p:nvSpPr>
          <p:spPr bwMode="auto">
            <a:xfrm>
              <a:off x="1758" y="599"/>
              <a:ext cx="327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dirty="0"/>
                <a:t>With the physical significance of Mohr’s circle for plane stress established, it may be applied with simple geometric considerations.  Critical values are estimated graphically or calculated.</a:t>
              </a:r>
            </a:p>
          </p:txBody>
        </p:sp>
      </p:grpSp>
      <p:grpSp>
        <p:nvGrpSpPr>
          <p:cNvPr id="3" name="Group 21"/>
          <p:cNvGrpSpPr>
            <a:grpSpLocks/>
          </p:cNvGrpSpPr>
          <p:nvPr/>
        </p:nvGrpSpPr>
        <p:grpSpPr bwMode="auto">
          <a:xfrm>
            <a:off x="3952875" y="2422525"/>
            <a:ext cx="4919663" cy="1752600"/>
            <a:chOff x="2482" y="1623"/>
            <a:chExt cx="3099" cy="1104"/>
          </a:xfrm>
        </p:grpSpPr>
        <p:sp>
          <p:nvSpPr>
            <p:cNvPr id="11278" name="Text Box 6"/>
            <p:cNvSpPr txBox="1">
              <a:spLocks noChangeArrowheads="1"/>
            </p:cNvSpPr>
            <p:nvPr/>
          </p:nvSpPr>
          <p:spPr bwMode="auto">
            <a:xfrm>
              <a:off x="2482" y="1623"/>
              <a:ext cx="3099"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For a known state of plane stress</a:t>
              </a:r>
              <a:br>
                <a:rPr lang="en-US" altLang="en-US" sz="2000"/>
              </a:br>
              <a:r>
                <a:rPr lang="en-US" altLang="en-US" sz="2000"/>
                <a:t>plot the points </a:t>
              </a:r>
              <a:r>
                <a:rPr lang="en-US" altLang="en-US" sz="2000" i="1"/>
                <a:t>X</a:t>
              </a:r>
              <a:r>
                <a:rPr lang="en-US" altLang="en-US" sz="2000"/>
                <a:t> and </a:t>
              </a:r>
              <a:r>
                <a:rPr lang="en-US" altLang="en-US" sz="2000" i="1"/>
                <a:t>Y</a:t>
              </a:r>
              <a:r>
                <a:rPr lang="en-US" altLang="en-US" sz="2000"/>
                <a:t> and construct the circle centered at </a:t>
              </a:r>
              <a:r>
                <a:rPr lang="en-US" altLang="en-US" sz="2000" i="1"/>
                <a:t>C</a:t>
              </a:r>
              <a:r>
                <a:rPr lang="en-US" altLang="en-US" sz="2000"/>
                <a:t>. </a:t>
              </a:r>
              <a:endParaRPr lang="en-US" altLang="en-US" sz="2000" i="1"/>
            </a:p>
          </p:txBody>
        </p:sp>
        <p:graphicFrame>
          <p:nvGraphicFramePr>
            <p:cNvPr id="11267" name="Object 2049"/>
            <p:cNvGraphicFramePr>
              <a:graphicFrameLocks noChangeAspect="1"/>
            </p:cNvGraphicFramePr>
            <p:nvPr/>
          </p:nvGraphicFramePr>
          <p:xfrm>
            <a:off x="4848" y="1662"/>
            <a:ext cx="616" cy="200"/>
          </p:xfrm>
          <a:graphic>
            <a:graphicData uri="http://schemas.openxmlformats.org/presentationml/2006/ole">
              <mc:AlternateContent xmlns:mc="http://schemas.openxmlformats.org/markup-compatibility/2006">
                <mc:Choice xmlns:v="urn:schemas-microsoft-com:vml" Requires="v">
                  <p:oleObj spid="_x0000_s323634" name="Equation" r:id="rId4" imgW="977760" imgH="317160" progId="Equation.3">
                    <p:embed/>
                  </p:oleObj>
                </mc:Choice>
                <mc:Fallback>
                  <p:oleObj name="Equation" r:id="rId4" imgW="977760" imgH="317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 y="1662"/>
                          <a:ext cx="61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2050"/>
            <p:cNvGraphicFramePr>
              <a:graphicFrameLocks noChangeAspect="1"/>
            </p:cNvGraphicFramePr>
            <p:nvPr/>
          </p:nvGraphicFramePr>
          <p:xfrm>
            <a:off x="2825" y="2247"/>
            <a:ext cx="2464" cy="480"/>
          </p:xfrm>
          <a:graphic>
            <a:graphicData uri="http://schemas.openxmlformats.org/presentationml/2006/ole">
              <mc:AlternateContent xmlns:mc="http://schemas.openxmlformats.org/markup-compatibility/2006">
                <mc:Choice xmlns:v="urn:schemas-microsoft-com:vml" Requires="v">
                  <p:oleObj spid="_x0000_s323635" name="Equation" r:id="rId6" imgW="3911400" imgH="761760" progId="Equation.3">
                    <p:embed/>
                  </p:oleObj>
                </mc:Choice>
                <mc:Fallback>
                  <p:oleObj name="Equation" r:id="rId6" imgW="3911400" imgH="7617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5" y="2247"/>
                          <a:ext cx="246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0"/>
          <p:cNvGrpSpPr>
            <a:grpSpLocks/>
          </p:cNvGrpSpPr>
          <p:nvPr/>
        </p:nvGrpSpPr>
        <p:grpSpPr bwMode="auto">
          <a:xfrm>
            <a:off x="339725" y="4038600"/>
            <a:ext cx="8778875" cy="2471738"/>
            <a:chOff x="214" y="2544"/>
            <a:chExt cx="5530" cy="1557"/>
          </a:xfrm>
        </p:grpSpPr>
        <p:pic>
          <p:nvPicPr>
            <p:cNvPr id="11274" name="Picture 4" descr="msotw9_temp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4" y="2544"/>
              <a:ext cx="2274" cy="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15"/>
            <p:cNvGrpSpPr>
              <a:grpSpLocks/>
            </p:cNvGrpSpPr>
            <p:nvPr/>
          </p:nvGrpSpPr>
          <p:grpSpPr bwMode="auto">
            <a:xfrm>
              <a:off x="2482" y="2766"/>
              <a:ext cx="3262" cy="899"/>
              <a:chOff x="2482" y="2693"/>
              <a:chExt cx="3262" cy="899"/>
            </a:xfrm>
          </p:grpSpPr>
          <p:sp>
            <p:nvSpPr>
              <p:cNvPr id="11277" name="Text Box 9"/>
              <p:cNvSpPr txBox="1">
                <a:spLocks noChangeArrowheads="1"/>
              </p:cNvSpPr>
              <p:nvPr/>
            </p:nvSpPr>
            <p:spPr bwMode="auto">
              <a:xfrm>
                <a:off x="2482" y="2693"/>
                <a:ext cx="32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The principal stresses are obtained at </a:t>
                </a:r>
                <a:r>
                  <a:rPr lang="en-US" altLang="en-US" sz="2000" i="1"/>
                  <a:t>A</a:t>
                </a:r>
                <a:r>
                  <a:rPr lang="en-US" altLang="en-US" sz="2000"/>
                  <a:t> and </a:t>
                </a:r>
                <a:r>
                  <a:rPr lang="en-US" altLang="en-US" sz="2000" i="1"/>
                  <a:t>B</a:t>
                </a:r>
                <a:r>
                  <a:rPr lang="en-US" altLang="en-US" sz="2000"/>
                  <a:t>.</a:t>
                </a:r>
              </a:p>
            </p:txBody>
          </p:sp>
          <p:graphicFrame>
            <p:nvGraphicFramePr>
              <p:cNvPr id="11266" name="Object 2048"/>
              <p:cNvGraphicFramePr>
                <a:graphicFrameLocks noChangeAspect="1"/>
              </p:cNvGraphicFramePr>
              <p:nvPr/>
            </p:nvGraphicFramePr>
            <p:xfrm>
              <a:off x="2825" y="2952"/>
              <a:ext cx="1144" cy="640"/>
            </p:xfrm>
            <a:graphic>
              <a:graphicData uri="http://schemas.openxmlformats.org/presentationml/2006/ole">
                <mc:AlternateContent xmlns:mc="http://schemas.openxmlformats.org/markup-compatibility/2006">
                  <mc:Choice xmlns:v="urn:schemas-microsoft-com:vml" Requires="v">
                    <p:oleObj spid="_x0000_s323636" name="Equation" r:id="rId9" imgW="1815840" imgH="1015920" progId="Equation.3">
                      <p:embed/>
                    </p:oleObj>
                  </mc:Choice>
                  <mc:Fallback>
                    <p:oleObj name="Equation" r:id="rId9" imgW="1815840" imgH="10159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5" y="2952"/>
                            <a:ext cx="1144"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6" name="Text Box 13"/>
            <p:cNvSpPr txBox="1">
              <a:spLocks noChangeArrowheads="1"/>
            </p:cNvSpPr>
            <p:nvPr/>
          </p:nvSpPr>
          <p:spPr bwMode="auto">
            <a:xfrm>
              <a:off x="2482" y="3659"/>
              <a:ext cx="281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t>	The direction of rotation of </a:t>
              </a:r>
              <a:r>
                <a:rPr lang="en-US" altLang="en-US" sz="2000" i="1"/>
                <a:t>Ox</a:t>
              </a:r>
              <a:r>
                <a:rPr lang="en-US" altLang="en-US" sz="2000"/>
                <a:t> to </a:t>
              </a:r>
              <a:r>
                <a:rPr lang="en-US" altLang="en-US" sz="2000" i="1"/>
                <a:t>Oa</a:t>
              </a:r>
              <a:r>
                <a:rPr lang="en-US" altLang="en-US" sz="2000"/>
                <a:t> is the same as </a:t>
              </a:r>
              <a:r>
                <a:rPr lang="en-US" altLang="en-US" sz="2000" i="1"/>
                <a:t>CX</a:t>
              </a:r>
              <a:r>
                <a:rPr lang="en-US" altLang="en-US" sz="2000"/>
                <a:t> to </a:t>
              </a:r>
              <a:r>
                <a:rPr lang="en-US" altLang="en-US" sz="2000" i="1"/>
                <a:t>CA</a:t>
              </a:r>
              <a:r>
                <a:rPr lang="en-US" altLang="en-US" sz="2000"/>
                <a:t>.</a:t>
              </a:r>
            </a:p>
          </p:txBody>
        </p:sp>
      </p:grpSp>
    </p:spTree>
    <p:extLst>
      <p:ext uri="{BB962C8B-B14F-4D97-AF65-F5344CB8AC3E}">
        <p14:creationId xmlns:p14="http://schemas.microsoft.com/office/powerpoint/2010/main" val="3670874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13101</TotalTime>
  <Words>681</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Equation</vt:lpstr>
      <vt:lpstr>Transformations of Stress and Strain Lecture 16</vt:lpstr>
      <vt:lpstr>Nomenclature</vt:lpstr>
      <vt:lpstr>Introduction</vt:lpstr>
      <vt:lpstr>Introduction</vt:lpstr>
      <vt:lpstr>Transformation of Plane Stress</vt:lpstr>
      <vt:lpstr>Principal Stresses</vt:lpstr>
      <vt:lpstr>Maximum Shearing Stress</vt:lpstr>
      <vt:lpstr>Example 7.01</vt:lpstr>
      <vt:lpstr>Mohr’s Circle for Plane Stress</vt:lpstr>
      <vt:lpstr>Mohr’s Circle for Plane Stress</vt:lpstr>
      <vt:lpstr>Mohr’s Circle for Plane Stress</vt:lpstr>
      <vt:lpstr>Example 7.02</vt:lpstr>
      <vt:lpstr>Sample Problem 7.2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Raj</dc:creator>
  <cp:lastModifiedBy>Anirban Bhattacharya</cp:lastModifiedBy>
  <cp:revision>196</cp:revision>
  <cp:lastPrinted>2016-03-30T03:07:46Z</cp:lastPrinted>
  <dcterms:created xsi:type="dcterms:W3CDTF">2013-12-12T02:06:52Z</dcterms:created>
  <dcterms:modified xsi:type="dcterms:W3CDTF">2020-05-11T11:47:32Z</dcterms:modified>
</cp:coreProperties>
</file>