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82" r:id="rId6"/>
    <p:sldId id="260" r:id="rId7"/>
    <p:sldId id="265" r:id="rId8"/>
    <p:sldId id="266" r:id="rId9"/>
    <p:sldId id="279" r:id="rId10"/>
    <p:sldId id="280" r:id="rId11"/>
    <p:sldId id="281" r:id="rId12"/>
    <p:sldId id="261" r:id="rId13"/>
    <p:sldId id="267" r:id="rId14"/>
    <p:sldId id="268" r:id="rId15"/>
    <p:sldId id="272" r:id="rId16"/>
    <p:sldId id="274" r:id="rId17"/>
    <p:sldId id="275" r:id="rId18"/>
    <p:sldId id="277" r:id="rId19"/>
    <p:sldId id="276" r:id="rId20"/>
    <p:sldId id="262" r:id="rId21"/>
    <p:sldId id="269" r:id="rId22"/>
    <p:sldId id="270" r:id="rId23"/>
    <p:sldId id="271" r:id="rId24"/>
    <p:sldId id="263" r:id="rId25"/>
    <p:sldId id="264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49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648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8633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59149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2867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136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129.114.108.202:8888/lab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Classifying Music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3563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Adam Burrows, Jaycie Jackson, Nick Zamora</a:t>
            </a:r>
            <a:endParaRPr/>
          </a:p>
        </p:txBody>
      </p:sp>
      <p:pic>
        <p:nvPicPr>
          <p:cNvPr id="56" name="Shape 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8162" y="189850"/>
            <a:ext cx="4087675" cy="258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22A5A-3896-480F-B29A-A2ED50241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CNN layer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2E384B-FF14-4001-A2F7-8F3C462B01D4}"/>
              </a:ext>
            </a:extLst>
          </p:cNvPr>
          <p:cNvSpPr/>
          <p:nvPr/>
        </p:nvSpPr>
        <p:spPr>
          <a:xfrm>
            <a:off x="2556317" y="1932143"/>
            <a:ext cx="907726" cy="1167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F48276-3872-412B-B62B-47CD9CA688DD}"/>
              </a:ext>
            </a:extLst>
          </p:cNvPr>
          <p:cNvSpPr/>
          <p:nvPr/>
        </p:nvSpPr>
        <p:spPr>
          <a:xfrm>
            <a:off x="2708717" y="2084543"/>
            <a:ext cx="907726" cy="1167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082AF0-370A-4EB1-B3CC-331F77FF4F81}"/>
              </a:ext>
            </a:extLst>
          </p:cNvPr>
          <p:cNvSpPr/>
          <p:nvPr/>
        </p:nvSpPr>
        <p:spPr>
          <a:xfrm>
            <a:off x="2861117" y="2236943"/>
            <a:ext cx="907726" cy="1167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Conv1D</a:t>
            </a:r>
          </a:p>
          <a:p>
            <a:pPr algn="ctr"/>
            <a:r>
              <a:rPr lang="en-US" sz="1200" dirty="0"/>
              <a:t>64@</a:t>
            </a:r>
          </a:p>
          <a:p>
            <a:pPr algn="ctr"/>
            <a:r>
              <a:rPr lang="en-US" sz="1200" dirty="0"/>
              <a:t>length=3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59B24E-1181-4012-906D-23046EF0C2A6}"/>
              </a:ext>
            </a:extLst>
          </p:cNvPr>
          <p:cNvSpPr/>
          <p:nvPr/>
        </p:nvSpPr>
        <p:spPr>
          <a:xfrm>
            <a:off x="4110355" y="1987848"/>
            <a:ext cx="907726" cy="11678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Pooling</a:t>
            </a:r>
          </a:p>
          <a:p>
            <a:pPr algn="ctr"/>
            <a:r>
              <a:rPr lang="en-US" sz="1200" dirty="0"/>
              <a:t>@</a:t>
            </a:r>
          </a:p>
          <a:p>
            <a:pPr algn="ctr"/>
            <a:r>
              <a:rPr lang="en-US" sz="1200" dirty="0"/>
              <a:t>length=2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692D9B-6A75-49D1-9F0B-BBC91A5492CF}"/>
              </a:ext>
            </a:extLst>
          </p:cNvPr>
          <p:cNvSpPr/>
          <p:nvPr/>
        </p:nvSpPr>
        <p:spPr>
          <a:xfrm>
            <a:off x="5310644" y="1987847"/>
            <a:ext cx="907726" cy="11678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Batch normalization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DB7F4A-8190-48E8-B2E2-F64680BF07DB}"/>
              </a:ext>
            </a:extLst>
          </p:cNvPr>
          <p:cNvSpPr txBox="1"/>
          <p:nvPr/>
        </p:nvSpPr>
        <p:spPr>
          <a:xfrm>
            <a:off x="3079699" y="3587087"/>
            <a:ext cx="907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1x37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145A54-5604-454D-8E55-C014A32378D1}"/>
              </a:ext>
            </a:extLst>
          </p:cNvPr>
          <p:cNvSpPr txBox="1"/>
          <p:nvPr/>
        </p:nvSpPr>
        <p:spPr>
          <a:xfrm>
            <a:off x="1426333" y="3587085"/>
            <a:ext cx="907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A38125-611D-4AA4-AF67-703762D4ECA8}"/>
              </a:ext>
            </a:extLst>
          </p:cNvPr>
          <p:cNvSpPr/>
          <p:nvPr/>
        </p:nvSpPr>
        <p:spPr>
          <a:xfrm>
            <a:off x="6510933" y="1987847"/>
            <a:ext cx="907726" cy="11678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Dropout</a:t>
            </a:r>
          </a:p>
          <a:p>
            <a:pPr algn="ctr"/>
            <a:r>
              <a:rPr lang="en-US" sz="1200" dirty="0"/>
              <a:t>15%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BD0FC9-9B9F-4D94-A302-837A790606D6}"/>
              </a:ext>
            </a:extLst>
          </p:cNvPr>
          <p:cNvSpPr txBox="1"/>
          <p:nvPr/>
        </p:nvSpPr>
        <p:spPr>
          <a:xfrm>
            <a:off x="5524219" y="3587086"/>
            <a:ext cx="907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1x18</a:t>
            </a: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1263E300-74EE-4B3D-AE2D-49F3A6650B59}"/>
              </a:ext>
            </a:extLst>
          </p:cNvPr>
          <p:cNvSpPr/>
          <p:nvPr/>
        </p:nvSpPr>
        <p:spPr>
          <a:xfrm rot="16200000">
            <a:off x="5599537" y="2148408"/>
            <a:ext cx="260303" cy="247021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564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22A5A-3896-480F-B29A-A2ED50241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Output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DB7F4A-8190-48E8-B2E2-F64680BF07DB}"/>
              </a:ext>
            </a:extLst>
          </p:cNvPr>
          <p:cNvSpPr txBox="1"/>
          <p:nvPr/>
        </p:nvSpPr>
        <p:spPr>
          <a:xfrm>
            <a:off x="3231355" y="3460270"/>
            <a:ext cx="907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1x1152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145A54-5604-454D-8E55-C014A32378D1}"/>
              </a:ext>
            </a:extLst>
          </p:cNvPr>
          <p:cNvSpPr txBox="1"/>
          <p:nvPr/>
        </p:nvSpPr>
        <p:spPr>
          <a:xfrm>
            <a:off x="1573172" y="3453930"/>
            <a:ext cx="907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6EACA0-E6FA-44CC-8AAA-363672CAACB3}"/>
              </a:ext>
            </a:extLst>
          </p:cNvPr>
          <p:cNvSpPr/>
          <p:nvPr/>
        </p:nvSpPr>
        <p:spPr>
          <a:xfrm>
            <a:off x="3191310" y="2082557"/>
            <a:ext cx="907726" cy="11678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Flatten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A74CAF-6FA2-4AEC-883D-2D035867843E}"/>
              </a:ext>
            </a:extLst>
          </p:cNvPr>
          <p:cNvSpPr/>
          <p:nvPr/>
        </p:nvSpPr>
        <p:spPr>
          <a:xfrm>
            <a:off x="4868932" y="2079655"/>
            <a:ext cx="907726" cy="11678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Dense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12018F-5A78-445B-82B4-E956D2198D1B}"/>
              </a:ext>
            </a:extLst>
          </p:cNvPr>
          <p:cNvSpPr txBox="1"/>
          <p:nvPr/>
        </p:nvSpPr>
        <p:spPr>
          <a:xfrm>
            <a:off x="5106037" y="3453931"/>
            <a:ext cx="718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1x8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F39697-51F1-402F-BD3B-FEC8F16E9499}"/>
              </a:ext>
            </a:extLst>
          </p:cNvPr>
          <p:cNvSpPr txBox="1"/>
          <p:nvPr/>
        </p:nvSpPr>
        <p:spPr>
          <a:xfrm>
            <a:off x="311700" y="1017725"/>
            <a:ext cx="49324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Trainable parameters: 255,656</a:t>
            </a:r>
          </a:p>
          <a:p>
            <a:r>
              <a:rPr lang="en-US" dirty="0"/>
              <a:t>Batch size: 32</a:t>
            </a:r>
          </a:p>
          <a:p>
            <a:r>
              <a:rPr lang="en-US" dirty="0"/>
              <a:t>Optimizer: Adam</a:t>
            </a:r>
          </a:p>
          <a:p>
            <a:r>
              <a:rPr lang="en-US" dirty="0"/>
              <a:t>Regularizer: l2=0.1</a:t>
            </a:r>
          </a:p>
        </p:txBody>
      </p:sp>
    </p:spTree>
    <p:extLst>
      <p:ext uri="{BB962C8B-B14F-4D97-AF65-F5344CB8AC3E}">
        <p14:creationId xmlns:p14="http://schemas.microsoft.com/office/powerpoint/2010/main" val="3229238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3D Results</a:t>
            </a:r>
            <a:endParaRPr/>
          </a:p>
        </p:txBody>
      </p:sp>
      <p:pic>
        <p:nvPicPr>
          <p:cNvPr id="1026" name="Picture 1">
            <a:extLst>
              <a:ext uri="{FF2B5EF4-FFF2-40B4-BE49-F238E27FC236}">
                <a16:creationId xmlns:a16="http://schemas.microsoft.com/office/drawing/2014/main" id="{690CFF9A-EDA0-4F14-9CD6-951968BE131E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784" y="1267125"/>
            <a:ext cx="6309360" cy="2999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3D Results</a:t>
            </a:r>
            <a:endParaRPr/>
          </a:p>
        </p:txBody>
      </p:sp>
      <p:pic>
        <p:nvPicPr>
          <p:cNvPr id="2050" name="Picture 1">
            <a:extLst>
              <a:ext uri="{FF2B5EF4-FFF2-40B4-BE49-F238E27FC236}">
                <a16:creationId xmlns:a16="http://schemas.microsoft.com/office/drawing/2014/main" id="{835C3DF6-7C15-4FF2-94A0-96A2E09C4BF8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538" y="1017725"/>
            <a:ext cx="5148072" cy="3630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026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3D Results</a:t>
            </a:r>
            <a:endParaRPr/>
          </a:p>
        </p:txBody>
      </p:sp>
      <p:pic>
        <p:nvPicPr>
          <p:cNvPr id="3074" name="Picture 1">
            <a:extLst>
              <a:ext uri="{FF2B5EF4-FFF2-40B4-BE49-F238E27FC236}">
                <a16:creationId xmlns:a16="http://schemas.microsoft.com/office/drawing/2014/main" id="{361E1E5F-6102-45B3-89AB-A5572347987D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563" y="1161617"/>
            <a:ext cx="3749040" cy="3419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6850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22A5A-3896-480F-B29A-A2ED50241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CNN layer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2E384B-FF14-4001-A2F7-8F3C462B01D4}"/>
              </a:ext>
            </a:extLst>
          </p:cNvPr>
          <p:cNvSpPr/>
          <p:nvPr/>
        </p:nvSpPr>
        <p:spPr>
          <a:xfrm>
            <a:off x="2556317" y="1932143"/>
            <a:ext cx="907726" cy="1167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F48276-3872-412B-B62B-47CD9CA688DD}"/>
              </a:ext>
            </a:extLst>
          </p:cNvPr>
          <p:cNvSpPr/>
          <p:nvPr/>
        </p:nvSpPr>
        <p:spPr>
          <a:xfrm>
            <a:off x="2708717" y="2084543"/>
            <a:ext cx="907726" cy="1167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082AF0-370A-4EB1-B3CC-331F77FF4F81}"/>
              </a:ext>
            </a:extLst>
          </p:cNvPr>
          <p:cNvSpPr/>
          <p:nvPr/>
        </p:nvSpPr>
        <p:spPr>
          <a:xfrm>
            <a:off x="2861117" y="2236943"/>
            <a:ext cx="907726" cy="1167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Conv2D</a:t>
            </a:r>
          </a:p>
          <a:p>
            <a:pPr algn="ctr"/>
            <a:r>
              <a:rPr lang="en-US" dirty="0"/>
              <a:t>32@</a:t>
            </a:r>
          </a:p>
          <a:p>
            <a:pPr algn="ctr"/>
            <a:r>
              <a:rPr lang="en-US" dirty="0"/>
              <a:t>3x3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59B24E-1181-4012-906D-23046EF0C2A6}"/>
              </a:ext>
            </a:extLst>
          </p:cNvPr>
          <p:cNvSpPr/>
          <p:nvPr/>
        </p:nvSpPr>
        <p:spPr>
          <a:xfrm>
            <a:off x="4110355" y="1987848"/>
            <a:ext cx="907726" cy="11678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Pooling</a:t>
            </a:r>
          </a:p>
          <a:p>
            <a:pPr algn="ctr"/>
            <a:r>
              <a:rPr lang="en-US" sz="1200" dirty="0"/>
              <a:t>2x2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8F2773-719E-4BD1-8363-C88817358ABF}"/>
              </a:ext>
            </a:extLst>
          </p:cNvPr>
          <p:cNvSpPr/>
          <p:nvPr/>
        </p:nvSpPr>
        <p:spPr>
          <a:xfrm>
            <a:off x="1317650" y="1987849"/>
            <a:ext cx="907726" cy="11678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Input</a:t>
            </a:r>
          </a:p>
          <a:p>
            <a:pPr algn="ctr"/>
            <a:r>
              <a:rPr lang="en-US" sz="1200" dirty="0"/>
              <a:t>7,997@</a:t>
            </a:r>
          </a:p>
          <a:p>
            <a:pPr algn="ctr"/>
            <a:r>
              <a:rPr lang="en-US" sz="1200" dirty="0"/>
              <a:t>96x1366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692D9B-6A75-49D1-9F0B-BBC91A5492CF}"/>
              </a:ext>
            </a:extLst>
          </p:cNvPr>
          <p:cNvSpPr/>
          <p:nvPr/>
        </p:nvSpPr>
        <p:spPr>
          <a:xfrm>
            <a:off x="5310644" y="1987847"/>
            <a:ext cx="907726" cy="11678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Batch normalization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DB7F4A-8190-48E8-B2E2-F64680BF07DB}"/>
              </a:ext>
            </a:extLst>
          </p:cNvPr>
          <p:cNvSpPr txBox="1"/>
          <p:nvPr/>
        </p:nvSpPr>
        <p:spPr>
          <a:xfrm>
            <a:off x="2806053" y="3587087"/>
            <a:ext cx="907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94x1364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145A54-5604-454D-8E55-C014A32378D1}"/>
              </a:ext>
            </a:extLst>
          </p:cNvPr>
          <p:cNvSpPr txBox="1"/>
          <p:nvPr/>
        </p:nvSpPr>
        <p:spPr>
          <a:xfrm>
            <a:off x="1426333" y="3587085"/>
            <a:ext cx="907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A38125-611D-4AA4-AF67-703762D4ECA8}"/>
              </a:ext>
            </a:extLst>
          </p:cNvPr>
          <p:cNvSpPr/>
          <p:nvPr/>
        </p:nvSpPr>
        <p:spPr>
          <a:xfrm>
            <a:off x="6510933" y="1987847"/>
            <a:ext cx="907726" cy="11678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Dropout</a:t>
            </a:r>
          </a:p>
          <a:p>
            <a:pPr algn="ctr"/>
            <a:r>
              <a:rPr lang="en-US" sz="1200" dirty="0"/>
              <a:t>15%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BD0FC9-9B9F-4D94-A302-837A790606D6}"/>
              </a:ext>
            </a:extLst>
          </p:cNvPr>
          <p:cNvSpPr txBox="1"/>
          <p:nvPr/>
        </p:nvSpPr>
        <p:spPr>
          <a:xfrm>
            <a:off x="5310644" y="3587086"/>
            <a:ext cx="907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47x682</a:t>
            </a: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1263E300-74EE-4B3D-AE2D-49F3A6650B59}"/>
              </a:ext>
            </a:extLst>
          </p:cNvPr>
          <p:cNvSpPr/>
          <p:nvPr/>
        </p:nvSpPr>
        <p:spPr>
          <a:xfrm rot="16200000">
            <a:off x="5599537" y="2148408"/>
            <a:ext cx="260303" cy="247021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310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22A5A-3896-480F-B29A-A2ED50241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CNN layer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2E384B-FF14-4001-A2F7-8F3C462B01D4}"/>
              </a:ext>
            </a:extLst>
          </p:cNvPr>
          <p:cNvSpPr/>
          <p:nvPr/>
        </p:nvSpPr>
        <p:spPr>
          <a:xfrm>
            <a:off x="2556317" y="1932143"/>
            <a:ext cx="907726" cy="1167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F48276-3872-412B-B62B-47CD9CA688DD}"/>
              </a:ext>
            </a:extLst>
          </p:cNvPr>
          <p:cNvSpPr/>
          <p:nvPr/>
        </p:nvSpPr>
        <p:spPr>
          <a:xfrm>
            <a:off x="2708717" y="2084543"/>
            <a:ext cx="907726" cy="1167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082AF0-370A-4EB1-B3CC-331F77FF4F81}"/>
              </a:ext>
            </a:extLst>
          </p:cNvPr>
          <p:cNvSpPr/>
          <p:nvPr/>
        </p:nvSpPr>
        <p:spPr>
          <a:xfrm>
            <a:off x="2861117" y="2236943"/>
            <a:ext cx="907726" cy="1167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Conv2D</a:t>
            </a:r>
          </a:p>
          <a:p>
            <a:pPr algn="ctr"/>
            <a:r>
              <a:rPr lang="en-US" dirty="0"/>
              <a:t>64@</a:t>
            </a:r>
          </a:p>
          <a:p>
            <a:pPr algn="ctr"/>
            <a:r>
              <a:rPr lang="en-US" dirty="0"/>
              <a:t>3x3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59B24E-1181-4012-906D-23046EF0C2A6}"/>
              </a:ext>
            </a:extLst>
          </p:cNvPr>
          <p:cNvSpPr/>
          <p:nvPr/>
        </p:nvSpPr>
        <p:spPr>
          <a:xfrm>
            <a:off x="4110355" y="1987848"/>
            <a:ext cx="907726" cy="11678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Pooling</a:t>
            </a:r>
          </a:p>
          <a:p>
            <a:pPr algn="ctr"/>
            <a:r>
              <a:rPr lang="en-US" sz="1200" dirty="0"/>
              <a:t>2x2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692D9B-6A75-49D1-9F0B-BBC91A5492CF}"/>
              </a:ext>
            </a:extLst>
          </p:cNvPr>
          <p:cNvSpPr/>
          <p:nvPr/>
        </p:nvSpPr>
        <p:spPr>
          <a:xfrm>
            <a:off x="5310644" y="1987847"/>
            <a:ext cx="907726" cy="11678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Batch normalization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DB7F4A-8190-48E8-B2E2-F64680BF07DB}"/>
              </a:ext>
            </a:extLst>
          </p:cNvPr>
          <p:cNvSpPr txBox="1"/>
          <p:nvPr/>
        </p:nvSpPr>
        <p:spPr>
          <a:xfrm>
            <a:off x="2859447" y="3587087"/>
            <a:ext cx="907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45x680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145A54-5604-454D-8E55-C014A32378D1}"/>
              </a:ext>
            </a:extLst>
          </p:cNvPr>
          <p:cNvSpPr txBox="1"/>
          <p:nvPr/>
        </p:nvSpPr>
        <p:spPr>
          <a:xfrm>
            <a:off x="1426333" y="3587085"/>
            <a:ext cx="907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A38125-611D-4AA4-AF67-703762D4ECA8}"/>
              </a:ext>
            </a:extLst>
          </p:cNvPr>
          <p:cNvSpPr/>
          <p:nvPr/>
        </p:nvSpPr>
        <p:spPr>
          <a:xfrm>
            <a:off x="6510933" y="1987847"/>
            <a:ext cx="907726" cy="11678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Dropout</a:t>
            </a:r>
          </a:p>
          <a:p>
            <a:pPr algn="ctr"/>
            <a:r>
              <a:rPr lang="en-US" sz="1200" dirty="0"/>
              <a:t>15%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BD0FC9-9B9F-4D94-A302-837A790606D6}"/>
              </a:ext>
            </a:extLst>
          </p:cNvPr>
          <p:cNvSpPr txBox="1"/>
          <p:nvPr/>
        </p:nvSpPr>
        <p:spPr>
          <a:xfrm>
            <a:off x="5364037" y="3587086"/>
            <a:ext cx="907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22x340</a:t>
            </a: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1263E300-74EE-4B3D-AE2D-49F3A6650B59}"/>
              </a:ext>
            </a:extLst>
          </p:cNvPr>
          <p:cNvSpPr/>
          <p:nvPr/>
        </p:nvSpPr>
        <p:spPr>
          <a:xfrm rot="16200000">
            <a:off x="5599537" y="2148408"/>
            <a:ext cx="260303" cy="247021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562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22A5A-3896-480F-B29A-A2ED50241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CNN layer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2E384B-FF14-4001-A2F7-8F3C462B01D4}"/>
              </a:ext>
            </a:extLst>
          </p:cNvPr>
          <p:cNvSpPr/>
          <p:nvPr/>
        </p:nvSpPr>
        <p:spPr>
          <a:xfrm>
            <a:off x="2556317" y="1932143"/>
            <a:ext cx="907726" cy="1167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F48276-3872-412B-B62B-47CD9CA688DD}"/>
              </a:ext>
            </a:extLst>
          </p:cNvPr>
          <p:cNvSpPr/>
          <p:nvPr/>
        </p:nvSpPr>
        <p:spPr>
          <a:xfrm>
            <a:off x="2708717" y="2084543"/>
            <a:ext cx="907726" cy="1167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082AF0-370A-4EB1-B3CC-331F77FF4F81}"/>
              </a:ext>
            </a:extLst>
          </p:cNvPr>
          <p:cNvSpPr/>
          <p:nvPr/>
        </p:nvSpPr>
        <p:spPr>
          <a:xfrm>
            <a:off x="2861117" y="2236943"/>
            <a:ext cx="907726" cy="1167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Conv2D</a:t>
            </a:r>
          </a:p>
          <a:p>
            <a:pPr algn="ctr"/>
            <a:r>
              <a:rPr lang="en-US" dirty="0"/>
              <a:t>64@</a:t>
            </a:r>
          </a:p>
          <a:p>
            <a:pPr algn="ctr"/>
            <a:r>
              <a:rPr lang="en-US" dirty="0"/>
              <a:t>3x3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59B24E-1181-4012-906D-23046EF0C2A6}"/>
              </a:ext>
            </a:extLst>
          </p:cNvPr>
          <p:cNvSpPr/>
          <p:nvPr/>
        </p:nvSpPr>
        <p:spPr>
          <a:xfrm>
            <a:off x="4110355" y="1987848"/>
            <a:ext cx="907726" cy="11678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Pooling</a:t>
            </a:r>
          </a:p>
          <a:p>
            <a:pPr algn="ctr"/>
            <a:r>
              <a:rPr lang="en-US" sz="1200" dirty="0"/>
              <a:t>2x2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692D9B-6A75-49D1-9F0B-BBC91A5492CF}"/>
              </a:ext>
            </a:extLst>
          </p:cNvPr>
          <p:cNvSpPr/>
          <p:nvPr/>
        </p:nvSpPr>
        <p:spPr>
          <a:xfrm>
            <a:off x="5310644" y="1987847"/>
            <a:ext cx="907726" cy="11678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Batch normalization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DB7F4A-8190-48E8-B2E2-F64680BF07DB}"/>
              </a:ext>
            </a:extLst>
          </p:cNvPr>
          <p:cNvSpPr txBox="1"/>
          <p:nvPr/>
        </p:nvSpPr>
        <p:spPr>
          <a:xfrm>
            <a:off x="2859447" y="3587087"/>
            <a:ext cx="907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20x338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145A54-5604-454D-8E55-C014A32378D1}"/>
              </a:ext>
            </a:extLst>
          </p:cNvPr>
          <p:cNvSpPr txBox="1"/>
          <p:nvPr/>
        </p:nvSpPr>
        <p:spPr>
          <a:xfrm>
            <a:off x="1426333" y="3587085"/>
            <a:ext cx="907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A38125-611D-4AA4-AF67-703762D4ECA8}"/>
              </a:ext>
            </a:extLst>
          </p:cNvPr>
          <p:cNvSpPr/>
          <p:nvPr/>
        </p:nvSpPr>
        <p:spPr>
          <a:xfrm>
            <a:off x="6510933" y="1987847"/>
            <a:ext cx="907726" cy="11678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Dropout</a:t>
            </a:r>
          </a:p>
          <a:p>
            <a:pPr algn="ctr"/>
            <a:r>
              <a:rPr lang="en-US" sz="1200" dirty="0"/>
              <a:t>15%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BD0FC9-9B9F-4D94-A302-837A790606D6}"/>
              </a:ext>
            </a:extLst>
          </p:cNvPr>
          <p:cNvSpPr txBox="1"/>
          <p:nvPr/>
        </p:nvSpPr>
        <p:spPr>
          <a:xfrm>
            <a:off x="5364037" y="3587086"/>
            <a:ext cx="907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10x169</a:t>
            </a: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1263E300-74EE-4B3D-AE2D-49F3A6650B59}"/>
              </a:ext>
            </a:extLst>
          </p:cNvPr>
          <p:cNvSpPr/>
          <p:nvPr/>
        </p:nvSpPr>
        <p:spPr>
          <a:xfrm rot="16200000">
            <a:off x="5599537" y="2148408"/>
            <a:ext cx="260303" cy="247021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14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22A5A-3896-480F-B29A-A2ED50241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Fourth CNN layer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2E384B-FF14-4001-A2F7-8F3C462B01D4}"/>
              </a:ext>
            </a:extLst>
          </p:cNvPr>
          <p:cNvSpPr/>
          <p:nvPr/>
        </p:nvSpPr>
        <p:spPr>
          <a:xfrm>
            <a:off x="2556317" y="1932143"/>
            <a:ext cx="907726" cy="1167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F48276-3872-412B-B62B-47CD9CA688DD}"/>
              </a:ext>
            </a:extLst>
          </p:cNvPr>
          <p:cNvSpPr/>
          <p:nvPr/>
        </p:nvSpPr>
        <p:spPr>
          <a:xfrm>
            <a:off x="2708717" y="2084543"/>
            <a:ext cx="907726" cy="1167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082AF0-370A-4EB1-B3CC-331F77FF4F81}"/>
              </a:ext>
            </a:extLst>
          </p:cNvPr>
          <p:cNvSpPr/>
          <p:nvPr/>
        </p:nvSpPr>
        <p:spPr>
          <a:xfrm>
            <a:off x="2861117" y="2236943"/>
            <a:ext cx="907726" cy="1167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Conv2D</a:t>
            </a:r>
          </a:p>
          <a:p>
            <a:pPr algn="ctr"/>
            <a:r>
              <a:rPr lang="en-US" dirty="0"/>
              <a:t>32@</a:t>
            </a:r>
          </a:p>
          <a:p>
            <a:pPr algn="ctr"/>
            <a:r>
              <a:rPr lang="en-US" dirty="0"/>
              <a:t>3x3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59B24E-1181-4012-906D-23046EF0C2A6}"/>
              </a:ext>
            </a:extLst>
          </p:cNvPr>
          <p:cNvSpPr/>
          <p:nvPr/>
        </p:nvSpPr>
        <p:spPr>
          <a:xfrm>
            <a:off x="4110355" y="1987848"/>
            <a:ext cx="907726" cy="11678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Pooling</a:t>
            </a:r>
          </a:p>
          <a:p>
            <a:pPr algn="ctr"/>
            <a:r>
              <a:rPr lang="en-US" sz="1200" dirty="0"/>
              <a:t>2x2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692D9B-6A75-49D1-9F0B-BBC91A5492CF}"/>
              </a:ext>
            </a:extLst>
          </p:cNvPr>
          <p:cNvSpPr/>
          <p:nvPr/>
        </p:nvSpPr>
        <p:spPr>
          <a:xfrm>
            <a:off x="5310644" y="1987847"/>
            <a:ext cx="907726" cy="11678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Batch normalization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DB7F4A-8190-48E8-B2E2-F64680BF07DB}"/>
              </a:ext>
            </a:extLst>
          </p:cNvPr>
          <p:cNvSpPr txBox="1"/>
          <p:nvPr/>
        </p:nvSpPr>
        <p:spPr>
          <a:xfrm>
            <a:off x="2939539" y="3587087"/>
            <a:ext cx="907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8x167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145A54-5604-454D-8E55-C014A32378D1}"/>
              </a:ext>
            </a:extLst>
          </p:cNvPr>
          <p:cNvSpPr txBox="1"/>
          <p:nvPr/>
        </p:nvSpPr>
        <p:spPr>
          <a:xfrm>
            <a:off x="1426333" y="3587085"/>
            <a:ext cx="907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A38125-611D-4AA4-AF67-703762D4ECA8}"/>
              </a:ext>
            </a:extLst>
          </p:cNvPr>
          <p:cNvSpPr/>
          <p:nvPr/>
        </p:nvSpPr>
        <p:spPr>
          <a:xfrm>
            <a:off x="6510933" y="1987847"/>
            <a:ext cx="907726" cy="11678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Dropout</a:t>
            </a:r>
          </a:p>
          <a:p>
            <a:pPr algn="ctr"/>
            <a:r>
              <a:rPr lang="en-US" sz="1200" dirty="0"/>
              <a:t>15%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BD0FC9-9B9F-4D94-A302-837A790606D6}"/>
              </a:ext>
            </a:extLst>
          </p:cNvPr>
          <p:cNvSpPr txBox="1"/>
          <p:nvPr/>
        </p:nvSpPr>
        <p:spPr>
          <a:xfrm>
            <a:off x="5457477" y="3587086"/>
            <a:ext cx="907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4x83</a:t>
            </a: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1263E300-74EE-4B3D-AE2D-49F3A6650B59}"/>
              </a:ext>
            </a:extLst>
          </p:cNvPr>
          <p:cNvSpPr/>
          <p:nvPr/>
        </p:nvSpPr>
        <p:spPr>
          <a:xfrm rot="16200000">
            <a:off x="5599537" y="2148408"/>
            <a:ext cx="260303" cy="247021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117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22A5A-3896-480F-B29A-A2ED50241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Output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DB7F4A-8190-48E8-B2E2-F64680BF07DB}"/>
              </a:ext>
            </a:extLst>
          </p:cNvPr>
          <p:cNvSpPr txBox="1"/>
          <p:nvPr/>
        </p:nvSpPr>
        <p:spPr>
          <a:xfrm>
            <a:off x="1736280" y="3466609"/>
            <a:ext cx="907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1x10624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145A54-5604-454D-8E55-C014A32378D1}"/>
              </a:ext>
            </a:extLst>
          </p:cNvPr>
          <p:cNvSpPr txBox="1"/>
          <p:nvPr/>
        </p:nvSpPr>
        <p:spPr>
          <a:xfrm>
            <a:off x="311700" y="3460270"/>
            <a:ext cx="907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BD0FC9-9B9F-4D94-A302-837A790606D6}"/>
              </a:ext>
            </a:extLst>
          </p:cNvPr>
          <p:cNvSpPr txBox="1"/>
          <p:nvPr/>
        </p:nvSpPr>
        <p:spPr>
          <a:xfrm>
            <a:off x="4001836" y="3460269"/>
            <a:ext cx="907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1x256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6EACA0-E6FA-44CC-8AAA-363672CAACB3}"/>
              </a:ext>
            </a:extLst>
          </p:cNvPr>
          <p:cNvSpPr/>
          <p:nvPr/>
        </p:nvSpPr>
        <p:spPr>
          <a:xfrm>
            <a:off x="1736280" y="2088896"/>
            <a:ext cx="907726" cy="11678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Flatten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50928C-BED9-4F8A-A25C-5FB980F6F447}"/>
              </a:ext>
            </a:extLst>
          </p:cNvPr>
          <p:cNvSpPr/>
          <p:nvPr/>
        </p:nvSpPr>
        <p:spPr>
          <a:xfrm>
            <a:off x="3175321" y="1984687"/>
            <a:ext cx="907726" cy="11678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Dense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838CD9-D873-41BC-AEDB-31AC324486DC}"/>
              </a:ext>
            </a:extLst>
          </p:cNvPr>
          <p:cNvSpPr/>
          <p:nvPr/>
        </p:nvSpPr>
        <p:spPr>
          <a:xfrm>
            <a:off x="4614362" y="1984686"/>
            <a:ext cx="907726" cy="11678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Dropout</a:t>
            </a:r>
          </a:p>
          <a:p>
            <a:pPr algn="ctr"/>
            <a:r>
              <a:rPr lang="en-US" sz="1200" dirty="0"/>
              <a:t>15%</a:t>
            </a:r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D793203C-D10A-4B57-8E89-2BE6BDCFAD86}"/>
              </a:ext>
            </a:extLst>
          </p:cNvPr>
          <p:cNvSpPr/>
          <p:nvPr/>
        </p:nvSpPr>
        <p:spPr>
          <a:xfrm rot="16200000">
            <a:off x="4206995" y="2297330"/>
            <a:ext cx="260303" cy="2018854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A74CAF-6FA2-4AEC-883D-2D035867843E}"/>
              </a:ext>
            </a:extLst>
          </p:cNvPr>
          <p:cNvSpPr/>
          <p:nvPr/>
        </p:nvSpPr>
        <p:spPr>
          <a:xfrm>
            <a:off x="6030287" y="2088896"/>
            <a:ext cx="907726" cy="11678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Dense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12018F-5A78-445B-82B4-E956D2198D1B}"/>
              </a:ext>
            </a:extLst>
          </p:cNvPr>
          <p:cNvSpPr txBox="1"/>
          <p:nvPr/>
        </p:nvSpPr>
        <p:spPr>
          <a:xfrm>
            <a:off x="6267392" y="3463172"/>
            <a:ext cx="718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1x8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4D273B-F363-4B79-B30C-1AF1DEFD1DA6}"/>
              </a:ext>
            </a:extLst>
          </p:cNvPr>
          <p:cNvSpPr txBox="1"/>
          <p:nvPr/>
        </p:nvSpPr>
        <p:spPr>
          <a:xfrm>
            <a:off x="311700" y="914737"/>
            <a:ext cx="49324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Trainable parameters: 2,796,648</a:t>
            </a:r>
          </a:p>
          <a:p>
            <a:r>
              <a:rPr lang="en-US" dirty="0"/>
              <a:t>Batch size: 32</a:t>
            </a:r>
          </a:p>
          <a:p>
            <a:r>
              <a:rPr lang="en-US" dirty="0"/>
              <a:t>Optimizer: Adam</a:t>
            </a:r>
          </a:p>
        </p:txBody>
      </p:sp>
    </p:spTree>
    <p:extLst>
      <p:ext uri="{BB962C8B-B14F-4D97-AF65-F5344CB8AC3E}">
        <p14:creationId xmlns:p14="http://schemas.microsoft.com/office/powerpoint/2010/main" val="73883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Motivation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Personal: Practice machine learning techniques for unstructured data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Business: Efficiently classify songs for new  music streaming apps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Related Work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Voice recognition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Voice to text conversion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Shazam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Speech Synthesis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 Statement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Utilize machine learning to correctly classify songs by genre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Expected Results</a:t>
            </a:r>
            <a:endParaRPr/>
          </a:p>
          <a:p>
            <a: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Validation score better than random chance (1/8)</a:t>
            </a:r>
            <a:endParaRPr/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7550" y="2543899"/>
            <a:ext cx="2246725" cy="6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2475" y="221207"/>
            <a:ext cx="2705827" cy="1020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4D Results</a:t>
            </a:r>
            <a:endParaRPr/>
          </a:p>
        </p:txBody>
      </p:sp>
      <p:pic>
        <p:nvPicPr>
          <p:cNvPr id="4099" name="Picture 1">
            <a:extLst>
              <a:ext uri="{FF2B5EF4-FFF2-40B4-BE49-F238E27FC236}">
                <a16:creationId xmlns:a16="http://schemas.microsoft.com/office/drawing/2014/main" id="{10D0277B-5F4C-4F3B-B147-481EFD5EE351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252" y="1258600"/>
            <a:ext cx="6309360" cy="2999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4D Results</a:t>
            </a:r>
            <a:endParaRPr/>
          </a:p>
        </p:txBody>
      </p:sp>
      <p:pic>
        <p:nvPicPr>
          <p:cNvPr id="5122" name="Picture 1">
            <a:extLst>
              <a:ext uri="{FF2B5EF4-FFF2-40B4-BE49-F238E27FC236}">
                <a16:creationId xmlns:a16="http://schemas.microsoft.com/office/drawing/2014/main" id="{0BEB97A7-3556-4D22-AE5D-CF2E7C7A57E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362" y="1017725"/>
            <a:ext cx="5148072" cy="3630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17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4D Results</a:t>
            </a:r>
            <a:endParaRPr/>
          </a:p>
        </p:txBody>
      </p:sp>
      <p:pic>
        <p:nvPicPr>
          <p:cNvPr id="6146" name="Picture 1">
            <a:extLst>
              <a:ext uri="{FF2B5EF4-FFF2-40B4-BE49-F238E27FC236}">
                <a16:creationId xmlns:a16="http://schemas.microsoft.com/office/drawing/2014/main" id="{A40E4E12-D33C-40A4-BC0D-3825DCA63A80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480" y="1017725"/>
            <a:ext cx="3749040" cy="3419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1692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379D-2A2F-4D05-BDF2-C558D41FE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models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AD15669-1A33-4E08-8626-6CF6ECAB1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74761"/>
              </p:ext>
            </p:extLst>
          </p:nvPr>
        </p:nvGraphicFramePr>
        <p:xfrm>
          <a:off x="270163" y="1656888"/>
          <a:ext cx="8620660" cy="20976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24132">
                  <a:extLst>
                    <a:ext uri="{9D8B030D-6E8A-4147-A177-3AD203B41FA5}">
                      <a16:colId xmlns:a16="http://schemas.microsoft.com/office/drawing/2014/main" val="3909604452"/>
                    </a:ext>
                  </a:extLst>
                </a:gridCol>
                <a:gridCol w="1724132">
                  <a:extLst>
                    <a:ext uri="{9D8B030D-6E8A-4147-A177-3AD203B41FA5}">
                      <a16:colId xmlns:a16="http://schemas.microsoft.com/office/drawing/2014/main" val="2777900106"/>
                    </a:ext>
                  </a:extLst>
                </a:gridCol>
                <a:gridCol w="1724132">
                  <a:extLst>
                    <a:ext uri="{9D8B030D-6E8A-4147-A177-3AD203B41FA5}">
                      <a16:colId xmlns:a16="http://schemas.microsoft.com/office/drawing/2014/main" val="2330078784"/>
                    </a:ext>
                  </a:extLst>
                </a:gridCol>
                <a:gridCol w="1724132">
                  <a:extLst>
                    <a:ext uri="{9D8B030D-6E8A-4147-A177-3AD203B41FA5}">
                      <a16:colId xmlns:a16="http://schemas.microsoft.com/office/drawing/2014/main" val="17704091"/>
                    </a:ext>
                  </a:extLst>
                </a:gridCol>
                <a:gridCol w="1724132">
                  <a:extLst>
                    <a:ext uri="{9D8B030D-6E8A-4147-A177-3AD203B41FA5}">
                      <a16:colId xmlns:a16="http://schemas.microsoft.com/office/drawing/2014/main" val="3212331035"/>
                    </a:ext>
                  </a:extLst>
                </a:gridCol>
              </a:tblGrid>
              <a:tr h="524423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129310" marR="129310" marT="64655" marB="646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Train %</a:t>
                      </a:r>
                    </a:p>
                  </a:txBody>
                  <a:tcPr marL="129310" marR="129310" marT="64655" marB="646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 %</a:t>
                      </a:r>
                    </a:p>
                  </a:txBody>
                  <a:tcPr marL="129310" marR="129310" marT="64655" marB="646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Loss</a:t>
                      </a:r>
                    </a:p>
                  </a:txBody>
                  <a:tcPr marL="129310" marR="129310" marT="64655" marB="646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Val Loss</a:t>
                      </a:r>
                    </a:p>
                  </a:txBody>
                  <a:tcPr marL="129310" marR="129310" marT="64655" marB="64655"/>
                </a:tc>
                <a:extLst>
                  <a:ext uri="{0D108BD9-81ED-4DB2-BD59-A6C34878D82A}">
                    <a16:rowId xmlns:a16="http://schemas.microsoft.com/office/drawing/2014/main" val="1076879521"/>
                  </a:ext>
                </a:extLst>
              </a:tr>
              <a:tr h="52442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2D</a:t>
                      </a:r>
                    </a:p>
                  </a:txBody>
                  <a:tcPr marL="129310" marR="129310" marT="64655" marB="646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69</a:t>
                      </a:r>
                    </a:p>
                  </a:txBody>
                  <a:tcPr marL="129310" marR="129310" marT="64655" marB="646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48</a:t>
                      </a:r>
                    </a:p>
                  </a:txBody>
                  <a:tcPr marL="129310" marR="129310" marT="64655" marB="646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0.85</a:t>
                      </a:r>
                    </a:p>
                  </a:txBody>
                  <a:tcPr marL="129310" marR="129310" marT="64655" marB="646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1.5</a:t>
                      </a:r>
                    </a:p>
                  </a:txBody>
                  <a:tcPr marL="129310" marR="129310" marT="64655" marB="64655"/>
                </a:tc>
                <a:extLst>
                  <a:ext uri="{0D108BD9-81ED-4DB2-BD59-A6C34878D82A}">
                    <a16:rowId xmlns:a16="http://schemas.microsoft.com/office/drawing/2014/main" val="2551440531"/>
                  </a:ext>
                </a:extLst>
              </a:tr>
              <a:tr h="52442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3D</a:t>
                      </a:r>
                    </a:p>
                  </a:txBody>
                  <a:tcPr marL="129310" marR="129310" marT="64655" marB="646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52</a:t>
                      </a:r>
                    </a:p>
                  </a:txBody>
                  <a:tcPr marL="129310" marR="129310" marT="64655" marB="646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44</a:t>
                      </a:r>
                    </a:p>
                  </a:txBody>
                  <a:tcPr marL="129310" marR="129310" marT="64655" marB="646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1.9</a:t>
                      </a:r>
                    </a:p>
                  </a:txBody>
                  <a:tcPr marL="129310" marR="129310" marT="64655" marB="646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2.01</a:t>
                      </a:r>
                    </a:p>
                  </a:txBody>
                  <a:tcPr marL="129310" marR="129310" marT="64655" marB="64655"/>
                </a:tc>
                <a:extLst>
                  <a:ext uri="{0D108BD9-81ED-4DB2-BD59-A6C34878D82A}">
                    <a16:rowId xmlns:a16="http://schemas.microsoft.com/office/drawing/2014/main" val="2052813004"/>
                  </a:ext>
                </a:extLst>
              </a:tr>
              <a:tr h="52442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4D</a:t>
                      </a:r>
                    </a:p>
                  </a:txBody>
                  <a:tcPr marL="129310" marR="129310" marT="64655" marB="646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97</a:t>
                      </a:r>
                    </a:p>
                  </a:txBody>
                  <a:tcPr marL="129310" marR="129310" marT="64655" marB="646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42</a:t>
                      </a:r>
                    </a:p>
                  </a:txBody>
                  <a:tcPr marL="129310" marR="129310" marT="64655" marB="646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0.1</a:t>
                      </a:r>
                    </a:p>
                  </a:txBody>
                  <a:tcPr marL="129310" marR="129310" marT="64655" marB="6465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3.5</a:t>
                      </a:r>
                    </a:p>
                  </a:txBody>
                  <a:tcPr marL="129310" marR="129310" marT="64655" marB="64655"/>
                </a:tc>
                <a:extLst>
                  <a:ext uri="{0D108BD9-81ED-4DB2-BD59-A6C34878D82A}">
                    <a16:rowId xmlns:a16="http://schemas.microsoft.com/office/drawing/2014/main" val="1718047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9573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and Takeaways</a:t>
            </a:r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Best Model: </a:t>
            </a:r>
            <a:r>
              <a:rPr lang="en-US" dirty="0"/>
              <a:t>Convolutional</a:t>
            </a:r>
            <a:r>
              <a:rPr lang="en" dirty="0"/>
              <a:t> Neural Network (3</a:t>
            </a:r>
            <a:r>
              <a:rPr lang="en-US" dirty="0"/>
              <a:t>D model)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V</a:t>
            </a:r>
            <a:r>
              <a:rPr lang="en" dirty="0"/>
              <a:t>alidation score (44% overall)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Top 3 genres by validation score: Rock, International, Hip-Ho</a:t>
            </a:r>
            <a:r>
              <a:rPr lang="en-US" dirty="0"/>
              <a:t>p</a:t>
            </a: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Best position for improvement, no overfitting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Challenges: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Overfitting models to training set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Lack of Power in multi-classification for big data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Computationally exhausting </a:t>
            </a:r>
            <a:endParaRPr dirty="0"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Future Plans</a:t>
            </a:r>
            <a:endParaRPr dirty="0"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Segment features (such as mfcc) into smaller time blocks</a:t>
            </a:r>
            <a:endParaRPr dirty="0"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1, 30s block →  6, 5s blocks</a:t>
            </a:r>
            <a:endParaRPr dirty="0"/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10ms overlap</a:t>
            </a:r>
            <a:endParaRPr dirty="0"/>
          </a:p>
          <a:p>
            <a: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Better represent features, more information</a:t>
            </a:r>
            <a:endParaRPr dirty="0"/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9025" y="2779300"/>
            <a:ext cx="1857000" cy="185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Cited</a:t>
            </a:r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“Mdeff/Fma.” </a:t>
            </a:r>
            <a:r>
              <a:rPr lang="en" sz="1400" i="1" dirty="0">
                <a:solidFill>
                  <a:schemeClr val="dk1"/>
                </a:solidFill>
              </a:rPr>
              <a:t>GitHub</a:t>
            </a:r>
            <a:r>
              <a:rPr lang="en" sz="1400" dirty="0">
                <a:solidFill>
                  <a:schemeClr val="dk1"/>
                </a:solidFill>
              </a:rPr>
              <a:t>, github.com/mdeff/fma.</a:t>
            </a:r>
          </a:p>
          <a:p>
            <a:pPr lvl="0" indent="-317500">
              <a:buClr>
                <a:schemeClr val="dk1"/>
              </a:buClr>
              <a:buSzPts val="1400"/>
            </a:pPr>
            <a:r>
              <a:rPr lang="en-US" sz="1400" dirty="0">
                <a:solidFill>
                  <a:schemeClr val="dk1"/>
                </a:solidFill>
              </a:rPr>
              <a:t>P</a:t>
            </a:r>
            <a:r>
              <a:rPr lang="en" sz="1400" dirty="0">
                <a:solidFill>
                  <a:schemeClr val="dk1"/>
                </a:solidFill>
              </a:rPr>
              <a:t>ython lab cloud lin</a:t>
            </a:r>
            <a:r>
              <a:rPr lang="en-US" sz="1400" dirty="0">
                <a:solidFill>
                  <a:schemeClr val="dk1"/>
                </a:solidFill>
              </a:rPr>
              <a:t>k: </a:t>
            </a:r>
            <a:r>
              <a:rPr lang="en-US" sz="1400" dirty="0">
                <a:solidFill>
                  <a:schemeClr val="dk1"/>
                </a:solidFill>
                <a:hlinkClick r:id="rId3"/>
              </a:rPr>
              <a:t>http://129.114.108.202:8888/lab</a:t>
            </a:r>
            <a:r>
              <a:rPr lang="en-US" sz="1400" dirty="0">
                <a:solidFill>
                  <a:schemeClr val="dk1"/>
                </a:solidFill>
              </a:rPr>
              <a:t>?</a:t>
            </a:r>
          </a:p>
          <a:p>
            <a:pPr lvl="1">
              <a:buClr>
                <a:schemeClr val="dk1"/>
              </a:buClr>
            </a:pPr>
            <a:r>
              <a:rPr lang="en-US" sz="1000" dirty="0">
                <a:solidFill>
                  <a:schemeClr val="dk1"/>
                </a:solidFill>
              </a:rPr>
              <a:t>Look under folder ‘Dr. Rad – final models’ for our best work</a:t>
            </a:r>
            <a:endParaRPr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</a:t>
            </a:r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 - Mdeff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Totals: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8000 songs in MP3 form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30s in length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8 balanced categories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7.2 GiB of memory</a:t>
            </a:r>
            <a:endParaRPr/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Extracted MFCC for each song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Mel-frequency Cepstral Coefficients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Mimics the logarithm perception of loudness pitch accounting for speaker characteristics</a:t>
            </a:r>
            <a:endParaRPr>
              <a:solidFill>
                <a:srgbClr val="666666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</a:rPr>
              <a:t>Keras</a:t>
            </a:r>
            <a:endParaRPr>
              <a:solidFill>
                <a:srgbClr val="666666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>
                <a:solidFill>
                  <a:srgbClr val="666666"/>
                </a:solidFill>
              </a:rPr>
              <a:t>Package in Python to create Neural Networks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71" name="Shape 71" descr="Image result for music genres lis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6600" y="306800"/>
            <a:ext cx="3320350" cy="179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Arial"/>
              <a:buChar char="●"/>
            </a:pPr>
            <a:r>
              <a:rPr lang="en" dirty="0">
                <a:solidFill>
                  <a:srgbClr val="666666"/>
                </a:solidFill>
              </a:rPr>
              <a:t>1st step: Split data into 70% training - 30% validation</a:t>
            </a:r>
            <a:endParaRPr dirty="0">
              <a:solidFill>
                <a:srgbClr val="666666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 dirty="0">
                <a:solidFill>
                  <a:srgbClr val="666666"/>
                </a:solidFill>
              </a:rPr>
              <a:t>Used for each model</a:t>
            </a:r>
            <a:endParaRPr dirty="0">
              <a:solidFill>
                <a:srgbClr val="666666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 dirty="0">
                <a:solidFill>
                  <a:srgbClr val="666666"/>
                </a:solidFill>
              </a:rPr>
              <a:t>2nd step: Create Deep Neural Network (DNN)</a:t>
            </a:r>
            <a:endParaRPr dirty="0">
              <a:solidFill>
                <a:srgbClr val="666666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 dirty="0">
                <a:solidFill>
                  <a:srgbClr val="666666"/>
                </a:solidFill>
              </a:rPr>
              <a:t>One visible layer, One hidden layer</a:t>
            </a:r>
            <a:endParaRPr dirty="0">
              <a:solidFill>
                <a:srgbClr val="666666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 dirty="0">
                <a:solidFill>
                  <a:srgbClr val="666666"/>
                </a:solidFill>
              </a:rPr>
              <a:t>88,584 trainable parameters, 100 epochs</a:t>
            </a:r>
            <a:endParaRPr dirty="0">
              <a:solidFill>
                <a:srgbClr val="666666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 dirty="0">
                <a:solidFill>
                  <a:srgbClr val="666666"/>
                </a:solidFill>
              </a:rPr>
              <a:t>3rd step: Create Convolutional Neural Network (CNN) - 1 dimensional layers</a:t>
            </a:r>
            <a:endParaRPr dirty="0">
              <a:solidFill>
                <a:srgbClr val="666666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 dirty="0">
                <a:solidFill>
                  <a:srgbClr val="666666"/>
                </a:solidFill>
              </a:rPr>
              <a:t>flatten the model back to one-dimensional</a:t>
            </a:r>
            <a:endParaRPr lang="en-US" dirty="0">
              <a:solidFill>
                <a:srgbClr val="666666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-US" dirty="0">
                <a:solidFill>
                  <a:srgbClr val="666666"/>
                </a:solidFill>
              </a:rPr>
              <a:t>Two visible layers</a:t>
            </a: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 dirty="0">
                <a:solidFill>
                  <a:srgbClr val="666666"/>
                </a:solidFill>
              </a:rPr>
              <a:t>255,656 trainable parameters, 50 epochs</a:t>
            </a:r>
            <a:endParaRPr dirty="0">
              <a:solidFill>
                <a:srgbClr val="666666"/>
              </a:solidFill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 dirty="0">
                <a:solidFill>
                  <a:srgbClr val="666666"/>
                </a:solidFill>
              </a:rPr>
              <a:t>4th step: Create a CNN - 2 dimensional layers</a:t>
            </a:r>
            <a:endParaRPr dirty="0">
              <a:solidFill>
                <a:srgbClr val="666666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 dirty="0">
                <a:solidFill>
                  <a:srgbClr val="666666"/>
                </a:solidFill>
              </a:rPr>
              <a:t>Four visible layers</a:t>
            </a:r>
            <a:endParaRPr dirty="0">
              <a:solidFill>
                <a:srgbClr val="666666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○"/>
            </a:pPr>
            <a:r>
              <a:rPr lang="en" dirty="0">
                <a:solidFill>
                  <a:srgbClr val="666666"/>
                </a:solidFill>
              </a:rPr>
              <a:t>2,796,648 trainable parameters, 50 epochs</a:t>
            </a:r>
            <a:endParaRPr dirty="0">
              <a:solidFill>
                <a:srgbClr val="666666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 dirty="0">
                <a:solidFill>
                  <a:srgbClr val="666666"/>
                </a:solidFill>
              </a:rPr>
              <a:t>5th step: Compare 3 models</a:t>
            </a:r>
            <a:endParaRPr dirty="0">
              <a:solidFill>
                <a:srgbClr val="666666"/>
              </a:solidFill>
            </a:endParaRPr>
          </a:p>
        </p:txBody>
      </p:sp>
      <p:pic>
        <p:nvPicPr>
          <p:cNvPr id="78" name="Shape 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0850" y="3257550"/>
            <a:ext cx="2755000" cy="163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22A5A-3896-480F-B29A-A2ED50241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DNN Model</a:t>
            </a:r>
            <a:br>
              <a:rPr lang="en-US" dirty="0"/>
            </a:b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59B24E-1181-4012-906D-23046EF0C2A6}"/>
              </a:ext>
            </a:extLst>
          </p:cNvPr>
          <p:cNvSpPr/>
          <p:nvPr/>
        </p:nvSpPr>
        <p:spPr>
          <a:xfrm>
            <a:off x="2408362" y="1987848"/>
            <a:ext cx="907726" cy="11678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Dense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8F2773-719E-4BD1-8363-C88817358ABF}"/>
              </a:ext>
            </a:extLst>
          </p:cNvPr>
          <p:cNvSpPr/>
          <p:nvPr/>
        </p:nvSpPr>
        <p:spPr>
          <a:xfrm>
            <a:off x="1097393" y="1987851"/>
            <a:ext cx="907726" cy="11678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Input</a:t>
            </a:r>
          </a:p>
          <a:p>
            <a:pPr algn="ctr"/>
            <a:r>
              <a:rPr lang="en-US" sz="1200" dirty="0"/>
              <a:t>7,997x80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DB7F4A-8190-48E8-B2E2-F64680BF07DB}"/>
              </a:ext>
            </a:extLst>
          </p:cNvPr>
          <p:cNvSpPr txBox="1"/>
          <p:nvPr/>
        </p:nvSpPr>
        <p:spPr>
          <a:xfrm>
            <a:off x="3093611" y="3562424"/>
            <a:ext cx="907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1x256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145A54-5604-454D-8E55-C014A32378D1}"/>
              </a:ext>
            </a:extLst>
          </p:cNvPr>
          <p:cNvSpPr txBox="1"/>
          <p:nvPr/>
        </p:nvSpPr>
        <p:spPr>
          <a:xfrm>
            <a:off x="1206076" y="3587087"/>
            <a:ext cx="907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A38125-611D-4AA4-AF67-703762D4ECA8}"/>
              </a:ext>
            </a:extLst>
          </p:cNvPr>
          <p:cNvSpPr/>
          <p:nvPr/>
        </p:nvSpPr>
        <p:spPr>
          <a:xfrm>
            <a:off x="3547474" y="1987848"/>
            <a:ext cx="907726" cy="11678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Dropout</a:t>
            </a:r>
          </a:p>
          <a:p>
            <a:pPr algn="ctr"/>
            <a:r>
              <a:rPr lang="en-US" sz="1200" dirty="0"/>
              <a:t>50%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C4FA397E-F39D-439B-8E03-9DE2C7CD27CE}"/>
              </a:ext>
            </a:extLst>
          </p:cNvPr>
          <p:cNvSpPr/>
          <p:nvPr/>
        </p:nvSpPr>
        <p:spPr>
          <a:xfrm rot="16200000">
            <a:off x="3283270" y="2543188"/>
            <a:ext cx="260303" cy="165259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55E894-9E2B-4164-B833-D6677B6CEFAB}"/>
              </a:ext>
            </a:extLst>
          </p:cNvPr>
          <p:cNvSpPr/>
          <p:nvPr/>
        </p:nvSpPr>
        <p:spPr>
          <a:xfrm>
            <a:off x="4676894" y="1987848"/>
            <a:ext cx="907726" cy="11678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Dense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DC6390-DCD1-444A-92EE-6341DA686AD4}"/>
              </a:ext>
            </a:extLst>
          </p:cNvPr>
          <p:cNvSpPr txBox="1"/>
          <p:nvPr/>
        </p:nvSpPr>
        <p:spPr>
          <a:xfrm>
            <a:off x="5362143" y="3562424"/>
            <a:ext cx="907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1x256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AA29DF-2CD4-4C37-96D7-7A1B34794870}"/>
              </a:ext>
            </a:extLst>
          </p:cNvPr>
          <p:cNvSpPr/>
          <p:nvPr/>
        </p:nvSpPr>
        <p:spPr>
          <a:xfrm>
            <a:off x="5816006" y="1987848"/>
            <a:ext cx="907726" cy="11678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Dropout</a:t>
            </a:r>
          </a:p>
          <a:p>
            <a:pPr algn="ctr"/>
            <a:r>
              <a:rPr lang="en-US" sz="1200" dirty="0"/>
              <a:t>50%</a:t>
            </a: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24CDE0D9-B560-438B-9722-1B6E7A3D6043}"/>
              </a:ext>
            </a:extLst>
          </p:cNvPr>
          <p:cNvSpPr/>
          <p:nvPr/>
        </p:nvSpPr>
        <p:spPr>
          <a:xfrm rot="16200000">
            <a:off x="5551802" y="2543188"/>
            <a:ext cx="260303" cy="165259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FC23BF6-687C-4CB3-95AF-224B30894B33}"/>
              </a:ext>
            </a:extLst>
          </p:cNvPr>
          <p:cNvSpPr/>
          <p:nvPr/>
        </p:nvSpPr>
        <p:spPr>
          <a:xfrm>
            <a:off x="7152230" y="1987847"/>
            <a:ext cx="907726" cy="11678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Dense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372CB9-C97D-421D-BA1D-5275304B0C2B}"/>
              </a:ext>
            </a:extLst>
          </p:cNvPr>
          <p:cNvSpPr txBox="1"/>
          <p:nvPr/>
        </p:nvSpPr>
        <p:spPr>
          <a:xfrm>
            <a:off x="7410087" y="3562423"/>
            <a:ext cx="907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1x8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2D0BC0-AFD6-481C-AB81-F934770FE542}"/>
              </a:ext>
            </a:extLst>
          </p:cNvPr>
          <p:cNvSpPr txBox="1"/>
          <p:nvPr/>
        </p:nvSpPr>
        <p:spPr>
          <a:xfrm>
            <a:off x="311700" y="1033469"/>
            <a:ext cx="49324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Trainable parameters: 88,584</a:t>
            </a:r>
          </a:p>
          <a:p>
            <a:r>
              <a:rPr lang="en-US" dirty="0"/>
              <a:t>Batch size: 32</a:t>
            </a:r>
          </a:p>
          <a:p>
            <a:r>
              <a:rPr lang="en-US" dirty="0"/>
              <a:t>Optimizer: Adam</a:t>
            </a:r>
          </a:p>
        </p:txBody>
      </p:sp>
    </p:spTree>
    <p:extLst>
      <p:ext uri="{BB962C8B-B14F-4D97-AF65-F5344CB8AC3E}">
        <p14:creationId xmlns:p14="http://schemas.microsoft.com/office/powerpoint/2010/main" val="639656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Results</a:t>
            </a:r>
            <a:endParaRPr/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8146" y="1332684"/>
            <a:ext cx="6307358" cy="3001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A1628-AD07-49B5-B791-8FF3CF963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Results</a:t>
            </a:r>
          </a:p>
        </p:txBody>
      </p:sp>
      <p:pic>
        <p:nvPicPr>
          <p:cNvPr id="4" name="Shape 86">
            <a:extLst>
              <a:ext uri="{FF2B5EF4-FFF2-40B4-BE49-F238E27FC236}">
                <a16:creationId xmlns:a16="http://schemas.microsoft.com/office/drawing/2014/main" id="{9B665A8E-314F-495E-909B-3193DFD76E5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96812" y="1017725"/>
            <a:ext cx="5151293" cy="3631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7338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D6081-08EF-4B4B-A0DC-88A154611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Results</a:t>
            </a:r>
          </a:p>
        </p:txBody>
      </p:sp>
      <p:pic>
        <p:nvPicPr>
          <p:cNvPr id="4" name="Shape 87">
            <a:extLst>
              <a:ext uri="{FF2B5EF4-FFF2-40B4-BE49-F238E27FC236}">
                <a16:creationId xmlns:a16="http://schemas.microsoft.com/office/drawing/2014/main" id="{A479D7D3-0747-4964-A60C-D61A27B0043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60827" y="1278715"/>
            <a:ext cx="3746414" cy="34197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7627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22A5A-3896-480F-B29A-A2ED50241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CNN layer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2E384B-FF14-4001-A2F7-8F3C462B01D4}"/>
              </a:ext>
            </a:extLst>
          </p:cNvPr>
          <p:cNvSpPr/>
          <p:nvPr/>
        </p:nvSpPr>
        <p:spPr>
          <a:xfrm>
            <a:off x="2556317" y="1932143"/>
            <a:ext cx="907726" cy="1167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F48276-3872-412B-B62B-47CD9CA688DD}"/>
              </a:ext>
            </a:extLst>
          </p:cNvPr>
          <p:cNvSpPr/>
          <p:nvPr/>
        </p:nvSpPr>
        <p:spPr>
          <a:xfrm>
            <a:off x="2708717" y="2084543"/>
            <a:ext cx="907726" cy="1167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082AF0-370A-4EB1-B3CC-331F77FF4F81}"/>
              </a:ext>
            </a:extLst>
          </p:cNvPr>
          <p:cNvSpPr/>
          <p:nvPr/>
        </p:nvSpPr>
        <p:spPr>
          <a:xfrm>
            <a:off x="2861117" y="2236943"/>
            <a:ext cx="907726" cy="11678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Conv1D</a:t>
            </a:r>
          </a:p>
          <a:p>
            <a:pPr algn="ctr"/>
            <a:r>
              <a:rPr lang="en-US" sz="1200" dirty="0"/>
              <a:t>32@</a:t>
            </a:r>
          </a:p>
          <a:p>
            <a:pPr algn="ctr"/>
            <a:r>
              <a:rPr lang="en-US" sz="1200" dirty="0"/>
              <a:t>length=3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59B24E-1181-4012-906D-23046EF0C2A6}"/>
              </a:ext>
            </a:extLst>
          </p:cNvPr>
          <p:cNvSpPr/>
          <p:nvPr/>
        </p:nvSpPr>
        <p:spPr>
          <a:xfrm>
            <a:off x="4110355" y="1987848"/>
            <a:ext cx="907726" cy="11678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Pooling</a:t>
            </a:r>
          </a:p>
          <a:p>
            <a:pPr algn="ctr"/>
            <a:r>
              <a:rPr lang="en-US" sz="1200" dirty="0"/>
              <a:t>@</a:t>
            </a:r>
          </a:p>
          <a:p>
            <a:pPr algn="ctr"/>
            <a:r>
              <a:rPr lang="en-US" sz="1200" dirty="0"/>
              <a:t>length=2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8F2773-719E-4BD1-8363-C88817358ABF}"/>
              </a:ext>
            </a:extLst>
          </p:cNvPr>
          <p:cNvSpPr/>
          <p:nvPr/>
        </p:nvSpPr>
        <p:spPr>
          <a:xfrm>
            <a:off x="1317650" y="1987849"/>
            <a:ext cx="907726" cy="11678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Input</a:t>
            </a:r>
          </a:p>
          <a:p>
            <a:pPr algn="ctr"/>
            <a:r>
              <a:rPr lang="en-US" sz="1200" dirty="0"/>
              <a:t>7,980@</a:t>
            </a:r>
          </a:p>
          <a:p>
            <a:pPr algn="ctr"/>
            <a:r>
              <a:rPr lang="en-US" sz="1200" dirty="0"/>
              <a:t>80x2500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692D9B-6A75-49D1-9F0B-BBC91A5492CF}"/>
              </a:ext>
            </a:extLst>
          </p:cNvPr>
          <p:cNvSpPr/>
          <p:nvPr/>
        </p:nvSpPr>
        <p:spPr>
          <a:xfrm>
            <a:off x="5310644" y="1987847"/>
            <a:ext cx="907726" cy="11678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Batch normalization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DB7F4A-8190-48E8-B2E2-F64680BF07DB}"/>
              </a:ext>
            </a:extLst>
          </p:cNvPr>
          <p:cNvSpPr txBox="1"/>
          <p:nvPr/>
        </p:nvSpPr>
        <p:spPr>
          <a:xfrm>
            <a:off x="3079699" y="3587087"/>
            <a:ext cx="907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1x78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145A54-5604-454D-8E55-C014A32378D1}"/>
              </a:ext>
            </a:extLst>
          </p:cNvPr>
          <p:cNvSpPr txBox="1"/>
          <p:nvPr/>
        </p:nvSpPr>
        <p:spPr>
          <a:xfrm>
            <a:off x="1426333" y="3587085"/>
            <a:ext cx="907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A38125-611D-4AA4-AF67-703762D4ECA8}"/>
              </a:ext>
            </a:extLst>
          </p:cNvPr>
          <p:cNvSpPr/>
          <p:nvPr/>
        </p:nvSpPr>
        <p:spPr>
          <a:xfrm>
            <a:off x="6510933" y="1987847"/>
            <a:ext cx="907726" cy="11678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Dropout</a:t>
            </a:r>
          </a:p>
          <a:p>
            <a:pPr algn="ctr"/>
            <a:r>
              <a:rPr lang="en-US" sz="1200" dirty="0"/>
              <a:t>15%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BD0FC9-9B9F-4D94-A302-837A790606D6}"/>
              </a:ext>
            </a:extLst>
          </p:cNvPr>
          <p:cNvSpPr txBox="1"/>
          <p:nvPr/>
        </p:nvSpPr>
        <p:spPr>
          <a:xfrm>
            <a:off x="5470827" y="3587086"/>
            <a:ext cx="907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1x39</a:t>
            </a: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1263E300-74EE-4B3D-AE2D-49F3A6650B59}"/>
              </a:ext>
            </a:extLst>
          </p:cNvPr>
          <p:cNvSpPr/>
          <p:nvPr/>
        </p:nvSpPr>
        <p:spPr>
          <a:xfrm rot="16200000">
            <a:off x="5599537" y="2148408"/>
            <a:ext cx="260303" cy="247021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23728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587</Words>
  <Application>Microsoft Office PowerPoint</Application>
  <PresentationFormat>On-screen Show (16:9)</PresentationFormat>
  <Paragraphs>208</Paragraphs>
  <Slides>25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Arial</vt:lpstr>
      <vt:lpstr>Simple Light</vt:lpstr>
      <vt:lpstr>Classifying Music</vt:lpstr>
      <vt:lpstr>Introduction</vt:lpstr>
      <vt:lpstr>Our Data</vt:lpstr>
      <vt:lpstr>Data Analysis</vt:lpstr>
      <vt:lpstr>DNN Model </vt:lpstr>
      <vt:lpstr>2D Results</vt:lpstr>
      <vt:lpstr>2D Results</vt:lpstr>
      <vt:lpstr>2D Results</vt:lpstr>
      <vt:lpstr>First CNN layer</vt:lpstr>
      <vt:lpstr>Second CNN layer</vt:lpstr>
      <vt:lpstr>CNN Output</vt:lpstr>
      <vt:lpstr>3D Results</vt:lpstr>
      <vt:lpstr>3D Results</vt:lpstr>
      <vt:lpstr>3D Results</vt:lpstr>
      <vt:lpstr>First CNN layer</vt:lpstr>
      <vt:lpstr>Second CNN layer</vt:lpstr>
      <vt:lpstr>Third CNN layer</vt:lpstr>
      <vt:lpstr>Fourth CNN layer</vt:lpstr>
      <vt:lpstr>CNN Output</vt:lpstr>
      <vt:lpstr>4D Results</vt:lpstr>
      <vt:lpstr>4D Results</vt:lpstr>
      <vt:lpstr>4D Results</vt:lpstr>
      <vt:lpstr>Summary of models</vt:lpstr>
      <vt:lpstr>Conclusions and Takeaways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Music</dc:title>
  <dc:creator>Nick Zamora</dc:creator>
  <cp:lastModifiedBy>Adam Burrows</cp:lastModifiedBy>
  <cp:revision>18</cp:revision>
  <dcterms:modified xsi:type="dcterms:W3CDTF">2018-05-03T19:11:48Z</dcterms:modified>
</cp:coreProperties>
</file>