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63" r:id="rId12"/>
    <p:sldId id="269" r:id="rId13"/>
    <p:sldId id="270" r:id="rId14"/>
    <p:sldId id="274" r:id="rId15"/>
    <p:sldId id="275" r:id="rId16"/>
    <p:sldId id="276" r:id="rId17"/>
    <p:sldId id="264" r:id="rId18"/>
    <p:sldId id="265" r:id="rId19"/>
    <p:sldId id="266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E3611"/>
    <a:srgbClr val="C98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B19D-47B6-46D2-B567-69B2D50D04C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5C63B4B-81C3-42F8-891C-0ADDDEAB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B19D-47B6-46D2-B567-69B2D50D04C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B4B-81C3-42F8-891C-0ADDDEAB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3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B19D-47B6-46D2-B567-69B2D50D04C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B4B-81C3-42F8-891C-0ADDDEAB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9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B19D-47B6-46D2-B567-69B2D50D04C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B4B-81C3-42F8-891C-0ADDDEAB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0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DB5B19D-47B6-46D2-B567-69B2D50D04C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5C63B4B-81C3-42F8-891C-0ADDDEAB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2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B19D-47B6-46D2-B567-69B2D50D04C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B4B-81C3-42F8-891C-0ADDDEAB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6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B19D-47B6-46D2-B567-69B2D50D04C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B4B-81C3-42F8-891C-0ADDDEAB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B19D-47B6-46D2-B567-69B2D50D04C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B4B-81C3-42F8-891C-0ADDDEAB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9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B19D-47B6-46D2-B567-69B2D50D04C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B4B-81C3-42F8-891C-0ADDDEAB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6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B19D-47B6-46D2-B567-69B2D50D04C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B4B-81C3-42F8-891C-0ADDDEAB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3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B19D-47B6-46D2-B567-69B2D50D04CC}" type="datetimeFigureOut">
              <a:rPr lang="en-US" smtClean="0"/>
              <a:t>2/28/2018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B4B-81C3-42F8-891C-0ADDDEAB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8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DB5B19D-47B6-46D2-B567-69B2D50D04C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5C63B4B-81C3-42F8-891C-0ADDDEAB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2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AE4F-A791-4787-B13C-BB363CD6A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Deciphering doggies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F79F7-A9E0-47E2-8CBD-43BAA125F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480" y="3429000"/>
            <a:ext cx="7891272" cy="1069848"/>
          </a:xfrm>
        </p:spPr>
        <p:txBody>
          <a:bodyPr>
            <a:normAutofit/>
          </a:bodyPr>
          <a:lstStyle/>
          <a:p>
            <a:r>
              <a:rPr lang="en-US" sz="4400" dirty="0"/>
              <a:t>Keras Image Recognition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6365D-73D9-41B4-96A4-EDEE88A7A2DE}"/>
              </a:ext>
            </a:extLst>
          </p:cNvPr>
          <p:cNvSpPr txBox="1"/>
          <p:nvPr/>
        </p:nvSpPr>
        <p:spPr>
          <a:xfrm>
            <a:off x="1173480" y="4468031"/>
            <a:ext cx="7223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Adam Burrows &amp; Nick Zamora</a:t>
            </a:r>
          </a:p>
        </p:txBody>
      </p:sp>
    </p:spTree>
    <p:extLst>
      <p:ext uri="{BB962C8B-B14F-4D97-AF65-F5344CB8AC3E}">
        <p14:creationId xmlns:p14="http://schemas.microsoft.com/office/powerpoint/2010/main" val="3844471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152-F767-4B73-BC0F-B18437A5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946BD4-2734-46C9-A6C8-1D315C48F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84" y="2813633"/>
            <a:ext cx="4127079" cy="3030347"/>
          </a:xfrm>
        </p:spPr>
        <p:txBody>
          <a:bodyPr>
            <a:normAutofit/>
          </a:bodyPr>
          <a:lstStyle/>
          <a:p>
            <a:r>
              <a:rPr lang="en-US" sz="3600" dirty="0"/>
              <a:t>Applied heavier weights based on imbalanced breed clusters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1D0997-2883-4E4A-82D5-F3C50EC6F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984" y="1674789"/>
            <a:ext cx="6199632" cy="446042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508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215E-6665-4DE3-80C8-BB15D843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E85A-ADC8-4DE4-868C-5A0D610A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2" y="2121408"/>
            <a:ext cx="3866147" cy="4050792"/>
          </a:xfrm>
        </p:spPr>
        <p:txBody>
          <a:bodyPr>
            <a:normAutofit/>
          </a:bodyPr>
          <a:lstStyle/>
          <a:p>
            <a:r>
              <a:rPr lang="en-US" sz="3600" dirty="0"/>
              <a:t>80:20 split</a:t>
            </a:r>
          </a:p>
          <a:p>
            <a:r>
              <a:rPr lang="en-US" sz="3600" dirty="0"/>
              <a:t>Produced horrible test error</a:t>
            </a:r>
          </a:p>
          <a:p>
            <a:r>
              <a:rPr lang="en-US" sz="3600" dirty="0"/>
              <a:t>50 epochs each taking 8 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59D08-BB36-47A7-A27D-844A9EC31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36" y="2093976"/>
            <a:ext cx="7422522" cy="371126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714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215E-6665-4DE3-80C8-BB15D843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E85A-ADC8-4DE4-868C-5A0D610A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2" y="2121408"/>
            <a:ext cx="5101390" cy="4050792"/>
          </a:xfrm>
        </p:spPr>
        <p:txBody>
          <a:bodyPr>
            <a:normAutofit/>
          </a:bodyPr>
          <a:lstStyle/>
          <a:p>
            <a:r>
              <a:rPr lang="en-US" sz="3600" dirty="0"/>
              <a:t>High Terrier, Hound, and Shepherd classification accuracy</a:t>
            </a:r>
          </a:p>
          <a:p>
            <a:r>
              <a:rPr lang="en-US" sz="3600" dirty="0"/>
              <a:t>Mostly misclassifies images as Terrier, Hound, Shepherd, and Toy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50F236-7A8A-471E-927B-FF4C3149F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34448"/>
            <a:ext cx="5237752" cy="523775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445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215E-6665-4DE3-80C8-BB15D843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5B4D6-222C-44C7-8AB5-538C1C585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47" y="1974122"/>
            <a:ext cx="8117305" cy="410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8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C4E86B-6D80-4397-9BE4-16AE8B033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36" y="2093375"/>
            <a:ext cx="7424928" cy="371246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21215E-6665-4DE3-80C8-BB15D843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E85A-ADC8-4DE4-868C-5A0D610A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2" y="2121408"/>
            <a:ext cx="3866147" cy="4050792"/>
          </a:xfrm>
        </p:spPr>
        <p:txBody>
          <a:bodyPr>
            <a:normAutofit/>
          </a:bodyPr>
          <a:lstStyle/>
          <a:p>
            <a:r>
              <a:rPr lang="en-US" sz="3600" dirty="0"/>
              <a:t>70:30 split</a:t>
            </a:r>
          </a:p>
          <a:p>
            <a:r>
              <a:rPr lang="en-US" sz="3600" dirty="0"/>
              <a:t>Produced horrible test error</a:t>
            </a:r>
          </a:p>
          <a:p>
            <a:r>
              <a:rPr lang="en-US" sz="3600" dirty="0"/>
              <a:t>100 epochs each taking 8 seconds</a:t>
            </a:r>
          </a:p>
        </p:txBody>
      </p:sp>
    </p:spTree>
    <p:extLst>
      <p:ext uri="{BB962C8B-B14F-4D97-AF65-F5344CB8AC3E}">
        <p14:creationId xmlns:p14="http://schemas.microsoft.com/office/powerpoint/2010/main" val="2887455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28D77E-CB4C-4812-AB32-15805267C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34448"/>
            <a:ext cx="5239512" cy="523951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21215E-6665-4DE3-80C8-BB15D843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E85A-ADC8-4DE4-868C-5A0D610A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2" y="2121408"/>
            <a:ext cx="5101390" cy="4050792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High Terrier, Hound, Spaniel, Shepherd, and Toy classification accuracy</a:t>
            </a:r>
          </a:p>
          <a:p>
            <a:r>
              <a:rPr lang="en-US" sz="3600" dirty="0"/>
              <a:t>Mostly misclassifies images as Terrier, Retriever, Hound, Shepherd, and Toy</a:t>
            </a:r>
          </a:p>
        </p:txBody>
      </p:sp>
    </p:spTree>
    <p:extLst>
      <p:ext uri="{BB962C8B-B14F-4D97-AF65-F5344CB8AC3E}">
        <p14:creationId xmlns:p14="http://schemas.microsoft.com/office/powerpoint/2010/main" val="493383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ADD49C-2C41-4649-85BB-009DE0F84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47" y="1974122"/>
            <a:ext cx="8176812" cy="41056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21215E-6665-4DE3-80C8-BB15D843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412345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620D-302D-4881-B3EB-A3B9DC9A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5575F-BBE8-471E-9E25-144DE4379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CNN using TensorFlow</a:t>
            </a:r>
          </a:p>
          <a:p>
            <a:r>
              <a:rPr lang="en-US" sz="3600" dirty="0"/>
              <a:t>Grayscale model</a:t>
            </a:r>
          </a:p>
          <a:p>
            <a:pPr lvl="1"/>
            <a:r>
              <a:rPr lang="en-US" sz="3200" dirty="0"/>
              <a:t>Better?</a:t>
            </a:r>
          </a:p>
          <a:p>
            <a:pPr lvl="1"/>
            <a:r>
              <a:rPr lang="en-US" sz="3200" dirty="0"/>
              <a:t>Faster?</a:t>
            </a:r>
            <a:endParaRPr lang="en-US" sz="3600" dirty="0"/>
          </a:p>
          <a:p>
            <a:r>
              <a:rPr lang="en-US" sz="3600" dirty="0"/>
              <a:t>Alternate optimizer</a:t>
            </a:r>
          </a:p>
          <a:p>
            <a:r>
              <a:rPr lang="en-US" sz="3600" dirty="0"/>
              <a:t>Resize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38537-2E1A-402D-993D-95D5B5711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25" y="1825372"/>
            <a:ext cx="3181350" cy="4762500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063452-D2A3-48BC-80AF-2A24B3260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50" y="2974279"/>
            <a:ext cx="2571750" cy="34290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668864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07AC-D989-41A8-A24C-539F2743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D31E-5DD0-4277-B604-D44613AB5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0772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Need unsupervised access to super computer</a:t>
            </a:r>
          </a:p>
          <a:p>
            <a:pPr lvl="1"/>
            <a:r>
              <a:rPr lang="en-US" sz="3200" dirty="0"/>
              <a:t>GPU is the only option for results</a:t>
            </a:r>
          </a:p>
          <a:p>
            <a:r>
              <a:rPr lang="en-US" sz="3600" dirty="0"/>
              <a:t>More images with labels</a:t>
            </a:r>
          </a:p>
          <a:p>
            <a:r>
              <a:rPr lang="en-US" sz="3600" dirty="0"/>
              <a:t>Better breed clustering</a:t>
            </a:r>
          </a:p>
          <a:p>
            <a:r>
              <a:rPr lang="en-US" sz="3600" dirty="0"/>
              <a:t>Additional features</a:t>
            </a:r>
          </a:p>
          <a:p>
            <a:pPr lvl="1"/>
            <a:r>
              <a:rPr lang="en-US" sz="3200" dirty="0"/>
              <a:t>Weight</a:t>
            </a:r>
          </a:p>
          <a:p>
            <a:pPr lvl="1"/>
            <a:r>
              <a:rPr lang="en-US" sz="3200" dirty="0"/>
              <a:t>Height</a:t>
            </a:r>
          </a:p>
          <a:p>
            <a:pPr lvl="1"/>
            <a:r>
              <a:rPr lang="en-US" sz="3200" dirty="0"/>
              <a:t>Breed characteristics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31397-D837-4980-929A-A66CD8C0AD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5" b="17694"/>
          <a:stretch/>
        </p:blipFill>
        <p:spPr>
          <a:xfrm>
            <a:off x="6794833" y="3565358"/>
            <a:ext cx="4691314" cy="3292642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486033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BC48-A3D4-46B3-800E-7055ED4C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5C47-6643-439C-8ADA-3998A5CD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Kaggle (2018). </a:t>
            </a:r>
            <a:r>
              <a:rPr lang="en-US" sz="3200" i="1" dirty="0"/>
              <a:t>Dog Breed Identification</a:t>
            </a:r>
            <a:r>
              <a:rPr lang="en-US" sz="3200" dirty="0"/>
              <a:t> [Data file and 	code book]. Available from Kaggle Competitions 	website: https://www.kaggle.com/c/dog-breed-	identification/data</a:t>
            </a:r>
          </a:p>
        </p:txBody>
      </p:sp>
    </p:spTree>
    <p:extLst>
      <p:ext uri="{BB962C8B-B14F-4D97-AF65-F5344CB8AC3E}">
        <p14:creationId xmlns:p14="http://schemas.microsoft.com/office/powerpoint/2010/main" val="152593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F7CB-783C-4F51-A9AF-9C80B6DD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B0FB6-539C-4D43-9818-13BDC28CA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8800"/>
            <a:ext cx="10058400" cy="47365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Background &amp; Inspiration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Preliminary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Future Direction &amp; Obstacles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3BEFC-3641-4202-B8BD-15D50FCBB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191" y="1828800"/>
            <a:ext cx="4477661" cy="48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01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9004-97B6-49C7-A9A1-37833768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D6066A-61A7-4CA6-85A5-81B9127E9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228" y="2565051"/>
            <a:ext cx="4194007" cy="2935805"/>
          </a:xfrm>
          <a:effectLst>
            <a:softEdge rad="6350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8423E-CABD-48D8-97BE-D8B516B5D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8844">
            <a:off x="9296400" y="2057401"/>
            <a:ext cx="2324100" cy="238125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41747D-7149-44FD-9266-BFAA3E400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5351">
            <a:off x="668332" y="1491371"/>
            <a:ext cx="3948848" cy="5182215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54683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2791-5C9E-4816-93BB-B3B02222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74BD-C19B-4888-B957-6CCFEFF57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Image recognition</a:t>
            </a:r>
          </a:p>
          <a:p>
            <a:pPr lvl="1"/>
            <a:r>
              <a:rPr lang="en-US" sz="3600" dirty="0"/>
              <a:t>Medicine, agriculture, finance, astronomy</a:t>
            </a:r>
          </a:p>
          <a:p>
            <a:r>
              <a:rPr lang="en-US" sz="3600" dirty="0"/>
              <a:t>Common use implements CNNs</a:t>
            </a:r>
          </a:p>
          <a:p>
            <a:r>
              <a:rPr lang="en-US" sz="3600" dirty="0"/>
              <a:t>Machine learning system</a:t>
            </a:r>
          </a:p>
          <a:p>
            <a:r>
              <a:rPr lang="en-US" sz="3600" dirty="0"/>
              <a:t>Keras and TensorFlow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7D0E0-A049-4ADF-B8BA-BD0A06BA8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0" y="4206622"/>
            <a:ext cx="2705100" cy="258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56539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8181-97F2-4C43-815D-DD8A2589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028E-5286-47EE-B6B3-04655A2E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Dogs are man’s best friend</a:t>
            </a:r>
          </a:p>
          <a:p>
            <a:r>
              <a:rPr lang="en-US" sz="3600" dirty="0"/>
              <a:t>Concept not covered in MSDA</a:t>
            </a:r>
          </a:p>
          <a:p>
            <a:r>
              <a:rPr lang="en-US" sz="3600" dirty="0"/>
              <a:t>Resume building</a:t>
            </a:r>
          </a:p>
          <a:p>
            <a:r>
              <a:rPr lang="en-US" sz="3600" dirty="0"/>
              <a:t>Extensions outside the scope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BFF57-CCDC-49AA-8BFE-8B35EF063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25" y="2419350"/>
            <a:ext cx="3571875" cy="4762500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75258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C121-105F-46CD-B23F-CD2461E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F0DA6-56CA-42BE-A2C2-30598522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What are the most/least commonly classified dog breeds?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How accurately can the algorithm classify images of dogs?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7492F3-DA45-4BC6-BE2F-782D74B54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" b="25593"/>
          <a:stretch/>
        </p:blipFill>
        <p:spPr>
          <a:xfrm>
            <a:off x="2722144" y="3647457"/>
            <a:ext cx="5748087" cy="3210543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5149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BE73-D07C-4BDD-869A-625D3868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3FE7-ED6F-4D11-A26C-984AA27D9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Open source from Kaggle</a:t>
            </a:r>
          </a:p>
          <a:p>
            <a:r>
              <a:rPr lang="en-US" sz="3600" dirty="0"/>
              <a:t>The images are separated into training and testing data (threw out testing set)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600" dirty="0"/>
              <a:t>Full dataset: 10,222 classified jpeg images</a:t>
            </a:r>
          </a:p>
          <a:p>
            <a:pPr lvl="2"/>
            <a:r>
              <a:rPr lang="en-US" sz="3200" dirty="0"/>
              <a:t>Use an 80:20 ratio for train:test</a:t>
            </a:r>
          </a:p>
          <a:p>
            <a:r>
              <a:rPr lang="en-US" sz="3600" dirty="0"/>
              <a:t>CSV file containing labels for these10,222 images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731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152-F767-4B73-BC0F-B18437A5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091D-1BBC-43C5-8DC4-5601BCB2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Clustered the 120 dog breeds into 10 main breeds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/>
              <a:t>Terrier		</a:t>
            </a:r>
            <a:r>
              <a:rPr lang="en-US" sz="3000" dirty="0">
                <a:solidFill>
                  <a:srgbClr val="9E3611"/>
                </a:solidFill>
              </a:rPr>
              <a:t>6.</a:t>
            </a:r>
            <a:r>
              <a:rPr lang="en-US" sz="3000" dirty="0"/>
              <a:t>   Spaniel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/>
              <a:t>Retriever		</a:t>
            </a:r>
            <a:r>
              <a:rPr lang="en-US" sz="3000" dirty="0">
                <a:solidFill>
                  <a:srgbClr val="9E3611"/>
                </a:solidFill>
              </a:rPr>
              <a:t>7.</a:t>
            </a:r>
            <a:r>
              <a:rPr lang="en-US" sz="3000" dirty="0"/>
              <a:t>   Schnauzer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/>
              <a:t>Hound		</a:t>
            </a:r>
            <a:r>
              <a:rPr lang="en-US" sz="3000" dirty="0">
                <a:solidFill>
                  <a:srgbClr val="9E3611"/>
                </a:solidFill>
              </a:rPr>
              <a:t>8.</a:t>
            </a:r>
            <a:r>
              <a:rPr lang="en-US" sz="3000" dirty="0"/>
              <a:t>   Husky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/>
              <a:t>Poodle		</a:t>
            </a:r>
            <a:r>
              <a:rPr lang="en-US" sz="3000" dirty="0">
                <a:solidFill>
                  <a:srgbClr val="9E3611"/>
                </a:solidFill>
              </a:rPr>
              <a:t>9.</a:t>
            </a:r>
            <a:r>
              <a:rPr lang="en-US" sz="3000" dirty="0"/>
              <a:t>   Shepherd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/>
              <a:t>Bull			</a:t>
            </a:r>
            <a:r>
              <a:rPr lang="en-US" sz="3000" dirty="0">
                <a:solidFill>
                  <a:srgbClr val="9E3611"/>
                </a:solidFill>
              </a:rPr>
              <a:t>10.</a:t>
            </a:r>
            <a:r>
              <a:rPr lang="en-US" sz="3000" dirty="0"/>
              <a:t> Toy</a:t>
            </a:r>
            <a:endParaRPr lang="en-US" sz="3200" dirty="0"/>
          </a:p>
          <a:p>
            <a:r>
              <a:rPr lang="en-US" sz="3200" dirty="0"/>
              <a:t>Removed images without labels</a:t>
            </a:r>
            <a:endParaRPr lang="en-US" sz="3000" dirty="0"/>
          </a:p>
          <a:p>
            <a:r>
              <a:rPr lang="en-US" sz="3000" dirty="0"/>
              <a:t>Resized all images to 100x100 pixels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39F2F-A258-4AEC-B3FA-300A23125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" r="-268" b="30864"/>
          <a:stretch/>
        </p:blipFill>
        <p:spPr>
          <a:xfrm>
            <a:off x="8241612" y="3632695"/>
            <a:ext cx="3565377" cy="3292642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7A1E7E-EF97-4924-A670-09900EC4C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77" y="2456581"/>
            <a:ext cx="4762500" cy="3171825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59415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152-F767-4B73-BC0F-B18437A5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F14AB-1D92-4860-AE9F-5C9199F8D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31" y="1965640"/>
            <a:ext cx="7580391" cy="416052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946BD4-2734-46C9-A6C8-1D315C48F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84" y="3070306"/>
            <a:ext cx="3256547" cy="2207867"/>
          </a:xfrm>
        </p:spPr>
        <p:txBody>
          <a:bodyPr>
            <a:normAutofit/>
          </a:bodyPr>
          <a:lstStyle/>
          <a:p>
            <a:r>
              <a:rPr lang="en-US" sz="3600" dirty="0"/>
              <a:t>Normalized pixel values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601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152-F767-4B73-BC0F-B18437A5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946BD4-2734-46C9-A6C8-1D315C48F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84" y="2813633"/>
            <a:ext cx="4127079" cy="3030347"/>
          </a:xfrm>
        </p:spPr>
        <p:txBody>
          <a:bodyPr>
            <a:normAutofit/>
          </a:bodyPr>
          <a:lstStyle/>
          <a:p>
            <a:r>
              <a:rPr lang="en-US" sz="3600" dirty="0"/>
              <a:t>Applied heavier weights based on imbalanced breed clusters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66E32-290A-4DCF-B8F4-130609DB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876" y="1821261"/>
            <a:ext cx="6197740" cy="42793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0163B4-56BE-4652-96D3-FB208E2DF5E4}"/>
              </a:ext>
            </a:extLst>
          </p:cNvPr>
          <p:cNvSpPr txBox="1"/>
          <p:nvPr/>
        </p:nvSpPr>
        <p:spPr>
          <a:xfrm>
            <a:off x="6176210" y="2620322"/>
            <a:ext cx="461665" cy="22940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Terrier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FA4EE-2CDF-4F1D-B0C5-44591E8D88BB}"/>
              </a:ext>
            </a:extLst>
          </p:cNvPr>
          <p:cNvSpPr txBox="1"/>
          <p:nvPr/>
        </p:nvSpPr>
        <p:spPr>
          <a:xfrm>
            <a:off x="7269988" y="3355054"/>
            <a:ext cx="461665" cy="14769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Hound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C81BD4-2386-43BC-89D5-D90E3682C66E}"/>
              </a:ext>
            </a:extLst>
          </p:cNvPr>
          <p:cNvSpPr txBox="1"/>
          <p:nvPr/>
        </p:nvSpPr>
        <p:spPr>
          <a:xfrm>
            <a:off x="10416526" y="3437352"/>
            <a:ext cx="461665" cy="14769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Shepherd</a:t>
            </a:r>
          </a:p>
        </p:txBody>
      </p:sp>
    </p:spTree>
    <p:extLst>
      <p:ext uri="{BB962C8B-B14F-4D97-AF65-F5344CB8AC3E}">
        <p14:creationId xmlns:p14="http://schemas.microsoft.com/office/powerpoint/2010/main" val="63692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187</TotalTime>
  <Words>299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Rockwell</vt:lpstr>
      <vt:lpstr>Rockwell Condensed</vt:lpstr>
      <vt:lpstr>Wingdings</vt:lpstr>
      <vt:lpstr>Wood Type</vt:lpstr>
      <vt:lpstr>Deciphering doggies</vt:lpstr>
      <vt:lpstr>Overview</vt:lpstr>
      <vt:lpstr>Background</vt:lpstr>
      <vt:lpstr>Inspiration</vt:lpstr>
      <vt:lpstr>questions</vt:lpstr>
      <vt:lpstr>DAta</vt:lpstr>
      <vt:lpstr>Preliminary analysis</vt:lpstr>
      <vt:lpstr>Preliminary analysis</vt:lpstr>
      <vt:lpstr>Preliminary analysis</vt:lpstr>
      <vt:lpstr>Preliminary analysis</vt:lpstr>
      <vt:lpstr>results </vt:lpstr>
      <vt:lpstr>results </vt:lpstr>
      <vt:lpstr>results </vt:lpstr>
      <vt:lpstr>results </vt:lpstr>
      <vt:lpstr>results </vt:lpstr>
      <vt:lpstr>results </vt:lpstr>
      <vt:lpstr>Future direction</vt:lpstr>
      <vt:lpstr>obstacles</vt:lpstr>
      <vt:lpstr>reference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Burrows</dc:creator>
  <cp:lastModifiedBy>Adam Burrows</cp:lastModifiedBy>
  <cp:revision>31</cp:revision>
  <dcterms:created xsi:type="dcterms:W3CDTF">2018-02-08T05:09:04Z</dcterms:created>
  <dcterms:modified xsi:type="dcterms:W3CDTF">2018-02-28T21:09:12Z</dcterms:modified>
</cp:coreProperties>
</file>