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comments/modernComment_7FE4E28F_A729F85C.xml" ContentType="application/vnd.ms-powerpoint.comments+xml"/>
  <Override PartName="/ppt/notesSlides/notesSlide2.xml" ContentType="application/vnd.openxmlformats-officedocument.presentationml.notesSlide+xml"/>
  <Override PartName="/ppt/comments/modernComment_7FE4E28E_FE94A6D.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7FE4E290_2DECE232.xml" ContentType="application/vnd.ms-powerpoint.comments+xml"/>
  <Override PartName="/ppt/notesSlides/notesSlide5.xml" ContentType="application/vnd.openxmlformats-officedocument.presentationml.notesSlide+xml"/>
  <Override PartName="/ppt/comments/modernComment_7FE4E291_3B310108.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62" r:id="rId4"/>
  </p:sldMasterIdLst>
  <p:notesMasterIdLst>
    <p:notesMasterId r:id="rId19"/>
  </p:notesMasterIdLst>
  <p:handoutMasterIdLst>
    <p:handoutMasterId r:id="rId20"/>
  </p:handoutMasterIdLst>
  <p:sldIdLst>
    <p:sldId id="1042" r:id="rId5"/>
    <p:sldId id="2145706631" r:id="rId6"/>
    <p:sldId id="2145706634" r:id="rId7"/>
    <p:sldId id="2145706635" r:id="rId8"/>
    <p:sldId id="2145706633" r:id="rId9"/>
    <p:sldId id="2145706632" r:id="rId10"/>
    <p:sldId id="265" r:id="rId11"/>
    <p:sldId id="2145706639" r:id="rId12"/>
    <p:sldId id="2145706638" r:id="rId13"/>
    <p:sldId id="2145706637" r:id="rId14"/>
    <p:sldId id="2145706640" r:id="rId15"/>
    <p:sldId id="2145706641" r:id="rId16"/>
    <p:sldId id="1041" r:id="rId17"/>
    <p:sldId id="2145706627" r:id="rId18"/>
  </p:sldIdLst>
  <p:sldSz cx="12192000" cy="6858000"/>
  <p:notesSz cx="6858000" cy="9144000"/>
  <p:embeddedFontLst>
    <p:embeddedFont>
      <p:font typeface="Archive" panose="02000506040000020004" pitchFamily="50" charset="0"/>
      <p:regular r:id="rId21"/>
    </p:embeddedFont>
    <p:embeddedFont>
      <p:font typeface="Calibri" panose="020F0502020204030204" pitchFamily="34" charset="0"/>
      <p:regular r:id="rId22"/>
      <p:bold r:id="rId23"/>
      <p:italic r:id="rId24"/>
      <p:boldItalic r:id="rId25"/>
    </p:embeddedFont>
    <p:embeddedFont>
      <p:font typeface="Ubuntu" panose="020B0504030602030204" pitchFamily="34" charset="0"/>
      <p:regular r:id="rId26"/>
      <p:bold r:id="rId27"/>
      <p:italic r:id="rId28"/>
      <p:boldItalic r:id="rId29"/>
    </p:embeddedFont>
    <p:embeddedFont>
      <p:font typeface="Ubuntu Light" panose="020B0304030602030204" pitchFamily="34" charset="0"/>
      <p:regular r:id="rId30"/>
      <p:italic r:id="rId31"/>
    </p:embeddedFont>
    <p:embeddedFont>
      <p:font typeface="Ubuntu Medium" panose="020B0604030602030204" pitchFamily="34" charset="0"/>
      <p:regular r:id="rId32"/>
      <p:italic r:id="rId33"/>
    </p:embeddedFont>
  </p:embeddedFontLst>
  <p:custDataLst>
    <p:tags r:id="rId34"/>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1878112-8455-11A4-9C34-7526A4FCBA43}" name="LEMAIRE, Alexandre" initials="LA" userId="S::alexandre.lemaire@capgemini.com::cc0bbe03-8440-4a46-8748-932367ce6a5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178C3D"/>
    <a:srgbClr val="272936"/>
    <a:srgbClr val="173340"/>
    <a:srgbClr val="ECECEC"/>
    <a:srgbClr val="D9D9D9"/>
    <a:srgbClr val="2B0A3D"/>
    <a:srgbClr val="0070AD"/>
    <a:srgbClr val="12A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917862-6306-4427-85A2-DCB91359D55A}" v="10" dt="2023-03-14T12:47:27.5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7" autoAdjust="0"/>
    <p:restoredTop sz="79833" autoAdjust="0"/>
  </p:normalViewPr>
  <p:slideViewPr>
    <p:cSldViewPr snapToObjects="1">
      <p:cViewPr varScale="1">
        <p:scale>
          <a:sx n="50" d="100"/>
          <a:sy n="50" d="100"/>
        </p:scale>
        <p:origin x="1172" y="24"/>
      </p:cViewPr>
      <p:guideLst>
        <p:guide orient="horz" pos="2341"/>
        <p:guide pos="3840"/>
      </p:guideLst>
    </p:cSldViewPr>
  </p:slideViewPr>
  <p:outlineViewPr>
    <p:cViewPr>
      <p:scale>
        <a:sx n="33" d="100"/>
        <a:sy n="33" d="100"/>
      </p:scale>
      <p:origin x="0" y="-7528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s>
</file>

<file path=ppt/comments/modernComment_7FE4E28E_FE94A6D.xml><?xml version="1.0" encoding="utf-8"?>
<p188:cmLst xmlns:a="http://schemas.openxmlformats.org/drawingml/2006/main" xmlns:r="http://schemas.openxmlformats.org/officeDocument/2006/relationships" xmlns:p188="http://schemas.microsoft.com/office/powerpoint/2018/8/main">
  <p188:cm id="{9F7850B3-FACD-44BD-A0D8-ACD40213014F}" authorId="{A1878112-8455-11A4-9C34-7526A4FCBA43}" created="2023-03-10T16:02:15.253">
    <ac:deMkLst xmlns:ac="http://schemas.microsoft.com/office/drawing/2013/main/command">
      <pc:docMk xmlns:pc="http://schemas.microsoft.com/office/powerpoint/2013/main/command"/>
      <pc:sldMk xmlns:pc="http://schemas.microsoft.com/office/powerpoint/2013/main/command" cId="266947181" sldId="2145706638"/>
      <ac:picMk id="5" creationId="{05CBF17E-CDFF-4E0B-320A-86463B1707E7}"/>
    </ac:deMkLst>
    <p188:txBody>
      <a:bodyPr/>
      <a:lstStyle/>
      <a:p>
        <a:r>
          <a:rPr lang="fr-FR"/>
          <a:t>Si possible, ajouter des commentaires dans le PPT pour ceux n'assistant pas à l'atelier</a:t>
        </a:r>
      </a:p>
    </p188:txBody>
  </p188:cm>
  <p188:cm id="{A28EBDF7-1FD9-4F54-AD7D-67944FF6F2AF}" authorId="{A1878112-8455-11A4-9C34-7526A4FCBA43}" created="2023-03-10T16:02:27.861">
    <ac:deMkLst xmlns:ac="http://schemas.microsoft.com/office/drawing/2013/main/command">
      <pc:docMk xmlns:pc="http://schemas.microsoft.com/office/powerpoint/2013/main/command"/>
      <pc:sldMk xmlns:pc="http://schemas.microsoft.com/office/powerpoint/2013/main/command" cId="266947181" sldId="2145706638"/>
      <ac:picMk id="5" creationId="{05CBF17E-CDFF-4E0B-320A-86463B1707E7}"/>
    </ac:deMkLst>
    <p188:txBody>
      <a:bodyPr/>
      <a:lstStyle/>
      <a:p>
        <a:r>
          <a:rPr lang="fr-FR"/>
          <a:t>Attention, le code en bas est mal formatté</a:t>
        </a:r>
      </a:p>
    </p188:txBody>
  </p188:cm>
</p188:cmLst>
</file>

<file path=ppt/comments/modernComment_7FE4E28F_A729F85C.xml><?xml version="1.0" encoding="utf-8"?>
<p188:cmLst xmlns:a="http://schemas.openxmlformats.org/drawingml/2006/main" xmlns:r="http://schemas.openxmlformats.org/officeDocument/2006/relationships" xmlns:p188="http://schemas.microsoft.com/office/powerpoint/2018/8/main">
  <p188:cm id="{23C9FEF0-65DA-4B7F-B278-E368920E9B16}" authorId="{A1878112-8455-11A4-9C34-7526A4FCBA43}" status="resolved" created="2023-03-10T16:06:38.893" complete="100000">
    <pc:sldMkLst xmlns:pc="http://schemas.microsoft.com/office/powerpoint/2013/main/command">
      <pc:docMk/>
      <pc:sldMk cId="2804545628" sldId="2145706639"/>
    </pc:sldMkLst>
    <p188:txBody>
      <a:bodyPr/>
      <a:lstStyle/>
      <a:p>
        <a:r>
          <a:rPr lang="fr-FR"/>
          <a:t>Lister une liste d'exemple d'utilisation</a:t>
        </a:r>
      </a:p>
    </p188:txBody>
  </p188:cm>
</p188:cmLst>
</file>

<file path=ppt/comments/modernComment_7FE4E290_2DECE232.xml><?xml version="1.0" encoding="utf-8"?>
<p188:cmLst xmlns:a="http://schemas.openxmlformats.org/drawingml/2006/main" xmlns:r="http://schemas.openxmlformats.org/officeDocument/2006/relationships" xmlns:p188="http://schemas.microsoft.com/office/powerpoint/2018/8/main">
  <p188:cm id="{9862EC98-A966-4882-AA9F-52936CA062EE}" authorId="{A1878112-8455-11A4-9C34-7526A4FCBA43}" created="2023-03-10T16:07:20.506">
    <pc:sldMkLst xmlns:pc="http://schemas.microsoft.com/office/powerpoint/2013/main/command">
      <pc:docMk/>
      <pc:sldMk cId="770499122" sldId="2145706640"/>
    </pc:sldMkLst>
    <p188:txBody>
      <a:bodyPr/>
      <a:lstStyle/>
      <a:p>
        <a:r>
          <a:rPr lang="fr-FR"/>
          <a:t>Lister les avantages et les limites</a:t>
        </a:r>
      </a:p>
    </p188:txBody>
  </p188:cm>
</p188:cmLst>
</file>

<file path=ppt/comments/modernComment_7FE4E291_3B310108.xml><?xml version="1.0" encoding="utf-8"?>
<p188:cmLst xmlns:a="http://schemas.openxmlformats.org/drawingml/2006/main" xmlns:r="http://schemas.openxmlformats.org/officeDocument/2006/relationships" xmlns:p188="http://schemas.microsoft.com/office/powerpoint/2018/8/main">
  <p188:cm id="{F4BA74D3-90E3-431D-BC8D-16770C0B9639}" authorId="{A1878112-8455-11A4-9C34-7526A4FCBA43}" created="2023-03-10T16:07:20.506">
    <pc:sldMkLst xmlns:pc="http://schemas.microsoft.com/office/powerpoint/2013/main/command">
      <pc:docMk/>
      <pc:sldMk cId="770499122" sldId="2145706640"/>
    </pc:sldMkLst>
    <p188:txBody>
      <a:bodyPr/>
      <a:lstStyle/>
      <a:p>
        <a:r>
          <a:rPr lang="fr-FR"/>
          <a:t>Lister un ensemble de sites utiles pour débuter avec Aspect pour Java et pour les plus avancées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16/03/2023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‹N°›</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16/03/2023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‹N°›</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3915653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1117826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2411103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2811238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1524362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Rappeler ou trouver la démo + le code associé</a:t>
            </a:r>
          </a:p>
        </p:txBody>
      </p:sp>
      <p:sp>
        <p:nvSpPr>
          <p:cNvPr id="4" name="Espace réservé du numéro de diapositive 3"/>
          <p:cNvSpPr>
            <a:spLocks noGrp="1"/>
          </p:cNvSpPr>
          <p:nvPr>
            <p:ph type="sldNum" sz="quarter" idx="5"/>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231487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14</a:t>
            </a:fld>
            <a:endParaRPr lang="pt-BR"/>
          </a:p>
        </p:txBody>
      </p:sp>
    </p:spTree>
    <p:extLst>
      <p:ext uri="{BB962C8B-B14F-4D97-AF65-F5344CB8AC3E}">
        <p14:creationId xmlns:p14="http://schemas.microsoft.com/office/powerpoint/2010/main" val="1005386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fr-FR"/>
              <a:t>Modifiez le style du titre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grpSp>
        <p:nvGrpSpPr>
          <p:cNvPr id="7" name="Group 6">
            <a:extLst>
              <a:ext uri="{FF2B5EF4-FFF2-40B4-BE49-F238E27FC236}">
                <a16:creationId xmlns:a16="http://schemas.microsoft.com/office/drawing/2014/main" id="{8EDD86A9-A101-4431-BC7F-D7A613B745EB}"/>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92E5232F-44F9-4DA7-8CAF-37E7E772B19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ED6443D4-9252-4F48-B3B1-DE1F07A5D421}"/>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0" name="Freeform: Shape 9">
              <a:extLst>
                <a:ext uri="{FF2B5EF4-FFF2-40B4-BE49-F238E27FC236}">
                  <a16:creationId xmlns:a16="http://schemas.microsoft.com/office/drawing/2014/main" id="{00D6E549-1EDB-4087-A87E-246AD0B86307}"/>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9B59D2B6-7CA0-4DD1-ACF9-FE9B371E6A4B}"/>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D752C13A-0707-4DB7-BEE5-11C70CC4104C}"/>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18252185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fr-FR"/>
              <a:t>Modifiez le style du titre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26438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fr-FR"/>
              <a:t>Modifiez le style du titre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26677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17542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fr-FR"/>
              <a:t>Modifiez le style du titre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350019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fr-FR"/>
              <a:t>Modifiez le style du titre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358244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fr-FR"/>
              <a:t>Modifiez le style du titre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15318851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146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2914748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47229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grpSp>
        <p:nvGrpSpPr>
          <p:cNvPr id="6" name="Group 5">
            <a:extLst>
              <a:ext uri="{FF2B5EF4-FFF2-40B4-BE49-F238E27FC236}">
                <a16:creationId xmlns:a16="http://schemas.microsoft.com/office/drawing/2014/main" id="{53E1ECB5-DB51-4283-B8B9-FBB99B30DDDA}"/>
              </a:ext>
            </a:extLst>
          </p:cNvPr>
          <p:cNvGrpSpPr>
            <a:grpSpLocks noChangeAspect="1"/>
          </p:cNvGrpSpPr>
          <p:nvPr userDrawn="1"/>
        </p:nvGrpSpPr>
        <p:grpSpPr>
          <a:xfrm>
            <a:off x="516023" y="622911"/>
            <a:ext cx="2231297" cy="501650"/>
            <a:chOff x="9550400" y="612775"/>
            <a:chExt cx="2231297" cy="501650"/>
          </a:xfrm>
        </p:grpSpPr>
        <p:sp>
          <p:nvSpPr>
            <p:cNvPr id="8" name="Freeform: Shape 7">
              <a:extLst>
                <a:ext uri="{FF2B5EF4-FFF2-40B4-BE49-F238E27FC236}">
                  <a16:creationId xmlns:a16="http://schemas.microsoft.com/office/drawing/2014/main" id="{648307B4-0823-4CCD-9A0B-FC8313B6A1C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0EF37526-68C2-4CC7-BFA8-D9A1ECDD5F8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31D688A-C2B9-40DF-8BDB-7397CB9DF4C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808CDC8B-4E52-45D7-922E-07333CE529A6}"/>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8515A298-0196-4231-B123-8DDB35B79DA6}"/>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5184349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fr-FR"/>
              <a:t>Modifiez le style du titre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grpSp>
        <p:nvGrpSpPr>
          <p:cNvPr id="6" name="Group 5">
            <a:extLst>
              <a:ext uri="{FF2B5EF4-FFF2-40B4-BE49-F238E27FC236}">
                <a16:creationId xmlns:a16="http://schemas.microsoft.com/office/drawing/2014/main" id="{138C36DE-BE7C-4EA8-8C11-63DF35071C75}"/>
              </a:ext>
            </a:extLst>
          </p:cNvPr>
          <p:cNvGrpSpPr>
            <a:grpSpLocks noChangeAspect="1"/>
          </p:cNvGrpSpPr>
          <p:nvPr userDrawn="1"/>
        </p:nvGrpSpPr>
        <p:grpSpPr>
          <a:xfrm>
            <a:off x="476900" y="611982"/>
            <a:ext cx="2267015" cy="509586"/>
            <a:chOff x="9550400" y="612775"/>
            <a:chExt cx="2231297" cy="501650"/>
          </a:xfrm>
        </p:grpSpPr>
        <p:sp>
          <p:nvSpPr>
            <p:cNvPr id="8" name="Freeform: Shape 7">
              <a:extLst>
                <a:ext uri="{FF2B5EF4-FFF2-40B4-BE49-F238E27FC236}">
                  <a16:creationId xmlns:a16="http://schemas.microsoft.com/office/drawing/2014/main" id="{F832A913-EBD0-4A52-9BC5-C515E20AA2D2}"/>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6C7C00F4-BABA-40DB-9C59-16A7B33536DE}"/>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1" name="Freeform: Shape 10">
              <a:extLst>
                <a:ext uri="{FF2B5EF4-FFF2-40B4-BE49-F238E27FC236}">
                  <a16:creationId xmlns:a16="http://schemas.microsoft.com/office/drawing/2014/main" id="{06629252-ADFC-4FC9-85E5-6800A45F303B}"/>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DB5264D-26DE-4A16-881C-0B8EE6975DF9}"/>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1478FE54-3447-4979-8CE3-A274C8BD5A44}"/>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97025104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50" t="23693" r="10370" b="21576"/>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2022 Capgemini. All rights reserved.</a:t>
            </a:r>
          </a:p>
        </p:txBody>
      </p:sp>
      <p:grpSp>
        <p:nvGrpSpPr>
          <p:cNvPr id="10" name="Group 9">
            <a:extLst>
              <a:ext uri="{FF2B5EF4-FFF2-40B4-BE49-F238E27FC236}">
                <a16:creationId xmlns:a16="http://schemas.microsoft.com/office/drawing/2014/main" id="{D2BF7E9C-FD5C-450A-A1FB-17FC5765ED64}"/>
              </a:ext>
            </a:extLst>
          </p:cNvPr>
          <p:cNvGrpSpPr>
            <a:grpSpLocks noChangeAspect="1"/>
          </p:cNvGrpSpPr>
          <p:nvPr userDrawn="1"/>
        </p:nvGrpSpPr>
        <p:grpSpPr>
          <a:xfrm>
            <a:off x="411020" y="984393"/>
            <a:ext cx="2231297" cy="501650"/>
            <a:chOff x="9550400" y="612775"/>
            <a:chExt cx="2231297" cy="501650"/>
          </a:xfrm>
        </p:grpSpPr>
        <p:sp>
          <p:nvSpPr>
            <p:cNvPr id="11" name="Freeform: Shape 10">
              <a:extLst>
                <a:ext uri="{FF2B5EF4-FFF2-40B4-BE49-F238E27FC236}">
                  <a16:creationId xmlns:a16="http://schemas.microsoft.com/office/drawing/2014/main" id="{DD26A2F9-4026-4DA7-B00A-AE48A8B0CD4D}"/>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0DCE7524-34A1-429B-91AD-74BE1F944E0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4" name="Freeform: Shape 13">
              <a:extLst>
                <a:ext uri="{FF2B5EF4-FFF2-40B4-BE49-F238E27FC236}">
                  <a16:creationId xmlns:a16="http://schemas.microsoft.com/office/drawing/2014/main" id="{0F68A571-28DB-453F-861D-36D50723ED4D}"/>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923DB0AA-5015-4FEA-A32D-44257CF2BED3}"/>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6" name="Freeform: Shape 15">
              <a:extLst>
                <a:ext uri="{FF2B5EF4-FFF2-40B4-BE49-F238E27FC236}">
                  <a16:creationId xmlns:a16="http://schemas.microsoft.com/office/drawing/2014/main" id="{3E8CD59B-E3D8-4E45-86AA-3D0BB06038CE}"/>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97366647"/>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userDrawn="1"/>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2022 Capgemini. All rights reserved.</a:t>
            </a:r>
          </a:p>
        </p:txBody>
      </p:sp>
      <p:grpSp>
        <p:nvGrpSpPr>
          <p:cNvPr id="10" name="Group 9">
            <a:extLst>
              <a:ext uri="{FF2B5EF4-FFF2-40B4-BE49-F238E27FC236}">
                <a16:creationId xmlns:a16="http://schemas.microsoft.com/office/drawing/2014/main" id="{665BE2A4-4ACC-4E54-9A85-77DFC7F65F01}"/>
              </a:ext>
            </a:extLst>
          </p:cNvPr>
          <p:cNvGrpSpPr>
            <a:grpSpLocks noChangeAspect="1"/>
          </p:cNvGrpSpPr>
          <p:nvPr userDrawn="1"/>
        </p:nvGrpSpPr>
        <p:grpSpPr>
          <a:xfrm>
            <a:off x="9161718" y="5747778"/>
            <a:ext cx="2231297" cy="501650"/>
            <a:chOff x="9550400" y="612775"/>
            <a:chExt cx="2231297" cy="501650"/>
          </a:xfrm>
        </p:grpSpPr>
        <p:sp>
          <p:nvSpPr>
            <p:cNvPr id="11" name="Freeform: Shape 10">
              <a:extLst>
                <a:ext uri="{FF2B5EF4-FFF2-40B4-BE49-F238E27FC236}">
                  <a16:creationId xmlns:a16="http://schemas.microsoft.com/office/drawing/2014/main" id="{0CE61B69-C06F-4D0A-9437-BC399186700C}"/>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6F08509-FA85-4193-A497-0E692E886745}"/>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3" name="Freeform: Shape 12">
              <a:extLst>
                <a:ext uri="{FF2B5EF4-FFF2-40B4-BE49-F238E27FC236}">
                  <a16:creationId xmlns:a16="http://schemas.microsoft.com/office/drawing/2014/main" id="{A40793F6-8550-4F9A-98A1-4BD1C63DE3E6}"/>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AF68DDBF-3EE2-4BFD-9E41-A500A2DB8E18}"/>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F22E4E1F-DFDD-4EF6-8781-D2EC7D60F89D}"/>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4734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fr-FR"/>
              <a:t>Modifiez le style du titre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grpSp>
        <p:nvGrpSpPr>
          <p:cNvPr id="7" name="Group 6">
            <a:extLst>
              <a:ext uri="{FF2B5EF4-FFF2-40B4-BE49-F238E27FC236}">
                <a16:creationId xmlns:a16="http://schemas.microsoft.com/office/drawing/2014/main" id="{0240C396-6AE9-4D76-A223-20E91B036600}"/>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FC704551-0A43-448B-9BC4-076647B2D2FA}"/>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57D7C248-3780-4A7C-95A8-D356BF27AD73}"/>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0" name="Freeform: Shape 9">
              <a:extLst>
                <a:ext uri="{FF2B5EF4-FFF2-40B4-BE49-F238E27FC236}">
                  <a16:creationId xmlns:a16="http://schemas.microsoft.com/office/drawing/2014/main" id="{217CBF3A-5C0A-4C4E-9FD3-E028E791FE8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CD80AA6-A949-4FC4-8CD0-6E6D7300DF2C}"/>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E8743398-464F-49A4-8D54-C73C461670F9}"/>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7058677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userDrawn="1"/>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fr-FR"/>
              <a:t>Modifiez le style du titre</a:t>
            </a:r>
            <a:endParaRPr lang="en-US"/>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userDrawn="1"/>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userDrawn="1"/>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userDrawn="1"/>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9905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fr-FR"/>
              <a:t>Cliquez sur l'icône pour ajouter une image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140979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fr-FR"/>
              <a:t>Modifiez le style du titre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81861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172476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329212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fr-FR"/>
              <a:t>Modifiez le style du titre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43129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100" name="Rectangle 27">
            <a:extLst>
              <a:ext uri="{FF2B5EF4-FFF2-40B4-BE49-F238E27FC236}">
                <a16:creationId xmlns:a16="http://schemas.microsoft.com/office/drawing/2014/main" id="{777F4691-2D56-47C4-B2B1-73BE348DB06D}"/>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2022. All rights reserved  |</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‹N°›</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113621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4021" r:id="rId4"/>
    <p:sldLayoutId id="2147484020" r:id="rId5"/>
    <p:sldLayoutId id="2147483966" r:id="rId6"/>
    <p:sldLayoutId id="2147483967" r:id="rId7"/>
    <p:sldLayoutId id="2147483968" r:id="rId8"/>
    <p:sldLayoutId id="2147483969" r:id="rId9"/>
    <p:sldLayoutId id="2147483970" r:id="rId10"/>
    <p:sldLayoutId id="2147484026" r:id="rId11"/>
    <p:sldLayoutId id="2147483972" r:id="rId12"/>
    <p:sldLayoutId id="2147483973" r:id="rId13"/>
    <p:sldLayoutId id="2147483974" r:id="rId14"/>
    <p:sldLayoutId id="2147483975" r:id="rId15"/>
    <p:sldLayoutId id="2147483980" r:id="rId16"/>
    <p:sldLayoutId id="2147483981" r:id="rId17"/>
    <p:sldLayoutId id="2147483983" r:id="rId18"/>
    <p:sldLayoutId id="2147483987" r:id="rId19"/>
    <p:sldLayoutId id="2147483984" r:id="rId20"/>
    <p:sldLayoutId id="2147483985"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userDrawn="1">
          <p15:clr>
            <a:srgbClr val="F26B43"/>
          </p15:clr>
        </p15:guide>
        <p15:guide id="11" orient="horz" pos="4071" userDrawn="1">
          <p15:clr>
            <a:srgbClr val="F26B43"/>
          </p15:clr>
        </p15:guide>
        <p15:guide id="12" pos="255" userDrawn="1">
          <p15:clr>
            <a:srgbClr val="F26B43"/>
          </p15:clr>
        </p15:guide>
        <p15:guide id="13" orient="horz" pos="836" userDrawn="1">
          <p15:clr>
            <a:srgbClr val="F26B43"/>
          </p15:clr>
        </p15:guide>
        <p15:guide id="14" orient="horz" pos="245" userDrawn="1">
          <p15:clr>
            <a:srgbClr val="F26B43"/>
          </p15:clr>
        </p15:guide>
        <p15:guide id="15" pos="3840" userDrawn="1">
          <p15:clr>
            <a:srgbClr val="F26B43"/>
          </p15:clr>
        </p15:guide>
        <p15:guide id="16" pos="3899" userDrawn="1">
          <p15:clr>
            <a:srgbClr val="F26B43"/>
          </p15:clr>
        </p15:guide>
        <p15:guide id="17" pos="378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7FE4E290_2DECE232.xm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7FE4E291_3B310108.xm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microsoft.com/office/2018/10/relationships/comments" Target="../comments/modernComment_7FE4E28F_A729F85C.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microsoft.com/office/2018/10/relationships/comments" Target="../comments/modernComment_7FE4E28E_FE94A6D.xm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8D696E-B4E9-4F10-824F-B9B79E98BE71}"/>
              </a:ext>
            </a:extLst>
          </p:cNvPr>
          <p:cNvSpPr>
            <a:spLocks noGrp="1"/>
          </p:cNvSpPr>
          <p:nvPr>
            <p:ph type="ctrTitle"/>
          </p:nvPr>
        </p:nvSpPr>
        <p:spPr>
          <a:xfrm>
            <a:off x="404813" y="2339007"/>
            <a:ext cx="11386134" cy="2031325"/>
          </a:xfrm>
        </p:spPr>
        <p:txBody>
          <a:bodyPr/>
          <a:lstStyle/>
          <a:p>
            <a:r>
              <a:rPr lang="en-GB" dirty="0"/>
              <a:t>La </a:t>
            </a:r>
            <a:r>
              <a:rPr lang="en-GB" dirty="0" err="1"/>
              <a:t>programmation</a:t>
            </a:r>
            <a:r>
              <a:rPr lang="en-GB" dirty="0"/>
              <a:t> par aspects</a:t>
            </a:r>
          </a:p>
        </p:txBody>
      </p:sp>
      <p:sp>
        <p:nvSpPr>
          <p:cNvPr id="2" name="Subtitle 1">
            <a:extLst>
              <a:ext uri="{FF2B5EF4-FFF2-40B4-BE49-F238E27FC236}">
                <a16:creationId xmlns:a16="http://schemas.microsoft.com/office/drawing/2014/main" id="{D65D8CDD-4C58-4EBA-861D-05FBDBE63743}"/>
              </a:ext>
            </a:extLst>
          </p:cNvPr>
          <p:cNvSpPr>
            <a:spLocks noGrp="1"/>
          </p:cNvSpPr>
          <p:nvPr>
            <p:ph type="subTitle" idx="1"/>
          </p:nvPr>
        </p:nvSpPr>
        <p:spPr>
          <a:xfrm>
            <a:off x="404813" y="4242574"/>
            <a:ext cx="6267251" cy="307777"/>
          </a:xfrm>
        </p:spPr>
        <p:txBody>
          <a:bodyPr/>
          <a:lstStyle/>
          <a:p>
            <a:r>
              <a:rPr lang="en-GB" dirty="0"/>
              <a:t>Mars 2023</a:t>
            </a:r>
          </a:p>
        </p:txBody>
      </p:sp>
    </p:spTree>
    <p:extLst>
      <p:ext uri="{BB962C8B-B14F-4D97-AF65-F5344CB8AC3E}">
        <p14:creationId xmlns:p14="http://schemas.microsoft.com/office/powerpoint/2010/main" val="3867533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2AE6F1-F673-0EEB-892F-EE97EE707B04}"/>
              </a:ext>
            </a:extLst>
          </p:cNvPr>
          <p:cNvSpPr>
            <a:spLocks noGrp="1"/>
          </p:cNvSpPr>
          <p:nvPr>
            <p:ph type="title"/>
          </p:nvPr>
        </p:nvSpPr>
        <p:spPr/>
        <p:txBody>
          <a:bodyPr/>
          <a:lstStyle/>
          <a:p>
            <a:r>
              <a:rPr lang="fr-FR" dirty="0"/>
              <a:t>DEMO TIME</a:t>
            </a:r>
          </a:p>
        </p:txBody>
      </p:sp>
      <p:grpSp>
        <p:nvGrpSpPr>
          <p:cNvPr id="11" name="Groupe 10">
            <a:extLst>
              <a:ext uri="{FF2B5EF4-FFF2-40B4-BE49-F238E27FC236}">
                <a16:creationId xmlns:a16="http://schemas.microsoft.com/office/drawing/2014/main" id="{DA286797-60E2-FEB5-FB1F-A4F0A0C1993A}"/>
              </a:ext>
            </a:extLst>
          </p:cNvPr>
          <p:cNvGrpSpPr/>
          <p:nvPr/>
        </p:nvGrpSpPr>
        <p:grpSpPr>
          <a:xfrm>
            <a:off x="2294268" y="2668214"/>
            <a:ext cx="6336704" cy="864096"/>
            <a:chOff x="2279576" y="2708920"/>
            <a:chExt cx="6336704" cy="864096"/>
          </a:xfrm>
        </p:grpSpPr>
        <p:sp>
          <p:nvSpPr>
            <p:cNvPr id="7" name="Rectangle 6">
              <a:extLst>
                <a:ext uri="{FF2B5EF4-FFF2-40B4-BE49-F238E27FC236}">
                  <a16:creationId xmlns:a16="http://schemas.microsoft.com/office/drawing/2014/main" id="{A7FEA839-F630-8CF0-8CA7-8608E9E20065}"/>
                </a:ext>
              </a:extLst>
            </p:cNvPr>
            <p:cNvSpPr/>
            <p:nvPr/>
          </p:nvSpPr>
          <p:spPr>
            <a:xfrm>
              <a:off x="3359696" y="2708920"/>
              <a:ext cx="5256584" cy="864096"/>
            </a:xfrm>
            <a:prstGeom prst="rect">
              <a:avLst/>
            </a:prstGeom>
            <a:solidFill>
              <a:srgbClr val="0F878A"/>
            </a:solid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Faire un appel puis regarder la console</a:t>
              </a:r>
            </a:p>
          </p:txBody>
        </p:sp>
        <p:sp>
          <p:nvSpPr>
            <p:cNvPr id="10" name="Rectangle 9">
              <a:extLst>
                <a:ext uri="{FF2B5EF4-FFF2-40B4-BE49-F238E27FC236}">
                  <a16:creationId xmlns:a16="http://schemas.microsoft.com/office/drawing/2014/main" id="{EA8CEB93-EE5D-D022-9065-D1594AFFD21C}"/>
                </a:ext>
              </a:extLst>
            </p:cNvPr>
            <p:cNvSpPr/>
            <p:nvPr/>
          </p:nvSpPr>
          <p:spPr>
            <a:xfrm>
              <a:off x="2279576" y="2708920"/>
              <a:ext cx="936104" cy="864096"/>
            </a:xfrm>
            <a:prstGeom prst="rect">
              <a:avLst/>
            </a:prstGeom>
            <a:solidFill>
              <a:srgbClr val="0F878A"/>
            </a:solid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t>2</a:t>
              </a:r>
            </a:p>
          </p:txBody>
        </p:sp>
      </p:grpSp>
      <p:grpSp>
        <p:nvGrpSpPr>
          <p:cNvPr id="15" name="Groupe 14">
            <a:extLst>
              <a:ext uri="{FF2B5EF4-FFF2-40B4-BE49-F238E27FC236}">
                <a16:creationId xmlns:a16="http://schemas.microsoft.com/office/drawing/2014/main" id="{9B9524C1-5CB4-1CE9-3873-E7BB5B20B3F9}"/>
              </a:ext>
            </a:extLst>
          </p:cNvPr>
          <p:cNvGrpSpPr/>
          <p:nvPr/>
        </p:nvGrpSpPr>
        <p:grpSpPr>
          <a:xfrm>
            <a:off x="2294268" y="1567547"/>
            <a:ext cx="6336704" cy="864096"/>
            <a:chOff x="2279576" y="2708920"/>
            <a:chExt cx="6336704" cy="864096"/>
          </a:xfrm>
        </p:grpSpPr>
        <p:sp>
          <p:nvSpPr>
            <p:cNvPr id="16" name="Rectangle 15">
              <a:extLst>
                <a:ext uri="{FF2B5EF4-FFF2-40B4-BE49-F238E27FC236}">
                  <a16:creationId xmlns:a16="http://schemas.microsoft.com/office/drawing/2014/main" id="{2A759395-CBEF-3995-ACA5-F8ADCAE84DC9}"/>
                </a:ext>
              </a:extLst>
            </p:cNvPr>
            <p:cNvSpPr/>
            <p:nvPr/>
          </p:nvSpPr>
          <p:spPr>
            <a:xfrm>
              <a:off x="3359696" y="2708920"/>
              <a:ext cx="5256584" cy="864096"/>
            </a:xfrm>
            <a:prstGeom prst="rect">
              <a:avLst/>
            </a:prstGeom>
            <a:solidFill>
              <a:srgbClr val="0F878A"/>
            </a:solid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Générer un projet Java Spring Boot</a:t>
              </a:r>
            </a:p>
            <a:p>
              <a:pPr algn="ctr"/>
              <a:r>
                <a:rPr lang="fr-FR" dirty="0"/>
                <a:t>+ Opération HTTP GET</a:t>
              </a:r>
            </a:p>
          </p:txBody>
        </p:sp>
        <p:sp>
          <p:nvSpPr>
            <p:cNvPr id="17" name="Rectangle 16">
              <a:extLst>
                <a:ext uri="{FF2B5EF4-FFF2-40B4-BE49-F238E27FC236}">
                  <a16:creationId xmlns:a16="http://schemas.microsoft.com/office/drawing/2014/main" id="{A210F0B8-A901-1300-2F24-4187F8E64C35}"/>
                </a:ext>
              </a:extLst>
            </p:cNvPr>
            <p:cNvSpPr/>
            <p:nvPr/>
          </p:nvSpPr>
          <p:spPr>
            <a:xfrm>
              <a:off x="2279576" y="2708920"/>
              <a:ext cx="936104" cy="864096"/>
            </a:xfrm>
            <a:prstGeom prst="rect">
              <a:avLst/>
            </a:prstGeom>
            <a:solidFill>
              <a:srgbClr val="0F878A"/>
            </a:solid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t>1</a:t>
              </a:r>
              <a:endParaRPr lang="fr-FR" dirty="0"/>
            </a:p>
          </p:txBody>
        </p:sp>
      </p:grpSp>
      <p:grpSp>
        <p:nvGrpSpPr>
          <p:cNvPr id="18" name="Groupe 17">
            <a:extLst>
              <a:ext uri="{FF2B5EF4-FFF2-40B4-BE49-F238E27FC236}">
                <a16:creationId xmlns:a16="http://schemas.microsoft.com/office/drawing/2014/main" id="{B16362BF-6D75-0F12-036C-2B58A0D2BFCF}"/>
              </a:ext>
            </a:extLst>
          </p:cNvPr>
          <p:cNvGrpSpPr/>
          <p:nvPr/>
        </p:nvGrpSpPr>
        <p:grpSpPr>
          <a:xfrm>
            <a:off x="2294268" y="3768881"/>
            <a:ext cx="6336704" cy="864096"/>
            <a:chOff x="2279576" y="2708920"/>
            <a:chExt cx="6336704" cy="864096"/>
          </a:xfrm>
        </p:grpSpPr>
        <p:sp>
          <p:nvSpPr>
            <p:cNvPr id="19" name="Rectangle 18">
              <a:extLst>
                <a:ext uri="{FF2B5EF4-FFF2-40B4-BE49-F238E27FC236}">
                  <a16:creationId xmlns:a16="http://schemas.microsoft.com/office/drawing/2014/main" id="{FB550601-2B67-047A-030E-93745F376972}"/>
                </a:ext>
              </a:extLst>
            </p:cNvPr>
            <p:cNvSpPr/>
            <p:nvPr/>
          </p:nvSpPr>
          <p:spPr>
            <a:xfrm>
              <a:off x="3359696" y="2708920"/>
              <a:ext cx="5256584" cy="864096"/>
            </a:xfrm>
            <a:prstGeom prst="rect">
              <a:avLst/>
            </a:prstGeom>
            <a:solidFill>
              <a:srgbClr val="0F878A"/>
            </a:solid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Rajouter l’aspect logger</a:t>
              </a:r>
            </a:p>
          </p:txBody>
        </p:sp>
        <p:sp>
          <p:nvSpPr>
            <p:cNvPr id="20" name="Rectangle 19">
              <a:extLst>
                <a:ext uri="{FF2B5EF4-FFF2-40B4-BE49-F238E27FC236}">
                  <a16:creationId xmlns:a16="http://schemas.microsoft.com/office/drawing/2014/main" id="{81F24FF1-CFB6-B19E-023C-BFC690A93F1F}"/>
                </a:ext>
              </a:extLst>
            </p:cNvPr>
            <p:cNvSpPr/>
            <p:nvPr/>
          </p:nvSpPr>
          <p:spPr>
            <a:xfrm>
              <a:off x="2279576" y="2708920"/>
              <a:ext cx="936104" cy="864096"/>
            </a:xfrm>
            <a:prstGeom prst="rect">
              <a:avLst/>
            </a:prstGeom>
            <a:solidFill>
              <a:srgbClr val="0F878A"/>
            </a:solid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t>3</a:t>
              </a:r>
            </a:p>
          </p:txBody>
        </p:sp>
      </p:grpSp>
      <p:grpSp>
        <p:nvGrpSpPr>
          <p:cNvPr id="21" name="Groupe 20">
            <a:extLst>
              <a:ext uri="{FF2B5EF4-FFF2-40B4-BE49-F238E27FC236}">
                <a16:creationId xmlns:a16="http://schemas.microsoft.com/office/drawing/2014/main" id="{9FBB9FC8-D9CB-0933-340D-65A5FE14E881}"/>
              </a:ext>
            </a:extLst>
          </p:cNvPr>
          <p:cNvGrpSpPr/>
          <p:nvPr/>
        </p:nvGrpSpPr>
        <p:grpSpPr>
          <a:xfrm>
            <a:off x="2294268" y="4869547"/>
            <a:ext cx="6336704" cy="864096"/>
            <a:chOff x="2279576" y="2708920"/>
            <a:chExt cx="6336704" cy="864096"/>
          </a:xfrm>
        </p:grpSpPr>
        <p:sp>
          <p:nvSpPr>
            <p:cNvPr id="22" name="Rectangle 21">
              <a:extLst>
                <a:ext uri="{FF2B5EF4-FFF2-40B4-BE49-F238E27FC236}">
                  <a16:creationId xmlns:a16="http://schemas.microsoft.com/office/drawing/2014/main" id="{B739DEBD-8DD2-F62E-6F7F-B301FCFAE155}"/>
                </a:ext>
              </a:extLst>
            </p:cNvPr>
            <p:cNvSpPr/>
            <p:nvPr/>
          </p:nvSpPr>
          <p:spPr>
            <a:xfrm>
              <a:off x="3359696" y="2708920"/>
              <a:ext cx="5256584" cy="864096"/>
            </a:xfrm>
            <a:prstGeom prst="rect">
              <a:avLst/>
            </a:prstGeom>
            <a:solidFill>
              <a:srgbClr val="0F878A"/>
            </a:solid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Faire un appel puis regarder la console</a:t>
              </a:r>
            </a:p>
          </p:txBody>
        </p:sp>
        <p:sp>
          <p:nvSpPr>
            <p:cNvPr id="23" name="Rectangle 22">
              <a:extLst>
                <a:ext uri="{FF2B5EF4-FFF2-40B4-BE49-F238E27FC236}">
                  <a16:creationId xmlns:a16="http://schemas.microsoft.com/office/drawing/2014/main" id="{5194DCF7-4D76-2FE3-D257-4490591CB391}"/>
                </a:ext>
              </a:extLst>
            </p:cNvPr>
            <p:cNvSpPr/>
            <p:nvPr/>
          </p:nvSpPr>
          <p:spPr>
            <a:xfrm>
              <a:off x="2279576" y="2708920"/>
              <a:ext cx="936104" cy="864096"/>
            </a:xfrm>
            <a:prstGeom prst="rect">
              <a:avLst/>
            </a:prstGeom>
            <a:solidFill>
              <a:srgbClr val="0F878A"/>
            </a:solid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t>4</a:t>
              </a:r>
            </a:p>
          </p:txBody>
        </p:sp>
      </p:grpSp>
      <p:pic>
        <p:nvPicPr>
          <p:cNvPr id="27" name="Image 26">
            <a:extLst>
              <a:ext uri="{FF2B5EF4-FFF2-40B4-BE49-F238E27FC236}">
                <a16:creationId xmlns:a16="http://schemas.microsoft.com/office/drawing/2014/main" id="{E594492A-A21A-A2EB-C6CD-97E442AF93F3}"/>
              </a:ext>
            </a:extLst>
          </p:cNvPr>
          <p:cNvPicPr>
            <a:picLocks noChangeAspect="1"/>
          </p:cNvPicPr>
          <p:nvPr/>
        </p:nvPicPr>
        <p:blipFill>
          <a:blip r:embed="rId3"/>
          <a:stretch>
            <a:fillRect/>
          </a:stretch>
        </p:blipFill>
        <p:spPr>
          <a:xfrm>
            <a:off x="8936153" y="1567547"/>
            <a:ext cx="2800741" cy="4067743"/>
          </a:xfrm>
          <a:prstGeom prst="rect">
            <a:avLst/>
          </a:prstGeom>
        </p:spPr>
      </p:pic>
    </p:spTree>
    <p:extLst>
      <p:ext uri="{BB962C8B-B14F-4D97-AF65-F5344CB8AC3E}">
        <p14:creationId xmlns:p14="http://schemas.microsoft.com/office/powerpoint/2010/main" val="859842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2AE6F1-F673-0EEB-892F-EE97EE707B04}"/>
              </a:ext>
            </a:extLst>
          </p:cNvPr>
          <p:cNvSpPr>
            <a:spLocks noGrp="1"/>
          </p:cNvSpPr>
          <p:nvPr>
            <p:ph type="title"/>
          </p:nvPr>
        </p:nvSpPr>
        <p:spPr/>
        <p:txBody>
          <a:bodyPr/>
          <a:lstStyle/>
          <a:p>
            <a:r>
              <a:rPr lang="fr-FR" dirty="0"/>
              <a:t>Avantages </a:t>
            </a:r>
            <a:r>
              <a:rPr lang="fr-FR"/>
              <a:t>/ Limites</a:t>
            </a:r>
            <a:endParaRPr lang="fr-FR" dirty="0"/>
          </a:p>
        </p:txBody>
      </p:sp>
      <p:sp>
        <p:nvSpPr>
          <p:cNvPr id="3" name="Espace réservé du texte 2">
            <a:extLst>
              <a:ext uri="{FF2B5EF4-FFF2-40B4-BE49-F238E27FC236}">
                <a16:creationId xmlns:a16="http://schemas.microsoft.com/office/drawing/2014/main" id="{68C7BBDF-33D5-7435-E006-DF3559D99C59}"/>
              </a:ext>
            </a:extLst>
          </p:cNvPr>
          <p:cNvSpPr>
            <a:spLocks noGrp="1"/>
          </p:cNvSpPr>
          <p:nvPr>
            <p:ph type="body" sz="quarter" idx="10"/>
          </p:nvPr>
        </p:nvSpPr>
        <p:spPr>
          <a:xfrm>
            <a:off x="275046" y="1225486"/>
            <a:ext cx="11725610" cy="4939817"/>
          </a:xfrm>
        </p:spPr>
        <p:txBody>
          <a:bodyPr/>
          <a:lstStyle/>
          <a:p>
            <a:pPr marL="342900" indent="-342900">
              <a:buFont typeface="Arial" panose="020B0604020202020204" pitchFamily="34" charset="0"/>
              <a:buChar char="•"/>
            </a:pPr>
            <a:r>
              <a:rPr lang="fr-FR" sz="2400" dirty="0"/>
              <a:t>Avantages :</a:t>
            </a:r>
          </a:p>
          <a:p>
            <a:pPr marL="520700" lvl="1" indent="-342900">
              <a:buFont typeface="Arial" panose="020B0604020202020204" pitchFamily="34" charset="0"/>
              <a:buChar char="•"/>
            </a:pPr>
            <a:r>
              <a:rPr lang="fr-FR" sz="2200" u="sng" dirty="0"/>
              <a:t>Modularité</a:t>
            </a:r>
            <a:r>
              <a:rPr lang="fr-FR" sz="2200" dirty="0"/>
              <a:t> : Séparation des préoccupations métier</a:t>
            </a:r>
          </a:p>
          <a:p>
            <a:pPr marL="520700" lvl="1" indent="-342900">
              <a:buFont typeface="Arial" panose="020B0604020202020204" pitchFamily="34" charset="0"/>
              <a:buChar char="•"/>
            </a:pPr>
            <a:r>
              <a:rPr lang="fr-FR" sz="2200" u="sng" dirty="0"/>
              <a:t>Réutilisation</a:t>
            </a:r>
            <a:r>
              <a:rPr lang="fr-FR" sz="2200" dirty="0"/>
              <a:t> : Non duplication du code pour certains appels : non redondance</a:t>
            </a:r>
          </a:p>
          <a:p>
            <a:pPr marL="520700" lvl="1" indent="-342900">
              <a:buFont typeface="Arial" panose="020B0604020202020204" pitchFamily="34" charset="0"/>
              <a:buChar char="•"/>
            </a:pPr>
            <a:r>
              <a:rPr lang="fr-FR" sz="2200" u="sng" dirty="0"/>
              <a:t>Cohérence</a:t>
            </a:r>
            <a:r>
              <a:rPr lang="fr-FR" sz="2200" dirty="0"/>
              <a:t> : Permet de garantir la cohérence du code an appliquant les mêmes aspects à plusieurs endroits</a:t>
            </a:r>
          </a:p>
          <a:p>
            <a:pPr marL="342900" indent="-342900">
              <a:buFont typeface="Arial" panose="020B0604020202020204" pitchFamily="34" charset="0"/>
              <a:buChar char="•"/>
            </a:pPr>
            <a:r>
              <a:rPr lang="fr-FR" sz="2400" dirty="0"/>
              <a:t>Inconvénients :</a:t>
            </a:r>
          </a:p>
          <a:p>
            <a:pPr marL="520700" lvl="1" indent="-342900">
              <a:buFont typeface="Arial" panose="020B0604020202020204" pitchFamily="34" charset="0"/>
              <a:buChar char="•"/>
            </a:pPr>
            <a:r>
              <a:rPr lang="fr-FR" sz="2200" u="sng" dirty="0"/>
              <a:t>Performance</a:t>
            </a:r>
            <a:r>
              <a:rPr lang="fr-FR" sz="2200" dirty="0"/>
              <a:t> : L’ajout d’aspects peut avoir un impacte non négligeable niveau performance (insertion BDD, algorithme </a:t>
            </a:r>
            <a:r>
              <a:rPr lang="fr-FR" sz="2200" dirty="0" err="1"/>
              <a:t>etc</a:t>
            </a:r>
            <a:r>
              <a:rPr lang="fr-FR" sz="2200" dirty="0"/>
              <a:t>)</a:t>
            </a:r>
          </a:p>
          <a:p>
            <a:pPr marL="520700" lvl="1" indent="-342900"/>
            <a:r>
              <a:rPr lang="fr-FR" sz="2200" u="sng" dirty="0"/>
              <a:t>Complexité</a:t>
            </a:r>
            <a:r>
              <a:rPr lang="fr-FR" sz="2200" dirty="0"/>
              <a:t> : Potentiel augmentation de la complexité du code, car des processus sont déportées hors des méthodes</a:t>
            </a:r>
          </a:p>
          <a:p>
            <a:pPr marL="520700" lvl="1" indent="-342900">
              <a:buFont typeface="Arial" panose="020B0604020202020204" pitchFamily="34" charset="0"/>
              <a:buChar char="•"/>
            </a:pPr>
            <a:r>
              <a:rPr lang="fr-FR" sz="2200" u="sng" dirty="0"/>
              <a:t>Implémentation non standardisée</a:t>
            </a:r>
            <a:r>
              <a:rPr lang="fr-FR" sz="2200" dirty="0"/>
              <a:t> des aspects suivant la technologie utilisée</a:t>
            </a:r>
          </a:p>
          <a:p>
            <a:pPr marL="342900" indent="-342900">
              <a:buFont typeface="Arial" panose="020B0604020202020204" pitchFamily="34" charset="0"/>
              <a:buChar char="•"/>
            </a:pPr>
            <a:endParaRPr lang="fr-FR" sz="2400" dirty="0"/>
          </a:p>
        </p:txBody>
      </p:sp>
    </p:spTree>
    <p:extLst>
      <p:ext uri="{BB962C8B-B14F-4D97-AF65-F5344CB8AC3E}">
        <p14:creationId xmlns:p14="http://schemas.microsoft.com/office/powerpoint/2010/main" val="770499122"/>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2AE6F1-F673-0EEB-892F-EE97EE707B04}"/>
              </a:ext>
            </a:extLst>
          </p:cNvPr>
          <p:cNvSpPr>
            <a:spLocks noGrp="1"/>
          </p:cNvSpPr>
          <p:nvPr>
            <p:ph type="title"/>
          </p:nvPr>
        </p:nvSpPr>
        <p:spPr/>
        <p:txBody>
          <a:bodyPr/>
          <a:lstStyle/>
          <a:p>
            <a:r>
              <a:rPr lang="fr-FR" dirty="0"/>
              <a:t>Annexe</a:t>
            </a:r>
          </a:p>
        </p:txBody>
      </p:sp>
      <p:sp>
        <p:nvSpPr>
          <p:cNvPr id="3" name="Espace réservé du texte 2">
            <a:extLst>
              <a:ext uri="{FF2B5EF4-FFF2-40B4-BE49-F238E27FC236}">
                <a16:creationId xmlns:a16="http://schemas.microsoft.com/office/drawing/2014/main" id="{0C52A4BD-6079-B2D7-43BD-6E11693D563A}"/>
              </a:ext>
            </a:extLst>
          </p:cNvPr>
          <p:cNvSpPr>
            <a:spLocks noGrp="1"/>
          </p:cNvSpPr>
          <p:nvPr>
            <p:ph type="body" sz="quarter" idx="10"/>
          </p:nvPr>
        </p:nvSpPr>
        <p:spPr>
          <a:xfrm>
            <a:off x="275046" y="1225486"/>
            <a:ext cx="11365570" cy="4939817"/>
          </a:xfrm>
        </p:spPr>
        <p:txBody>
          <a:bodyPr/>
          <a:lstStyle/>
          <a:p>
            <a:pPr marL="342900" indent="-342900">
              <a:buFont typeface="Arial" panose="020B0604020202020204" pitchFamily="34" charset="0"/>
              <a:buChar char="•"/>
            </a:pPr>
            <a:r>
              <a:rPr lang="fr-FR" sz="2400" dirty="0"/>
              <a:t>Intro to </a:t>
            </a:r>
            <a:r>
              <a:rPr lang="fr-FR" sz="2400" dirty="0" err="1"/>
              <a:t>AspectJ</a:t>
            </a:r>
            <a:r>
              <a:rPr lang="fr-FR" sz="2400" dirty="0"/>
              <a:t> : https://www.baeldung.com/aspectj</a:t>
            </a:r>
          </a:p>
          <a:p>
            <a:pPr marL="342900" indent="-342900">
              <a:buFont typeface="Arial" panose="020B0604020202020204" pitchFamily="34" charset="0"/>
              <a:buChar char="•"/>
            </a:pPr>
            <a:r>
              <a:rPr lang="fr-FR" sz="2400" dirty="0"/>
              <a:t>Intro Spring AOP : https://gayerie.dev/docs/spring/spring/aop.html</a:t>
            </a:r>
          </a:p>
          <a:p>
            <a:pPr marL="342900" indent="-342900">
              <a:buFont typeface="Arial" panose="020B0604020202020204" pitchFamily="34" charset="0"/>
              <a:buChar char="•"/>
            </a:pPr>
            <a:r>
              <a:rPr lang="fr-FR" sz="2400" dirty="0" err="1"/>
              <a:t>Jmdoudoux</a:t>
            </a:r>
            <a:r>
              <a:rPr lang="fr-FR" sz="2400" dirty="0"/>
              <a:t> : https://www.jmdoudoux.fr/java/dej/chap-aop.htm</a:t>
            </a:r>
          </a:p>
          <a:p>
            <a:pPr marL="342900" indent="-342900">
              <a:buFont typeface="Arial" panose="020B0604020202020204" pitchFamily="34" charset="0"/>
              <a:buChar char="•"/>
            </a:pPr>
            <a:endParaRPr lang="fr-FR" sz="2400" dirty="0"/>
          </a:p>
        </p:txBody>
      </p:sp>
    </p:spTree>
    <p:extLst>
      <p:ext uri="{BB962C8B-B14F-4D97-AF65-F5344CB8AC3E}">
        <p14:creationId xmlns:p14="http://schemas.microsoft.com/office/powerpoint/2010/main" val="993067272"/>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02-Vibrant Blue">
            <a:extLst>
              <a:ext uri="{FF2B5EF4-FFF2-40B4-BE49-F238E27FC236}">
                <a16:creationId xmlns:a16="http://schemas.microsoft.com/office/drawing/2014/main" id="{82321FBA-9126-4CE3-85AE-F46EBAC0B1F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0771" y="1001031"/>
            <a:ext cx="8816231" cy="4210732"/>
          </a:xfrm>
          <a:prstGeom prst="rect">
            <a:avLst/>
          </a:prstGeom>
        </p:spPr>
      </p:pic>
      <p:sp>
        <p:nvSpPr>
          <p:cNvPr id="3" name="Text Placeholder 2">
            <a:extLst>
              <a:ext uri="{FF2B5EF4-FFF2-40B4-BE49-F238E27FC236}">
                <a16:creationId xmlns:a16="http://schemas.microsoft.com/office/drawing/2014/main" id="{F84584AC-DBBE-4B47-9A7E-7A7C2D8CF196}"/>
              </a:ext>
            </a:extLst>
          </p:cNvPr>
          <p:cNvSpPr>
            <a:spLocks noGrp="1"/>
          </p:cNvSpPr>
          <p:nvPr>
            <p:ph type="title" idx="4294967295"/>
          </p:nvPr>
        </p:nvSpPr>
        <p:spPr>
          <a:xfrm>
            <a:off x="3644900" y="1644650"/>
            <a:ext cx="8547100" cy="3567113"/>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GB" sz="8000" b="1" i="0" u="none" strike="noStrike" kern="1200" cap="all" spc="0" normalizeH="0" baseline="0" noProof="0" dirty="0">
                <a:ln>
                  <a:noFill/>
                </a:ln>
                <a:solidFill>
                  <a:schemeClr val="bg1"/>
                </a:solidFill>
                <a:effectLst/>
                <a:uLnTx/>
                <a:uFillTx/>
                <a:latin typeface="+mn-lt"/>
                <a:ea typeface="+mn-ea"/>
                <a:cs typeface="+mn-cs"/>
              </a:rPr>
              <a:t>GET THE</a:t>
            </a:r>
            <a:br>
              <a:rPr kumimoji="0" lang="en-GB" sz="8000" b="1" i="0" u="none" strike="noStrike" kern="1200" cap="all" spc="0" normalizeH="0" baseline="0" noProof="0" dirty="0">
                <a:ln>
                  <a:noFill/>
                </a:ln>
                <a:solidFill>
                  <a:schemeClr val="bg1"/>
                </a:solidFill>
                <a:effectLst/>
                <a:uLnTx/>
                <a:uFillTx/>
                <a:latin typeface="+mn-lt"/>
                <a:ea typeface="+mn-ea"/>
                <a:cs typeface="+mn-cs"/>
              </a:rPr>
            </a:br>
            <a:r>
              <a:rPr kumimoji="0" lang="en-GB" sz="8000" b="1" i="0" u="none" strike="noStrike" kern="1200" cap="all" spc="0" normalizeH="0" baseline="0" noProof="0" dirty="0">
                <a:ln>
                  <a:noFill/>
                </a:ln>
                <a:solidFill>
                  <a:schemeClr val="bg1"/>
                </a:solidFill>
                <a:effectLst/>
                <a:uLnTx/>
                <a:uFillTx/>
                <a:latin typeface="+mn-lt"/>
                <a:ea typeface="+mn-ea"/>
                <a:cs typeface="+mn-cs"/>
              </a:rPr>
              <a:t>		FUTURE</a:t>
            </a:r>
            <a:br>
              <a:rPr kumimoji="0" lang="en-GB" sz="8000" b="1" i="0" u="none" strike="noStrike" kern="1200" cap="all" spc="0" normalizeH="0" baseline="0" noProof="0" dirty="0">
                <a:ln>
                  <a:noFill/>
                </a:ln>
                <a:solidFill>
                  <a:schemeClr val="bg1"/>
                </a:solidFill>
                <a:effectLst/>
                <a:uLnTx/>
                <a:uFillTx/>
                <a:latin typeface="+mn-lt"/>
                <a:ea typeface="+mn-ea"/>
                <a:cs typeface="+mn-cs"/>
              </a:rPr>
            </a:br>
            <a:r>
              <a:rPr kumimoji="0" lang="en-GB" sz="8000" b="1" i="0" u="none" strike="noStrike" kern="1200" cap="all" spc="0" normalizeH="0" baseline="0" noProof="0" dirty="0">
                <a:ln>
                  <a:noFill/>
                </a:ln>
                <a:solidFill>
                  <a:schemeClr val="bg1"/>
                </a:solidFill>
                <a:effectLst/>
                <a:uLnTx/>
                <a:uFillTx/>
                <a:latin typeface="+mn-lt"/>
                <a:ea typeface="+mn-ea"/>
                <a:cs typeface="+mn-cs"/>
              </a:rPr>
              <a:t>	YOU WANT</a:t>
            </a:r>
          </a:p>
        </p:txBody>
      </p:sp>
      <p:sp>
        <p:nvSpPr>
          <p:cNvPr id="4" name="Subtitle 3">
            <a:extLst>
              <a:ext uri="{FF2B5EF4-FFF2-40B4-BE49-F238E27FC236}">
                <a16:creationId xmlns:a16="http://schemas.microsoft.com/office/drawing/2014/main" id="{9EFB4F0C-582D-4C12-B5AC-EA88D439954E}"/>
              </a:ext>
            </a:extLst>
          </p:cNvPr>
          <p:cNvSpPr>
            <a:spLocks noGrp="1"/>
          </p:cNvSpPr>
          <p:nvPr>
            <p:ph type="subTitle" idx="1"/>
          </p:nvPr>
        </p:nvSpPr>
        <p:spPr>
          <a:xfrm>
            <a:off x="457200" y="6018063"/>
            <a:ext cx="11277600" cy="822325"/>
          </a:xfrm>
        </p:spPr>
        <p:txBody>
          <a:bodyPr/>
          <a:lstStyle/>
          <a:p>
            <a:pPr algn="r"/>
            <a:r>
              <a:rPr lang="en-US" dirty="0"/>
              <a:t>capgemini.com</a:t>
            </a:r>
          </a:p>
        </p:txBody>
      </p:sp>
    </p:spTree>
    <p:extLst>
      <p:ext uri="{BB962C8B-B14F-4D97-AF65-F5344CB8AC3E}">
        <p14:creationId xmlns:p14="http://schemas.microsoft.com/office/powerpoint/2010/main" val="14165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9B2D289-1236-364B-9E53-7DF05CDFC930}"/>
              </a:ext>
            </a:extLst>
          </p:cNvPr>
          <p:cNvSpPr>
            <a:spLocks noGrp="1"/>
          </p:cNvSpPr>
          <p:nvPr>
            <p:ph type="title" idx="4294967295"/>
          </p:nvPr>
        </p:nvSpPr>
        <p:spPr>
          <a:xfrm>
            <a:off x="6536184" y="2939130"/>
            <a:ext cx="2219960" cy="2296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Ubuntu" panose="020B0504030602030204" pitchFamily="34" charset="0"/>
                <a:ea typeface="+mn-ea"/>
                <a:cs typeface="+mn-cs"/>
              </a:rPr>
              <a:t>About Capgemini</a:t>
            </a:r>
          </a:p>
        </p:txBody>
      </p:sp>
      <p:sp>
        <p:nvSpPr>
          <p:cNvPr id="18" name="Rectangle 17">
            <a:extLst>
              <a:ext uri="{FF2B5EF4-FFF2-40B4-BE49-F238E27FC236}">
                <a16:creationId xmlns:a16="http://schemas.microsoft.com/office/drawing/2014/main" id="{208CE49A-DF70-704F-B1B3-609712CC9C64}"/>
              </a:ext>
            </a:extLst>
          </p:cNvPr>
          <p:cNvSpPr/>
          <p:nvPr/>
        </p:nvSpPr>
        <p:spPr>
          <a:xfrm>
            <a:off x="6536185" y="3318394"/>
            <a:ext cx="4528367"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dirty="0">
                <a:solidFill>
                  <a:schemeClr val="bg1"/>
                </a:solidFill>
                <a:effectLst/>
                <a:ea typeface="Verdana" panose="020B060403050404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325,000 team members more than 50 countries. With its strong 55-year heritage and deep industry expertise, Capgemini is trusted by its clients to address the entire breadth of their business needs, from strategy and design to operations, </a:t>
            </a:r>
            <a:r>
              <a:rPr lang="en-US" sz="900" dirty="0">
                <a:solidFill>
                  <a:schemeClr val="bg1"/>
                </a:solidFill>
                <a:effectLst/>
                <a:ea typeface="Verdana" panose="020B0604030504040204" pitchFamily="34" charset="0"/>
              </a:rPr>
              <a:t>fueled</a:t>
            </a:r>
            <a:r>
              <a:rPr lang="en-GB" sz="900" dirty="0">
                <a:solidFill>
                  <a:schemeClr val="bg1"/>
                </a:solidFill>
                <a:effectLst/>
                <a:ea typeface="Verdana" panose="020B0604030504040204" pitchFamily="34" charset="0"/>
              </a:rPr>
              <a:t> by the fast evolving and innovative world of cloud, data, AI, connectivity, software, digital engineering and platforms. The Group reported in 2021 global revenues of €18 billion.</a:t>
            </a:r>
            <a:endParaRPr lang="en-US" sz="900" dirty="0">
              <a:solidFill>
                <a:schemeClr val="bg1"/>
              </a:solidFill>
              <a:effectLst/>
              <a:ea typeface="Verdana" panose="020B0604030504040204" pitchFamily="34" charset="0"/>
            </a:endParaRPr>
          </a:p>
        </p:txBody>
      </p:sp>
      <p:sp>
        <p:nvSpPr>
          <p:cNvPr id="19" name="Rectangle 18">
            <a:extLst>
              <a:ext uri="{FF2B5EF4-FFF2-40B4-BE49-F238E27FC236}">
                <a16:creationId xmlns:a16="http://schemas.microsoft.com/office/drawing/2014/main" id="{4EB6E078-947A-8242-837C-CEA45876B3E9}"/>
              </a:ext>
            </a:extLst>
          </p:cNvPr>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spTree>
    <p:extLst>
      <p:ext uri="{BB962C8B-B14F-4D97-AF65-F5344CB8AC3E}">
        <p14:creationId xmlns:p14="http://schemas.microsoft.com/office/powerpoint/2010/main" val="90301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EFFDAD81-0B9E-4976-96A1-3248CF9CD1D6}"/>
              </a:ext>
              <a:ext uri="{C183D7F6-B498-43B3-948B-1728B52AA6E4}">
                <adec:decorative xmlns:adec="http://schemas.microsoft.com/office/drawing/2017/decorative" val="1"/>
              </a:ext>
            </a:extLst>
          </p:cNvPr>
          <p:cNvPicPr preferRelativeResize="0">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4" name="Rectangle 3">
            <a:extLst>
              <a:ext uri="{FF2B5EF4-FFF2-40B4-BE49-F238E27FC236}">
                <a16:creationId xmlns:a16="http://schemas.microsoft.com/office/drawing/2014/main" id="{5B141BED-2E35-DF4F-9CAB-CC334017BAB3}"/>
              </a:ext>
              <a:ext uri="{C183D7F6-B498-43B3-948B-1728B52AA6E4}">
                <adec:decorative xmlns:adec="http://schemas.microsoft.com/office/drawing/2017/decorative" val="1"/>
              </a:ext>
            </a:extLst>
          </p:cNvPr>
          <p:cNvSpPr/>
          <p:nvPr/>
        </p:nvSpPr>
        <p:spPr>
          <a:xfrm>
            <a:off x="5303838" y="0"/>
            <a:ext cx="6888162" cy="6858000"/>
          </a:xfrm>
          <a:prstGeom prst="rect">
            <a:avLst/>
          </a:prstGeom>
          <a:solidFill>
            <a:srgbClr val="0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5" name="Graphic 6">
            <a:extLst>
              <a:ext uri="{FF2B5EF4-FFF2-40B4-BE49-F238E27FC236}">
                <a16:creationId xmlns:a16="http://schemas.microsoft.com/office/drawing/2014/main" id="{360458FB-76B6-4743-A12A-A42645182007}"/>
              </a:ext>
              <a:ext uri="{C183D7F6-B498-43B3-948B-1728B52AA6E4}">
                <adec:decorative xmlns:adec="http://schemas.microsoft.com/office/drawing/2017/decorative" val="1"/>
              </a:ext>
            </a:extLst>
          </p:cNvPr>
          <p:cNvSpPr>
            <a:spLocks/>
          </p:cNvSpPr>
          <p:nvPr/>
        </p:nvSpPr>
        <p:spPr>
          <a:xfrm rot="14203607">
            <a:off x="3178468"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3401124"/>
            <a:ext cx="11386134" cy="1107996"/>
          </a:xfrm>
        </p:spPr>
        <p:txBody>
          <a:bodyPr/>
          <a:lstStyle/>
          <a:p>
            <a:r>
              <a:rPr lang="en-GB" dirty="0"/>
              <a:t>LES ASPECTS</a:t>
            </a:r>
          </a:p>
        </p:txBody>
      </p:sp>
      <p:sp>
        <p:nvSpPr>
          <p:cNvPr id="2" name="Subtitle 1">
            <a:extLst>
              <a:ext uri="{FF2B5EF4-FFF2-40B4-BE49-F238E27FC236}">
                <a16:creationId xmlns:a16="http://schemas.microsoft.com/office/drawing/2014/main" id="{F1DFDA52-C0F0-45D2-A8E6-81F969C00184}"/>
              </a:ext>
            </a:extLst>
          </p:cNvPr>
          <p:cNvSpPr>
            <a:spLocks noGrp="1"/>
          </p:cNvSpPr>
          <p:nvPr>
            <p:ph type="subTitle" idx="1"/>
          </p:nvPr>
        </p:nvSpPr>
        <p:spPr/>
        <p:txBody>
          <a:bodyPr/>
          <a:lstStyle/>
          <a:p>
            <a:r>
              <a:rPr lang="en-GB" dirty="0" err="1"/>
              <a:t>Qu’est</a:t>
            </a:r>
            <a:r>
              <a:rPr lang="en-GB" dirty="0"/>
              <a:t> </a:t>
            </a:r>
            <a:r>
              <a:rPr lang="en-GB" dirty="0" err="1"/>
              <a:t>ce</a:t>
            </a:r>
            <a:r>
              <a:rPr lang="en-GB" dirty="0"/>
              <a:t> que </a:t>
            </a:r>
            <a:r>
              <a:rPr lang="en-GB" dirty="0" err="1"/>
              <a:t>l’AOP</a:t>
            </a:r>
            <a:r>
              <a:rPr lang="en-GB" dirty="0"/>
              <a:t> et comment </a:t>
            </a:r>
            <a:r>
              <a:rPr lang="en-GB" dirty="0" err="1"/>
              <a:t>peut-elle</a:t>
            </a:r>
            <a:r>
              <a:rPr lang="en-GB" dirty="0"/>
              <a:t> </a:t>
            </a:r>
            <a:r>
              <a:rPr lang="en-GB" dirty="0" err="1"/>
              <a:t>vous</a:t>
            </a:r>
            <a:r>
              <a:rPr lang="en-GB" dirty="0"/>
              <a:t> </a:t>
            </a:r>
            <a:r>
              <a:rPr lang="en-GB" dirty="0" err="1"/>
              <a:t>venir</a:t>
            </a:r>
            <a:r>
              <a:rPr lang="en-GB" dirty="0"/>
              <a:t> </a:t>
            </a:r>
            <a:r>
              <a:rPr lang="en-GB" dirty="0" err="1"/>
              <a:t>en</a:t>
            </a:r>
            <a:r>
              <a:rPr lang="en-GB" dirty="0"/>
              <a:t> aide</a:t>
            </a:r>
          </a:p>
        </p:txBody>
      </p:sp>
    </p:spTree>
    <p:extLst>
      <p:ext uri="{BB962C8B-B14F-4D97-AF65-F5344CB8AC3E}">
        <p14:creationId xmlns:p14="http://schemas.microsoft.com/office/powerpoint/2010/main" val="2101722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3540D2-C336-5513-F2D7-65ED2243E7A2}"/>
              </a:ext>
            </a:extLst>
          </p:cNvPr>
          <p:cNvSpPr>
            <a:spLocks noGrp="1"/>
          </p:cNvSpPr>
          <p:nvPr>
            <p:ph type="title"/>
          </p:nvPr>
        </p:nvSpPr>
        <p:spPr/>
        <p:txBody>
          <a:bodyPr/>
          <a:lstStyle/>
          <a:p>
            <a:r>
              <a:rPr lang="fr-FR" dirty="0"/>
              <a:t>C’est à vous !</a:t>
            </a:r>
          </a:p>
        </p:txBody>
      </p:sp>
      <p:sp>
        <p:nvSpPr>
          <p:cNvPr id="3" name="Espace réservé du texte 2">
            <a:extLst>
              <a:ext uri="{FF2B5EF4-FFF2-40B4-BE49-F238E27FC236}">
                <a16:creationId xmlns:a16="http://schemas.microsoft.com/office/drawing/2014/main" id="{30E3384C-A555-86AF-3934-9DD490CC2273}"/>
              </a:ext>
            </a:extLst>
          </p:cNvPr>
          <p:cNvSpPr>
            <a:spLocks noGrp="1"/>
          </p:cNvSpPr>
          <p:nvPr>
            <p:ph type="body" sz="quarter" idx="10"/>
          </p:nvPr>
        </p:nvSpPr>
        <p:spPr>
          <a:xfrm>
            <a:off x="3575720" y="2603120"/>
            <a:ext cx="6768752" cy="1080120"/>
          </a:xfrm>
        </p:spPr>
        <p:txBody>
          <a:bodyPr/>
          <a:lstStyle/>
          <a:p>
            <a:r>
              <a:rPr lang="fr-FR" sz="3200" dirty="0"/>
              <a:t>Qui connait le concept des aspects ?</a:t>
            </a:r>
          </a:p>
          <a:p>
            <a:endParaRPr lang="fr-FR" sz="3200" dirty="0"/>
          </a:p>
        </p:txBody>
      </p:sp>
      <p:sp>
        <p:nvSpPr>
          <p:cNvPr id="4" name="Hand3" descr="{&quot;Key&quot;:&quot;POWER_USER_SHAPE_ICON&quot;,&quot;Value&quot;:&quot;POWER_USER_SHAPE_ICON_STYLE_1&quot;}">
            <a:extLst>
              <a:ext uri="{FF2B5EF4-FFF2-40B4-BE49-F238E27FC236}">
                <a16:creationId xmlns:a16="http://schemas.microsoft.com/office/drawing/2014/main" id="{390D5DAB-DC84-78F8-5560-33AC7A481FA2}"/>
              </a:ext>
            </a:extLst>
          </p:cNvPr>
          <p:cNvSpPr>
            <a:spLocks noChangeAspect="1"/>
          </p:cNvSpPr>
          <p:nvPr>
            <p:custDataLst>
              <p:tags r:id="rId1"/>
            </p:custDataLst>
          </p:nvPr>
        </p:nvSpPr>
        <p:spPr bwMode="auto">
          <a:xfrm>
            <a:off x="1847528" y="1772816"/>
            <a:ext cx="1311035" cy="2380688"/>
          </a:xfrm>
          <a:custGeom>
            <a:avLst/>
            <a:gdLst>
              <a:gd name="T0" fmla="*/ 0 w 3220"/>
              <a:gd name="T1" fmla="*/ 5761 h 5834"/>
              <a:gd name="T2" fmla="*/ 337 w 3220"/>
              <a:gd name="T3" fmla="*/ 4419 h 5834"/>
              <a:gd name="T4" fmla="*/ 506 w 3220"/>
              <a:gd name="T5" fmla="*/ 3571 h 5834"/>
              <a:gd name="T6" fmla="*/ 552 w 3220"/>
              <a:gd name="T7" fmla="*/ 2934 h 5834"/>
              <a:gd name="T8" fmla="*/ 444 w 3220"/>
              <a:gd name="T9" fmla="*/ 1758 h 5834"/>
              <a:gd name="T10" fmla="*/ 412 w 3220"/>
              <a:gd name="T11" fmla="*/ 854 h 5834"/>
              <a:gd name="T12" fmla="*/ 675 w 3220"/>
              <a:gd name="T13" fmla="*/ 1064 h 5834"/>
              <a:gd name="T14" fmla="*/ 810 w 3220"/>
              <a:gd name="T15" fmla="*/ 1695 h 5834"/>
              <a:gd name="T16" fmla="*/ 804 w 3220"/>
              <a:gd name="T17" fmla="*/ 965 h 5834"/>
              <a:gd name="T18" fmla="*/ 954 w 3220"/>
              <a:gd name="T19" fmla="*/ 358 h 5834"/>
              <a:gd name="T20" fmla="*/ 1133 w 3220"/>
              <a:gd name="T21" fmla="*/ 802 h 5834"/>
              <a:gd name="T22" fmla="*/ 1172 w 3220"/>
              <a:gd name="T23" fmla="*/ 1514 h 5834"/>
              <a:gd name="T24" fmla="*/ 1252 w 3220"/>
              <a:gd name="T25" fmla="*/ 216 h 5834"/>
              <a:gd name="T26" fmla="*/ 1541 w 3220"/>
              <a:gd name="T27" fmla="*/ 560 h 5834"/>
              <a:gd name="T28" fmla="*/ 1567 w 3220"/>
              <a:gd name="T29" fmla="*/ 1463 h 5834"/>
              <a:gd name="T30" fmla="*/ 1760 w 3220"/>
              <a:gd name="T31" fmla="*/ 969 h 5834"/>
              <a:gd name="T32" fmla="*/ 1893 w 3220"/>
              <a:gd name="T33" fmla="*/ 331 h 5834"/>
              <a:gd name="T34" fmla="*/ 2112 w 3220"/>
              <a:gd name="T35" fmla="*/ 837 h 5834"/>
              <a:gd name="T36" fmla="*/ 2018 w 3220"/>
              <a:gd name="T37" fmla="*/ 1676 h 5834"/>
              <a:gd name="T38" fmla="*/ 2189 w 3220"/>
              <a:gd name="T39" fmla="*/ 2285 h 5834"/>
              <a:gd name="T40" fmla="*/ 2737 w 3220"/>
              <a:gd name="T41" fmla="*/ 1850 h 5834"/>
              <a:gd name="T42" fmla="*/ 2968 w 3220"/>
              <a:gd name="T43" fmla="*/ 2063 h 5834"/>
              <a:gd name="T44" fmla="*/ 2589 w 3220"/>
              <a:gd name="T45" fmla="*/ 2607 h 5834"/>
              <a:gd name="T46" fmla="*/ 1866 w 3220"/>
              <a:gd name="T47" fmla="*/ 3401 h 5834"/>
              <a:gd name="T48" fmla="*/ 1734 w 3220"/>
              <a:gd name="T49" fmla="*/ 4275 h 5834"/>
              <a:gd name="T50" fmla="*/ 1660 w 3220"/>
              <a:gd name="T51" fmla="*/ 5509 h 5834"/>
              <a:gd name="T52" fmla="*/ 1574 w 3220"/>
              <a:gd name="T53" fmla="*/ 5783 h 5834"/>
              <a:gd name="T54" fmla="*/ 20 w 3220"/>
              <a:gd name="T55" fmla="*/ 5773 h 5834"/>
              <a:gd name="T56" fmla="*/ 4 w 3220"/>
              <a:gd name="T57" fmla="*/ 5768 h 5834"/>
              <a:gd name="T58" fmla="*/ 0 w 3220"/>
              <a:gd name="T59" fmla="*/ 5761 h 5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20" h="5834">
                <a:moveTo>
                  <a:pt x="0" y="5761"/>
                </a:moveTo>
                <a:cubicBezTo>
                  <a:pt x="111" y="5314"/>
                  <a:pt x="217" y="4863"/>
                  <a:pt x="337" y="4419"/>
                </a:cubicBezTo>
                <a:cubicBezTo>
                  <a:pt x="393" y="4137"/>
                  <a:pt x="442" y="3852"/>
                  <a:pt x="506" y="3571"/>
                </a:cubicBezTo>
                <a:cubicBezTo>
                  <a:pt x="537" y="3361"/>
                  <a:pt x="639" y="3146"/>
                  <a:pt x="552" y="2934"/>
                </a:cubicBezTo>
                <a:cubicBezTo>
                  <a:pt x="404" y="2560"/>
                  <a:pt x="442" y="2151"/>
                  <a:pt x="444" y="1758"/>
                </a:cubicBezTo>
                <a:cubicBezTo>
                  <a:pt x="428" y="1457"/>
                  <a:pt x="380" y="1155"/>
                  <a:pt x="412" y="854"/>
                </a:cubicBezTo>
                <a:cubicBezTo>
                  <a:pt x="521" y="585"/>
                  <a:pt x="735" y="893"/>
                  <a:pt x="675" y="1064"/>
                </a:cubicBezTo>
                <a:cubicBezTo>
                  <a:pt x="697" y="1261"/>
                  <a:pt x="717" y="1569"/>
                  <a:pt x="810" y="1695"/>
                </a:cubicBezTo>
                <a:cubicBezTo>
                  <a:pt x="800" y="1452"/>
                  <a:pt x="759" y="1208"/>
                  <a:pt x="804" y="965"/>
                </a:cubicBezTo>
                <a:cubicBezTo>
                  <a:pt x="840" y="764"/>
                  <a:pt x="806" y="513"/>
                  <a:pt x="954" y="358"/>
                </a:cubicBezTo>
                <a:cubicBezTo>
                  <a:pt x="1223" y="283"/>
                  <a:pt x="1123" y="645"/>
                  <a:pt x="1133" y="802"/>
                </a:cubicBezTo>
                <a:cubicBezTo>
                  <a:pt x="1127" y="1039"/>
                  <a:pt x="1135" y="1279"/>
                  <a:pt x="1172" y="1514"/>
                </a:cubicBezTo>
                <a:cubicBezTo>
                  <a:pt x="1189" y="1081"/>
                  <a:pt x="1170" y="643"/>
                  <a:pt x="1252" y="216"/>
                </a:cubicBezTo>
                <a:cubicBezTo>
                  <a:pt x="1456" y="0"/>
                  <a:pt x="1580" y="388"/>
                  <a:pt x="1541" y="560"/>
                </a:cubicBezTo>
                <a:cubicBezTo>
                  <a:pt x="1575" y="860"/>
                  <a:pt x="1568" y="1162"/>
                  <a:pt x="1567" y="1463"/>
                </a:cubicBezTo>
                <a:cubicBezTo>
                  <a:pt x="1715" y="1442"/>
                  <a:pt x="1710" y="1117"/>
                  <a:pt x="1760" y="969"/>
                </a:cubicBezTo>
                <a:cubicBezTo>
                  <a:pt x="1823" y="763"/>
                  <a:pt x="1719" y="483"/>
                  <a:pt x="1893" y="331"/>
                </a:cubicBezTo>
                <a:cubicBezTo>
                  <a:pt x="2162" y="294"/>
                  <a:pt x="2101" y="664"/>
                  <a:pt x="2112" y="837"/>
                </a:cubicBezTo>
                <a:cubicBezTo>
                  <a:pt x="2120" y="1120"/>
                  <a:pt x="2095" y="1403"/>
                  <a:pt x="2018" y="1676"/>
                </a:cubicBezTo>
                <a:cubicBezTo>
                  <a:pt x="1967" y="1893"/>
                  <a:pt x="2008" y="2141"/>
                  <a:pt x="2189" y="2285"/>
                </a:cubicBezTo>
                <a:cubicBezTo>
                  <a:pt x="2420" y="2228"/>
                  <a:pt x="2537" y="1970"/>
                  <a:pt x="2737" y="1850"/>
                </a:cubicBezTo>
                <a:cubicBezTo>
                  <a:pt x="2926" y="1679"/>
                  <a:pt x="3220" y="1873"/>
                  <a:pt x="2968" y="2063"/>
                </a:cubicBezTo>
                <a:cubicBezTo>
                  <a:pt x="2866" y="2261"/>
                  <a:pt x="2742" y="2444"/>
                  <a:pt x="2589" y="2607"/>
                </a:cubicBezTo>
                <a:cubicBezTo>
                  <a:pt x="2404" y="2920"/>
                  <a:pt x="2043" y="3083"/>
                  <a:pt x="1866" y="3401"/>
                </a:cubicBezTo>
                <a:cubicBezTo>
                  <a:pt x="1783" y="3684"/>
                  <a:pt x="1776" y="3984"/>
                  <a:pt x="1734" y="4275"/>
                </a:cubicBezTo>
                <a:cubicBezTo>
                  <a:pt x="1683" y="4684"/>
                  <a:pt x="1629" y="5096"/>
                  <a:pt x="1660" y="5509"/>
                </a:cubicBezTo>
                <a:cubicBezTo>
                  <a:pt x="1636" y="5613"/>
                  <a:pt x="1755" y="5834"/>
                  <a:pt x="1574" y="5783"/>
                </a:cubicBezTo>
                <a:cubicBezTo>
                  <a:pt x="1056" y="5779"/>
                  <a:pt x="537" y="5792"/>
                  <a:pt x="20" y="5773"/>
                </a:cubicBezTo>
                <a:lnTo>
                  <a:pt x="4" y="5768"/>
                </a:lnTo>
                <a:lnTo>
                  <a:pt x="0" y="5761"/>
                </a:lnTo>
                <a:close/>
              </a:path>
            </a:pathLst>
          </a:custGeom>
          <a:solidFill>
            <a:srgbClr val="A12980"/>
          </a:solidFill>
          <a:ln w="19050">
            <a:solidFill>
              <a:srgbClr val="811B6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646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3540D2-C336-5513-F2D7-65ED2243E7A2}"/>
              </a:ext>
            </a:extLst>
          </p:cNvPr>
          <p:cNvSpPr>
            <a:spLocks noGrp="1"/>
          </p:cNvSpPr>
          <p:nvPr>
            <p:ph type="title"/>
          </p:nvPr>
        </p:nvSpPr>
        <p:spPr/>
        <p:txBody>
          <a:bodyPr/>
          <a:lstStyle/>
          <a:p>
            <a:r>
              <a:rPr lang="fr-FR" dirty="0"/>
              <a:t>C’est à vous !</a:t>
            </a:r>
          </a:p>
        </p:txBody>
      </p:sp>
      <p:sp>
        <p:nvSpPr>
          <p:cNvPr id="3" name="Espace réservé du texte 2">
            <a:extLst>
              <a:ext uri="{FF2B5EF4-FFF2-40B4-BE49-F238E27FC236}">
                <a16:creationId xmlns:a16="http://schemas.microsoft.com/office/drawing/2014/main" id="{30E3384C-A555-86AF-3934-9DD490CC2273}"/>
              </a:ext>
            </a:extLst>
          </p:cNvPr>
          <p:cNvSpPr>
            <a:spLocks noGrp="1"/>
          </p:cNvSpPr>
          <p:nvPr>
            <p:ph type="body" sz="quarter" idx="10"/>
          </p:nvPr>
        </p:nvSpPr>
        <p:spPr>
          <a:xfrm>
            <a:off x="3575720" y="2603120"/>
            <a:ext cx="6768752" cy="1080120"/>
          </a:xfrm>
        </p:spPr>
        <p:txBody>
          <a:bodyPr/>
          <a:lstStyle/>
          <a:p>
            <a:r>
              <a:rPr lang="fr-FR" sz="3200" dirty="0"/>
              <a:t>Qui a déjà mis en place des aspects ?</a:t>
            </a:r>
          </a:p>
        </p:txBody>
      </p:sp>
      <p:sp>
        <p:nvSpPr>
          <p:cNvPr id="4" name="Hand3" descr="{&quot;Key&quot;:&quot;POWER_USER_SHAPE_ICON&quot;,&quot;Value&quot;:&quot;POWER_USER_SHAPE_ICON_STYLE_1&quot;}">
            <a:extLst>
              <a:ext uri="{FF2B5EF4-FFF2-40B4-BE49-F238E27FC236}">
                <a16:creationId xmlns:a16="http://schemas.microsoft.com/office/drawing/2014/main" id="{390D5DAB-DC84-78F8-5560-33AC7A481FA2}"/>
              </a:ext>
            </a:extLst>
          </p:cNvPr>
          <p:cNvSpPr>
            <a:spLocks noChangeAspect="1"/>
          </p:cNvSpPr>
          <p:nvPr>
            <p:custDataLst>
              <p:tags r:id="rId1"/>
            </p:custDataLst>
          </p:nvPr>
        </p:nvSpPr>
        <p:spPr bwMode="auto">
          <a:xfrm>
            <a:off x="1847528" y="1772816"/>
            <a:ext cx="1311035" cy="2380688"/>
          </a:xfrm>
          <a:custGeom>
            <a:avLst/>
            <a:gdLst>
              <a:gd name="T0" fmla="*/ 0 w 3220"/>
              <a:gd name="T1" fmla="*/ 5761 h 5834"/>
              <a:gd name="T2" fmla="*/ 337 w 3220"/>
              <a:gd name="T3" fmla="*/ 4419 h 5834"/>
              <a:gd name="T4" fmla="*/ 506 w 3220"/>
              <a:gd name="T5" fmla="*/ 3571 h 5834"/>
              <a:gd name="T6" fmla="*/ 552 w 3220"/>
              <a:gd name="T7" fmla="*/ 2934 h 5834"/>
              <a:gd name="T8" fmla="*/ 444 w 3220"/>
              <a:gd name="T9" fmla="*/ 1758 h 5834"/>
              <a:gd name="T10" fmla="*/ 412 w 3220"/>
              <a:gd name="T11" fmla="*/ 854 h 5834"/>
              <a:gd name="T12" fmla="*/ 675 w 3220"/>
              <a:gd name="T13" fmla="*/ 1064 h 5834"/>
              <a:gd name="T14" fmla="*/ 810 w 3220"/>
              <a:gd name="T15" fmla="*/ 1695 h 5834"/>
              <a:gd name="T16" fmla="*/ 804 w 3220"/>
              <a:gd name="T17" fmla="*/ 965 h 5834"/>
              <a:gd name="T18" fmla="*/ 954 w 3220"/>
              <a:gd name="T19" fmla="*/ 358 h 5834"/>
              <a:gd name="T20" fmla="*/ 1133 w 3220"/>
              <a:gd name="T21" fmla="*/ 802 h 5834"/>
              <a:gd name="T22" fmla="*/ 1172 w 3220"/>
              <a:gd name="T23" fmla="*/ 1514 h 5834"/>
              <a:gd name="T24" fmla="*/ 1252 w 3220"/>
              <a:gd name="T25" fmla="*/ 216 h 5834"/>
              <a:gd name="T26" fmla="*/ 1541 w 3220"/>
              <a:gd name="T27" fmla="*/ 560 h 5834"/>
              <a:gd name="T28" fmla="*/ 1567 w 3220"/>
              <a:gd name="T29" fmla="*/ 1463 h 5834"/>
              <a:gd name="T30" fmla="*/ 1760 w 3220"/>
              <a:gd name="T31" fmla="*/ 969 h 5834"/>
              <a:gd name="T32" fmla="*/ 1893 w 3220"/>
              <a:gd name="T33" fmla="*/ 331 h 5834"/>
              <a:gd name="T34" fmla="*/ 2112 w 3220"/>
              <a:gd name="T35" fmla="*/ 837 h 5834"/>
              <a:gd name="T36" fmla="*/ 2018 w 3220"/>
              <a:gd name="T37" fmla="*/ 1676 h 5834"/>
              <a:gd name="T38" fmla="*/ 2189 w 3220"/>
              <a:gd name="T39" fmla="*/ 2285 h 5834"/>
              <a:gd name="T40" fmla="*/ 2737 w 3220"/>
              <a:gd name="T41" fmla="*/ 1850 h 5834"/>
              <a:gd name="T42" fmla="*/ 2968 w 3220"/>
              <a:gd name="T43" fmla="*/ 2063 h 5834"/>
              <a:gd name="T44" fmla="*/ 2589 w 3220"/>
              <a:gd name="T45" fmla="*/ 2607 h 5834"/>
              <a:gd name="T46" fmla="*/ 1866 w 3220"/>
              <a:gd name="T47" fmla="*/ 3401 h 5834"/>
              <a:gd name="T48" fmla="*/ 1734 w 3220"/>
              <a:gd name="T49" fmla="*/ 4275 h 5834"/>
              <a:gd name="T50" fmla="*/ 1660 w 3220"/>
              <a:gd name="T51" fmla="*/ 5509 h 5834"/>
              <a:gd name="T52" fmla="*/ 1574 w 3220"/>
              <a:gd name="T53" fmla="*/ 5783 h 5834"/>
              <a:gd name="T54" fmla="*/ 20 w 3220"/>
              <a:gd name="T55" fmla="*/ 5773 h 5834"/>
              <a:gd name="T56" fmla="*/ 4 w 3220"/>
              <a:gd name="T57" fmla="*/ 5768 h 5834"/>
              <a:gd name="T58" fmla="*/ 0 w 3220"/>
              <a:gd name="T59" fmla="*/ 5761 h 5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20" h="5834">
                <a:moveTo>
                  <a:pt x="0" y="5761"/>
                </a:moveTo>
                <a:cubicBezTo>
                  <a:pt x="111" y="5314"/>
                  <a:pt x="217" y="4863"/>
                  <a:pt x="337" y="4419"/>
                </a:cubicBezTo>
                <a:cubicBezTo>
                  <a:pt x="393" y="4137"/>
                  <a:pt x="442" y="3852"/>
                  <a:pt x="506" y="3571"/>
                </a:cubicBezTo>
                <a:cubicBezTo>
                  <a:pt x="537" y="3361"/>
                  <a:pt x="639" y="3146"/>
                  <a:pt x="552" y="2934"/>
                </a:cubicBezTo>
                <a:cubicBezTo>
                  <a:pt x="404" y="2560"/>
                  <a:pt x="442" y="2151"/>
                  <a:pt x="444" y="1758"/>
                </a:cubicBezTo>
                <a:cubicBezTo>
                  <a:pt x="428" y="1457"/>
                  <a:pt x="380" y="1155"/>
                  <a:pt x="412" y="854"/>
                </a:cubicBezTo>
                <a:cubicBezTo>
                  <a:pt x="521" y="585"/>
                  <a:pt x="735" y="893"/>
                  <a:pt x="675" y="1064"/>
                </a:cubicBezTo>
                <a:cubicBezTo>
                  <a:pt x="697" y="1261"/>
                  <a:pt x="717" y="1569"/>
                  <a:pt x="810" y="1695"/>
                </a:cubicBezTo>
                <a:cubicBezTo>
                  <a:pt x="800" y="1452"/>
                  <a:pt x="759" y="1208"/>
                  <a:pt x="804" y="965"/>
                </a:cubicBezTo>
                <a:cubicBezTo>
                  <a:pt x="840" y="764"/>
                  <a:pt x="806" y="513"/>
                  <a:pt x="954" y="358"/>
                </a:cubicBezTo>
                <a:cubicBezTo>
                  <a:pt x="1223" y="283"/>
                  <a:pt x="1123" y="645"/>
                  <a:pt x="1133" y="802"/>
                </a:cubicBezTo>
                <a:cubicBezTo>
                  <a:pt x="1127" y="1039"/>
                  <a:pt x="1135" y="1279"/>
                  <a:pt x="1172" y="1514"/>
                </a:cubicBezTo>
                <a:cubicBezTo>
                  <a:pt x="1189" y="1081"/>
                  <a:pt x="1170" y="643"/>
                  <a:pt x="1252" y="216"/>
                </a:cubicBezTo>
                <a:cubicBezTo>
                  <a:pt x="1456" y="0"/>
                  <a:pt x="1580" y="388"/>
                  <a:pt x="1541" y="560"/>
                </a:cubicBezTo>
                <a:cubicBezTo>
                  <a:pt x="1575" y="860"/>
                  <a:pt x="1568" y="1162"/>
                  <a:pt x="1567" y="1463"/>
                </a:cubicBezTo>
                <a:cubicBezTo>
                  <a:pt x="1715" y="1442"/>
                  <a:pt x="1710" y="1117"/>
                  <a:pt x="1760" y="969"/>
                </a:cubicBezTo>
                <a:cubicBezTo>
                  <a:pt x="1823" y="763"/>
                  <a:pt x="1719" y="483"/>
                  <a:pt x="1893" y="331"/>
                </a:cubicBezTo>
                <a:cubicBezTo>
                  <a:pt x="2162" y="294"/>
                  <a:pt x="2101" y="664"/>
                  <a:pt x="2112" y="837"/>
                </a:cubicBezTo>
                <a:cubicBezTo>
                  <a:pt x="2120" y="1120"/>
                  <a:pt x="2095" y="1403"/>
                  <a:pt x="2018" y="1676"/>
                </a:cubicBezTo>
                <a:cubicBezTo>
                  <a:pt x="1967" y="1893"/>
                  <a:pt x="2008" y="2141"/>
                  <a:pt x="2189" y="2285"/>
                </a:cubicBezTo>
                <a:cubicBezTo>
                  <a:pt x="2420" y="2228"/>
                  <a:pt x="2537" y="1970"/>
                  <a:pt x="2737" y="1850"/>
                </a:cubicBezTo>
                <a:cubicBezTo>
                  <a:pt x="2926" y="1679"/>
                  <a:pt x="3220" y="1873"/>
                  <a:pt x="2968" y="2063"/>
                </a:cubicBezTo>
                <a:cubicBezTo>
                  <a:pt x="2866" y="2261"/>
                  <a:pt x="2742" y="2444"/>
                  <a:pt x="2589" y="2607"/>
                </a:cubicBezTo>
                <a:cubicBezTo>
                  <a:pt x="2404" y="2920"/>
                  <a:pt x="2043" y="3083"/>
                  <a:pt x="1866" y="3401"/>
                </a:cubicBezTo>
                <a:cubicBezTo>
                  <a:pt x="1783" y="3684"/>
                  <a:pt x="1776" y="3984"/>
                  <a:pt x="1734" y="4275"/>
                </a:cubicBezTo>
                <a:cubicBezTo>
                  <a:pt x="1683" y="4684"/>
                  <a:pt x="1629" y="5096"/>
                  <a:pt x="1660" y="5509"/>
                </a:cubicBezTo>
                <a:cubicBezTo>
                  <a:pt x="1636" y="5613"/>
                  <a:pt x="1755" y="5834"/>
                  <a:pt x="1574" y="5783"/>
                </a:cubicBezTo>
                <a:cubicBezTo>
                  <a:pt x="1056" y="5779"/>
                  <a:pt x="537" y="5792"/>
                  <a:pt x="20" y="5773"/>
                </a:cubicBezTo>
                <a:lnTo>
                  <a:pt x="4" y="5768"/>
                </a:lnTo>
                <a:lnTo>
                  <a:pt x="0" y="5761"/>
                </a:lnTo>
                <a:close/>
              </a:path>
            </a:pathLst>
          </a:custGeom>
          <a:solidFill>
            <a:srgbClr val="A12980"/>
          </a:solidFill>
          <a:ln w="19050">
            <a:solidFill>
              <a:srgbClr val="811B6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619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4FE0F2-B239-F7DA-32DB-C77056ACE207}"/>
              </a:ext>
            </a:extLst>
          </p:cNvPr>
          <p:cNvSpPr>
            <a:spLocks noGrp="1"/>
          </p:cNvSpPr>
          <p:nvPr>
            <p:ph type="title"/>
          </p:nvPr>
        </p:nvSpPr>
        <p:spPr/>
        <p:txBody>
          <a:bodyPr/>
          <a:lstStyle/>
          <a:p>
            <a:r>
              <a:rPr lang="fr-FR" dirty="0"/>
              <a:t>LA POLLUTION DE CODE 1</a:t>
            </a:r>
          </a:p>
        </p:txBody>
      </p:sp>
      <p:sp>
        <p:nvSpPr>
          <p:cNvPr id="4" name="Rectangle 3">
            <a:extLst>
              <a:ext uri="{FF2B5EF4-FFF2-40B4-BE49-F238E27FC236}">
                <a16:creationId xmlns:a16="http://schemas.microsoft.com/office/drawing/2014/main" id="{002DF27B-AB41-94AF-E43F-C9D5227196AD}"/>
              </a:ext>
            </a:extLst>
          </p:cNvPr>
          <p:cNvSpPr/>
          <p:nvPr/>
        </p:nvSpPr>
        <p:spPr>
          <a:xfrm>
            <a:off x="599976" y="1952836"/>
            <a:ext cx="3528392" cy="2448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dirty="0"/>
              <a:t>Ma fonction1() {</a:t>
            </a:r>
          </a:p>
          <a:p>
            <a:r>
              <a:rPr lang="fr-FR" dirty="0"/>
              <a:t>	Initier performances</a:t>
            </a:r>
          </a:p>
          <a:p>
            <a:r>
              <a:rPr lang="fr-FR" dirty="0"/>
              <a:t>	Verif validité </a:t>
            </a:r>
            <a:r>
              <a:rPr lang="fr-FR" dirty="0" err="1"/>
              <a:t>token</a:t>
            </a:r>
            <a:endParaRPr lang="fr-FR" dirty="0"/>
          </a:p>
          <a:p>
            <a:r>
              <a:rPr lang="fr-FR" dirty="0"/>
              <a:t>	Verif si user est admin</a:t>
            </a:r>
            <a:endParaRPr lang="fr-FR" sz="1800" dirty="0"/>
          </a:p>
          <a:p>
            <a:r>
              <a:rPr lang="fr-FR" sz="1800" dirty="0"/>
              <a:t>	Mon log d’entrée</a:t>
            </a:r>
          </a:p>
          <a:p>
            <a:r>
              <a:rPr lang="fr-FR" sz="1800" dirty="0"/>
              <a:t>	Mon code methode1</a:t>
            </a:r>
          </a:p>
          <a:p>
            <a:r>
              <a:rPr lang="fr-FR" sz="1800" dirty="0"/>
              <a:t>	Mon log de sortie</a:t>
            </a:r>
          </a:p>
          <a:p>
            <a:r>
              <a:rPr lang="fr-FR" sz="1800" dirty="0"/>
              <a:t>	Logger performances</a:t>
            </a:r>
          </a:p>
          <a:p>
            <a:r>
              <a:rPr lang="fr-FR" sz="1800" dirty="0"/>
              <a:t>}</a:t>
            </a:r>
            <a:endParaRPr lang="fr-FR" sz="1600" dirty="0"/>
          </a:p>
        </p:txBody>
      </p:sp>
      <p:sp>
        <p:nvSpPr>
          <p:cNvPr id="7" name="Rectangle 6">
            <a:extLst>
              <a:ext uri="{FF2B5EF4-FFF2-40B4-BE49-F238E27FC236}">
                <a16:creationId xmlns:a16="http://schemas.microsoft.com/office/drawing/2014/main" id="{DE760FD6-D828-D0DA-B5A6-46519C193187}"/>
              </a:ext>
            </a:extLst>
          </p:cNvPr>
          <p:cNvSpPr/>
          <p:nvPr/>
        </p:nvSpPr>
        <p:spPr>
          <a:xfrm>
            <a:off x="4346476" y="1952836"/>
            <a:ext cx="3528392" cy="2448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dirty="0"/>
              <a:t>Ma fonction2() {</a:t>
            </a:r>
          </a:p>
          <a:p>
            <a:r>
              <a:rPr lang="fr-FR" dirty="0"/>
              <a:t>	Initier performances</a:t>
            </a:r>
          </a:p>
          <a:p>
            <a:r>
              <a:rPr lang="fr-FR" dirty="0"/>
              <a:t>	Verif validité </a:t>
            </a:r>
            <a:r>
              <a:rPr lang="fr-FR" dirty="0" err="1"/>
              <a:t>token</a:t>
            </a:r>
            <a:endParaRPr lang="fr-FR" dirty="0"/>
          </a:p>
          <a:p>
            <a:r>
              <a:rPr lang="fr-FR" dirty="0"/>
              <a:t>	Verif si user est admin</a:t>
            </a:r>
            <a:endParaRPr lang="fr-FR" sz="1800" dirty="0"/>
          </a:p>
          <a:p>
            <a:r>
              <a:rPr lang="fr-FR" sz="1800" dirty="0"/>
              <a:t>	Mon log d’entrée</a:t>
            </a:r>
          </a:p>
          <a:p>
            <a:r>
              <a:rPr lang="fr-FR" sz="1800" dirty="0"/>
              <a:t>	Mon code methode2</a:t>
            </a:r>
          </a:p>
          <a:p>
            <a:r>
              <a:rPr lang="fr-FR" sz="1800" dirty="0"/>
              <a:t>	Mon log de sortie</a:t>
            </a:r>
          </a:p>
          <a:p>
            <a:r>
              <a:rPr lang="fr-FR" sz="1800" dirty="0"/>
              <a:t>	Logger performances</a:t>
            </a:r>
          </a:p>
          <a:p>
            <a:r>
              <a:rPr lang="fr-FR" sz="1800" dirty="0"/>
              <a:t>}</a:t>
            </a:r>
            <a:endParaRPr lang="fr-FR" sz="1600" dirty="0"/>
          </a:p>
        </p:txBody>
      </p:sp>
      <p:sp>
        <p:nvSpPr>
          <p:cNvPr id="8" name="Rectangle 7">
            <a:extLst>
              <a:ext uri="{FF2B5EF4-FFF2-40B4-BE49-F238E27FC236}">
                <a16:creationId xmlns:a16="http://schemas.microsoft.com/office/drawing/2014/main" id="{562A99C9-8B95-79C3-06FF-F6E90791B74D}"/>
              </a:ext>
            </a:extLst>
          </p:cNvPr>
          <p:cNvSpPr/>
          <p:nvPr/>
        </p:nvSpPr>
        <p:spPr>
          <a:xfrm>
            <a:off x="8092976" y="1952836"/>
            <a:ext cx="3528392" cy="2448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dirty="0"/>
              <a:t>Ma fonction3() {</a:t>
            </a:r>
          </a:p>
          <a:p>
            <a:r>
              <a:rPr lang="fr-FR" dirty="0"/>
              <a:t>	Initier performances</a:t>
            </a:r>
          </a:p>
          <a:p>
            <a:r>
              <a:rPr lang="fr-FR" dirty="0"/>
              <a:t>	Verif validité </a:t>
            </a:r>
            <a:r>
              <a:rPr lang="fr-FR" dirty="0" err="1"/>
              <a:t>token</a:t>
            </a:r>
            <a:endParaRPr lang="fr-FR" dirty="0"/>
          </a:p>
          <a:p>
            <a:r>
              <a:rPr lang="fr-FR" dirty="0"/>
              <a:t>	Verif si user est admin</a:t>
            </a:r>
            <a:endParaRPr lang="fr-FR" sz="1800" dirty="0"/>
          </a:p>
          <a:p>
            <a:r>
              <a:rPr lang="fr-FR" sz="1800" dirty="0"/>
              <a:t>	Mon log d’entrée</a:t>
            </a:r>
          </a:p>
          <a:p>
            <a:r>
              <a:rPr lang="fr-FR" sz="1800" dirty="0"/>
              <a:t>	Mon code methode3</a:t>
            </a:r>
          </a:p>
          <a:p>
            <a:r>
              <a:rPr lang="fr-FR" sz="1800" dirty="0"/>
              <a:t>	Mon log de sortie</a:t>
            </a:r>
          </a:p>
          <a:p>
            <a:r>
              <a:rPr lang="fr-FR" sz="1800" dirty="0"/>
              <a:t>	Logger performances</a:t>
            </a:r>
          </a:p>
          <a:p>
            <a:r>
              <a:rPr lang="fr-FR" sz="1800" dirty="0"/>
              <a:t>}</a:t>
            </a:r>
            <a:endParaRPr lang="fr-FR" sz="1600" dirty="0"/>
          </a:p>
        </p:txBody>
      </p:sp>
      <p:sp>
        <p:nvSpPr>
          <p:cNvPr id="3" name="Espace réservé du texte 2">
            <a:extLst>
              <a:ext uri="{FF2B5EF4-FFF2-40B4-BE49-F238E27FC236}">
                <a16:creationId xmlns:a16="http://schemas.microsoft.com/office/drawing/2014/main" id="{C3F2F609-BDB0-A5CA-BE81-0E47126707FB}"/>
              </a:ext>
            </a:extLst>
          </p:cNvPr>
          <p:cNvSpPr>
            <a:spLocks noGrp="1"/>
          </p:cNvSpPr>
          <p:nvPr>
            <p:ph type="body" sz="quarter" idx="10"/>
          </p:nvPr>
        </p:nvSpPr>
        <p:spPr>
          <a:xfrm>
            <a:off x="1293806" y="1196752"/>
            <a:ext cx="9194681" cy="504056"/>
          </a:xfrm>
        </p:spPr>
        <p:txBody>
          <a:bodyPr/>
          <a:lstStyle/>
          <a:p>
            <a:r>
              <a:rPr lang="fr-FR" sz="2400" dirty="0"/>
              <a:t>Comment rendre le code plus lisible ?</a:t>
            </a:r>
          </a:p>
        </p:txBody>
      </p:sp>
    </p:spTree>
    <p:extLst>
      <p:ext uri="{BB962C8B-B14F-4D97-AF65-F5344CB8AC3E}">
        <p14:creationId xmlns:p14="http://schemas.microsoft.com/office/powerpoint/2010/main" val="161703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4FE0F2-B239-F7DA-32DB-C77056ACE207}"/>
              </a:ext>
            </a:extLst>
          </p:cNvPr>
          <p:cNvSpPr>
            <a:spLocks noGrp="1"/>
          </p:cNvSpPr>
          <p:nvPr>
            <p:ph type="title"/>
          </p:nvPr>
        </p:nvSpPr>
        <p:spPr/>
        <p:txBody>
          <a:bodyPr/>
          <a:lstStyle/>
          <a:p>
            <a:r>
              <a:rPr lang="fr-FR" dirty="0"/>
              <a:t>LA POLLUTION DE CODE 2</a:t>
            </a:r>
          </a:p>
        </p:txBody>
      </p:sp>
      <p:sp>
        <p:nvSpPr>
          <p:cNvPr id="4" name="Rectangle 3">
            <a:extLst>
              <a:ext uri="{FF2B5EF4-FFF2-40B4-BE49-F238E27FC236}">
                <a16:creationId xmlns:a16="http://schemas.microsoft.com/office/drawing/2014/main" id="{002DF27B-AB41-94AF-E43F-C9D5227196AD}"/>
              </a:ext>
            </a:extLst>
          </p:cNvPr>
          <p:cNvSpPr/>
          <p:nvPr/>
        </p:nvSpPr>
        <p:spPr>
          <a:xfrm>
            <a:off x="599976" y="1952836"/>
            <a:ext cx="3528392" cy="2448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dirty="0"/>
              <a:t>Ma fonction1() {</a:t>
            </a:r>
          </a:p>
          <a:p>
            <a:r>
              <a:rPr lang="fr-FR" dirty="0"/>
              <a:t>	</a:t>
            </a:r>
            <a:r>
              <a:rPr lang="fr-FR" dirty="0">
                <a:solidFill>
                  <a:srgbClr val="FF9C29"/>
                </a:solidFill>
              </a:rPr>
              <a:t>Initier performances</a:t>
            </a:r>
          </a:p>
          <a:p>
            <a:r>
              <a:rPr lang="fr-FR" dirty="0">
                <a:solidFill>
                  <a:srgbClr val="FF9C29"/>
                </a:solidFill>
              </a:rPr>
              <a:t>	Verif validité </a:t>
            </a:r>
            <a:r>
              <a:rPr lang="fr-FR" dirty="0" err="1">
                <a:solidFill>
                  <a:srgbClr val="FF9C29"/>
                </a:solidFill>
              </a:rPr>
              <a:t>token</a:t>
            </a:r>
            <a:endParaRPr lang="fr-FR" dirty="0">
              <a:solidFill>
                <a:srgbClr val="FF9C29"/>
              </a:solidFill>
            </a:endParaRPr>
          </a:p>
          <a:p>
            <a:r>
              <a:rPr lang="fr-FR" dirty="0">
                <a:solidFill>
                  <a:srgbClr val="FF9C29"/>
                </a:solidFill>
              </a:rPr>
              <a:t>	Verif si user est admin</a:t>
            </a:r>
            <a:endParaRPr lang="fr-FR" sz="1800" dirty="0">
              <a:solidFill>
                <a:srgbClr val="FF9C29"/>
              </a:solidFill>
            </a:endParaRPr>
          </a:p>
          <a:p>
            <a:r>
              <a:rPr lang="fr-FR" sz="1800" dirty="0">
                <a:solidFill>
                  <a:srgbClr val="FF9C29"/>
                </a:solidFill>
              </a:rPr>
              <a:t>	Mon log d’entrée</a:t>
            </a:r>
          </a:p>
          <a:p>
            <a:r>
              <a:rPr lang="fr-FR" sz="1800" dirty="0"/>
              <a:t>	Mon code methode1</a:t>
            </a:r>
          </a:p>
          <a:p>
            <a:r>
              <a:rPr lang="fr-FR" sz="1800" dirty="0"/>
              <a:t>	</a:t>
            </a:r>
            <a:r>
              <a:rPr lang="fr-FR" sz="1800" dirty="0">
                <a:solidFill>
                  <a:srgbClr val="FF9C29"/>
                </a:solidFill>
              </a:rPr>
              <a:t>Mon log de sortie</a:t>
            </a:r>
          </a:p>
          <a:p>
            <a:r>
              <a:rPr lang="fr-FR" sz="1800" dirty="0">
                <a:solidFill>
                  <a:srgbClr val="FF9C29"/>
                </a:solidFill>
              </a:rPr>
              <a:t>	Logger performances</a:t>
            </a:r>
          </a:p>
          <a:p>
            <a:r>
              <a:rPr lang="fr-FR" sz="1800" dirty="0"/>
              <a:t>}</a:t>
            </a:r>
            <a:endParaRPr lang="fr-FR" sz="1600" dirty="0"/>
          </a:p>
        </p:txBody>
      </p:sp>
      <p:sp>
        <p:nvSpPr>
          <p:cNvPr id="7" name="Rectangle 6">
            <a:extLst>
              <a:ext uri="{FF2B5EF4-FFF2-40B4-BE49-F238E27FC236}">
                <a16:creationId xmlns:a16="http://schemas.microsoft.com/office/drawing/2014/main" id="{DE760FD6-D828-D0DA-B5A6-46519C193187}"/>
              </a:ext>
            </a:extLst>
          </p:cNvPr>
          <p:cNvSpPr/>
          <p:nvPr/>
        </p:nvSpPr>
        <p:spPr>
          <a:xfrm>
            <a:off x="4346476" y="1952836"/>
            <a:ext cx="3528392" cy="2448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dirty="0"/>
              <a:t>Ma fonction2() {</a:t>
            </a:r>
          </a:p>
          <a:p>
            <a:r>
              <a:rPr lang="fr-FR" dirty="0"/>
              <a:t>	</a:t>
            </a:r>
            <a:r>
              <a:rPr lang="fr-FR" dirty="0">
                <a:solidFill>
                  <a:srgbClr val="FF9C29"/>
                </a:solidFill>
              </a:rPr>
              <a:t>Initier performances</a:t>
            </a:r>
          </a:p>
          <a:p>
            <a:r>
              <a:rPr lang="fr-FR" dirty="0">
                <a:solidFill>
                  <a:srgbClr val="FF9C29"/>
                </a:solidFill>
              </a:rPr>
              <a:t>	Verif validité </a:t>
            </a:r>
            <a:r>
              <a:rPr lang="fr-FR" dirty="0" err="1">
                <a:solidFill>
                  <a:srgbClr val="FF9C29"/>
                </a:solidFill>
              </a:rPr>
              <a:t>token</a:t>
            </a:r>
            <a:endParaRPr lang="fr-FR" dirty="0">
              <a:solidFill>
                <a:srgbClr val="FF9C29"/>
              </a:solidFill>
            </a:endParaRPr>
          </a:p>
          <a:p>
            <a:r>
              <a:rPr lang="fr-FR" dirty="0">
                <a:solidFill>
                  <a:srgbClr val="FF9C29"/>
                </a:solidFill>
              </a:rPr>
              <a:t>	Verif si user est admin</a:t>
            </a:r>
            <a:endParaRPr lang="fr-FR" sz="1800" dirty="0">
              <a:solidFill>
                <a:srgbClr val="FF9C29"/>
              </a:solidFill>
            </a:endParaRPr>
          </a:p>
          <a:p>
            <a:r>
              <a:rPr lang="fr-FR" sz="1800" dirty="0">
                <a:solidFill>
                  <a:srgbClr val="FF9C29"/>
                </a:solidFill>
              </a:rPr>
              <a:t>	Mon log d’entrée</a:t>
            </a:r>
          </a:p>
          <a:p>
            <a:r>
              <a:rPr lang="fr-FR" sz="1800" dirty="0"/>
              <a:t>	Mon code methode2</a:t>
            </a:r>
          </a:p>
          <a:p>
            <a:r>
              <a:rPr lang="fr-FR" sz="1800" dirty="0"/>
              <a:t>	</a:t>
            </a:r>
            <a:r>
              <a:rPr lang="fr-FR" sz="1800" dirty="0">
                <a:solidFill>
                  <a:srgbClr val="FF9C29"/>
                </a:solidFill>
              </a:rPr>
              <a:t>Mon log de sortie</a:t>
            </a:r>
          </a:p>
          <a:p>
            <a:r>
              <a:rPr lang="fr-FR" sz="1800" dirty="0">
                <a:solidFill>
                  <a:srgbClr val="FF9C29"/>
                </a:solidFill>
              </a:rPr>
              <a:t>	Logger performances</a:t>
            </a:r>
          </a:p>
          <a:p>
            <a:r>
              <a:rPr lang="fr-FR" sz="1800" dirty="0"/>
              <a:t>}</a:t>
            </a:r>
            <a:endParaRPr lang="fr-FR" sz="1600" dirty="0"/>
          </a:p>
        </p:txBody>
      </p:sp>
      <p:sp>
        <p:nvSpPr>
          <p:cNvPr id="8" name="Rectangle 7">
            <a:extLst>
              <a:ext uri="{FF2B5EF4-FFF2-40B4-BE49-F238E27FC236}">
                <a16:creationId xmlns:a16="http://schemas.microsoft.com/office/drawing/2014/main" id="{562A99C9-8B95-79C3-06FF-F6E90791B74D}"/>
              </a:ext>
            </a:extLst>
          </p:cNvPr>
          <p:cNvSpPr/>
          <p:nvPr/>
        </p:nvSpPr>
        <p:spPr>
          <a:xfrm>
            <a:off x="8092976" y="1952836"/>
            <a:ext cx="3528392" cy="2448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dirty="0"/>
              <a:t>Ma fonction3() {</a:t>
            </a:r>
          </a:p>
          <a:p>
            <a:r>
              <a:rPr lang="fr-FR" dirty="0">
                <a:solidFill>
                  <a:srgbClr val="FF9C29"/>
                </a:solidFill>
              </a:rPr>
              <a:t>	Initier performances</a:t>
            </a:r>
          </a:p>
          <a:p>
            <a:r>
              <a:rPr lang="fr-FR" dirty="0">
                <a:solidFill>
                  <a:srgbClr val="FF9C29"/>
                </a:solidFill>
              </a:rPr>
              <a:t>	Verif validité </a:t>
            </a:r>
            <a:r>
              <a:rPr lang="fr-FR" dirty="0" err="1">
                <a:solidFill>
                  <a:srgbClr val="FF9C29"/>
                </a:solidFill>
              </a:rPr>
              <a:t>token</a:t>
            </a:r>
            <a:endParaRPr lang="fr-FR" dirty="0">
              <a:solidFill>
                <a:srgbClr val="FF9C29"/>
              </a:solidFill>
            </a:endParaRPr>
          </a:p>
          <a:p>
            <a:r>
              <a:rPr lang="fr-FR" dirty="0">
                <a:solidFill>
                  <a:srgbClr val="FF9C29"/>
                </a:solidFill>
              </a:rPr>
              <a:t>	Verif si user est admin</a:t>
            </a:r>
            <a:endParaRPr lang="fr-FR" sz="1800" dirty="0">
              <a:solidFill>
                <a:srgbClr val="FF9C29"/>
              </a:solidFill>
            </a:endParaRPr>
          </a:p>
          <a:p>
            <a:r>
              <a:rPr lang="fr-FR" sz="1800" dirty="0">
                <a:solidFill>
                  <a:srgbClr val="FF9C29"/>
                </a:solidFill>
              </a:rPr>
              <a:t>	Mon log d’entrée</a:t>
            </a:r>
          </a:p>
          <a:p>
            <a:r>
              <a:rPr lang="fr-FR" sz="1800" dirty="0"/>
              <a:t>	Mon code methode3</a:t>
            </a:r>
          </a:p>
          <a:p>
            <a:r>
              <a:rPr lang="fr-FR" sz="1800" dirty="0"/>
              <a:t>	</a:t>
            </a:r>
            <a:r>
              <a:rPr lang="fr-FR" sz="1800" dirty="0">
                <a:solidFill>
                  <a:srgbClr val="FF9C29"/>
                </a:solidFill>
              </a:rPr>
              <a:t>Mon log de sortie</a:t>
            </a:r>
          </a:p>
          <a:p>
            <a:r>
              <a:rPr lang="fr-FR" sz="1800" dirty="0">
                <a:solidFill>
                  <a:srgbClr val="FF9C29"/>
                </a:solidFill>
              </a:rPr>
              <a:t>	Logger performances</a:t>
            </a:r>
          </a:p>
          <a:p>
            <a:r>
              <a:rPr lang="fr-FR" sz="1800" dirty="0"/>
              <a:t>}</a:t>
            </a:r>
            <a:endParaRPr lang="fr-FR" sz="1600" dirty="0"/>
          </a:p>
        </p:txBody>
      </p:sp>
      <p:sp>
        <p:nvSpPr>
          <p:cNvPr id="9" name="Espace réservé du texte 2">
            <a:extLst>
              <a:ext uri="{FF2B5EF4-FFF2-40B4-BE49-F238E27FC236}">
                <a16:creationId xmlns:a16="http://schemas.microsoft.com/office/drawing/2014/main" id="{ED9438D3-4D99-0D2C-98A6-C445CE9B4EF2}"/>
              </a:ext>
            </a:extLst>
          </p:cNvPr>
          <p:cNvSpPr>
            <a:spLocks noGrp="1"/>
          </p:cNvSpPr>
          <p:nvPr>
            <p:ph type="body" sz="quarter" idx="10"/>
          </p:nvPr>
        </p:nvSpPr>
        <p:spPr>
          <a:xfrm>
            <a:off x="1293806" y="1196752"/>
            <a:ext cx="9194681" cy="504056"/>
          </a:xfrm>
        </p:spPr>
        <p:txBody>
          <a:bodyPr/>
          <a:lstStyle/>
          <a:p>
            <a:r>
              <a:rPr lang="fr-FR" sz="2400" dirty="0"/>
              <a:t>Comment rendre le code plus lisible ? Solution</a:t>
            </a:r>
          </a:p>
        </p:txBody>
      </p:sp>
      <p:sp>
        <p:nvSpPr>
          <p:cNvPr id="5" name="ZoneTexte 4">
            <a:extLst>
              <a:ext uri="{FF2B5EF4-FFF2-40B4-BE49-F238E27FC236}">
                <a16:creationId xmlns:a16="http://schemas.microsoft.com/office/drawing/2014/main" id="{4DC4EF47-855E-2C7B-E325-2B5F5F1A6D54}"/>
              </a:ext>
            </a:extLst>
          </p:cNvPr>
          <p:cNvSpPr txBox="1"/>
          <p:nvPr/>
        </p:nvSpPr>
        <p:spPr>
          <a:xfrm>
            <a:off x="599976" y="4797152"/>
            <a:ext cx="3528392" cy="646331"/>
          </a:xfrm>
          <a:prstGeom prst="rect">
            <a:avLst/>
          </a:prstGeom>
          <a:noFill/>
        </p:spPr>
        <p:txBody>
          <a:bodyPr wrap="square">
            <a:spAutoFit/>
          </a:bodyPr>
          <a:lstStyle/>
          <a:p>
            <a:r>
              <a:rPr lang="fr-FR" dirty="0">
                <a:solidFill>
                  <a:srgbClr val="FF9C29"/>
                </a:solidFill>
              </a:rPr>
              <a:t>Exécution extraite</a:t>
            </a:r>
          </a:p>
          <a:p>
            <a:r>
              <a:rPr lang="fr-FR" dirty="0">
                <a:solidFill>
                  <a:schemeClr val="lt1"/>
                </a:solidFill>
              </a:rPr>
              <a:t>Exécution conservée</a:t>
            </a:r>
          </a:p>
        </p:txBody>
      </p:sp>
    </p:spTree>
    <p:extLst>
      <p:ext uri="{BB962C8B-B14F-4D97-AF65-F5344CB8AC3E}">
        <p14:creationId xmlns:p14="http://schemas.microsoft.com/office/powerpoint/2010/main" val="216395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4">
            <a:extLst>
              <a:ext uri="{FF2B5EF4-FFF2-40B4-BE49-F238E27FC236}">
                <a16:creationId xmlns:a16="http://schemas.microsoft.com/office/drawing/2014/main" id="{F93C036B-EA6C-52F4-E055-C2D54457B04B}"/>
              </a:ext>
            </a:extLst>
          </p:cNvPr>
          <p:cNvSpPr txBox="1">
            <a:spLocks/>
          </p:cNvSpPr>
          <p:nvPr/>
        </p:nvSpPr>
        <p:spPr>
          <a:xfrm>
            <a:off x="227349" y="1844824"/>
            <a:ext cx="11700000" cy="720080"/>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FR" dirty="0">
                <a:solidFill>
                  <a:schemeClr val="bg1"/>
                </a:solidFill>
              </a:rPr>
              <a:t>Les aspects nous permettent « d’ajouter du code » sans modifier notre code base existant en utilisant deux concepts </a:t>
            </a:r>
          </a:p>
        </p:txBody>
      </p:sp>
      <p:sp>
        <p:nvSpPr>
          <p:cNvPr id="10" name="Titre 3">
            <a:extLst>
              <a:ext uri="{FF2B5EF4-FFF2-40B4-BE49-F238E27FC236}">
                <a16:creationId xmlns:a16="http://schemas.microsoft.com/office/drawing/2014/main" id="{C823C9E5-C352-3588-4607-0C9BD46C8B80}"/>
              </a:ext>
            </a:extLst>
          </p:cNvPr>
          <p:cNvSpPr txBox="1">
            <a:spLocks/>
          </p:cNvSpPr>
          <p:nvPr/>
        </p:nvSpPr>
        <p:spPr>
          <a:xfrm>
            <a:off x="227349" y="0"/>
            <a:ext cx="11125236" cy="1104900"/>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fr-FR" dirty="0">
                <a:solidFill>
                  <a:schemeClr val="bg1"/>
                </a:solidFill>
                <a:latin typeface="Archive" panose="02000506040000020004" pitchFamily="50" charset="0"/>
              </a:rPr>
              <a:t>C’est quoi les « Aspects » ?</a:t>
            </a:r>
          </a:p>
        </p:txBody>
      </p:sp>
      <p:sp>
        <p:nvSpPr>
          <p:cNvPr id="11" name="Rectangle 10">
            <a:extLst>
              <a:ext uri="{FF2B5EF4-FFF2-40B4-BE49-F238E27FC236}">
                <a16:creationId xmlns:a16="http://schemas.microsoft.com/office/drawing/2014/main" id="{8767BA41-A8A2-9582-C865-5842A85A05A0}"/>
              </a:ext>
            </a:extLst>
          </p:cNvPr>
          <p:cNvSpPr/>
          <p:nvPr/>
        </p:nvSpPr>
        <p:spPr>
          <a:xfrm>
            <a:off x="623392" y="3429000"/>
            <a:ext cx="5256584" cy="2500436"/>
          </a:xfrm>
          <a:prstGeom prst="rect">
            <a:avLst/>
          </a:prstGeom>
          <a:solidFill>
            <a:srgbClr val="0F878A"/>
          </a:solid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F3B0A455-E4EF-76DE-78DF-F1DF4BD64491}"/>
              </a:ext>
            </a:extLst>
          </p:cNvPr>
          <p:cNvSpPr/>
          <p:nvPr/>
        </p:nvSpPr>
        <p:spPr>
          <a:xfrm>
            <a:off x="1559496" y="3176972"/>
            <a:ext cx="2376264" cy="504056"/>
          </a:xfrm>
          <a:prstGeom prst="rect">
            <a:avLst/>
          </a:prstGeom>
          <a:solidFill>
            <a:srgbClr val="0F434A"/>
          </a:solid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space réservé du texte 4">
            <a:extLst>
              <a:ext uri="{FF2B5EF4-FFF2-40B4-BE49-F238E27FC236}">
                <a16:creationId xmlns:a16="http://schemas.microsoft.com/office/drawing/2014/main" id="{6A9AF2C2-0D8D-56F4-0B35-C6E230E8DDB3}"/>
              </a:ext>
            </a:extLst>
          </p:cNvPr>
          <p:cNvSpPr txBox="1">
            <a:spLocks/>
          </p:cNvSpPr>
          <p:nvPr/>
        </p:nvSpPr>
        <p:spPr>
          <a:xfrm>
            <a:off x="1631504" y="3304828"/>
            <a:ext cx="2232248" cy="461520"/>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FR" dirty="0">
                <a:solidFill>
                  <a:schemeClr val="bg1"/>
                </a:solidFill>
              </a:rPr>
              <a:t> </a:t>
            </a:r>
            <a:r>
              <a:rPr lang="fr-FR" dirty="0">
                <a:solidFill>
                  <a:schemeClr val="bg1"/>
                </a:solidFill>
                <a:latin typeface="Archive" panose="02000506040000020004" pitchFamily="50" charset="0"/>
              </a:rPr>
              <a:t>LES </a:t>
            </a:r>
            <a:r>
              <a:rPr lang="fr-FR" dirty="0" err="1">
                <a:solidFill>
                  <a:schemeClr val="bg1"/>
                </a:solidFill>
                <a:latin typeface="Archive" panose="02000506040000020004" pitchFamily="50" charset="0"/>
              </a:rPr>
              <a:t>Pointcuts</a:t>
            </a:r>
            <a:endParaRPr lang="fr-FR" dirty="0">
              <a:solidFill>
                <a:schemeClr val="bg1"/>
              </a:solidFill>
              <a:latin typeface="Archive" panose="02000506040000020004" pitchFamily="50" charset="0"/>
            </a:endParaRPr>
          </a:p>
        </p:txBody>
      </p:sp>
      <p:sp>
        <p:nvSpPr>
          <p:cNvPr id="14" name="Rectangle 13">
            <a:extLst>
              <a:ext uri="{FF2B5EF4-FFF2-40B4-BE49-F238E27FC236}">
                <a16:creationId xmlns:a16="http://schemas.microsoft.com/office/drawing/2014/main" id="{1F134403-FF22-00F3-1F82-40A8FB6D774E}"/>
              </a:ext>
            </a:extLst>
          </p:cNvPr>
          <p:cNvSpPr/>
          <p:nvPr/>
        </p:nvSpPr>
        <p:spPr>
          <a:xfrm>
            <a:off x="1078561" y="4100852"/>
            <a:ext cx="1918451" cy="1323439"/>
          </a:xfrm>
          <a:prstGeom prst="rect">
            <a:avLst/>
          </a:prstGeom>
        </p:spPr>
        <p:txBody>
          <a:bodyPr wrap="square">
            <a:spAutoFit/>
          </a:bodyPr>
          <a:lstStyle/>
          <a:p>
            <a:r>
              <a:rPr lang="fr-FR" sz="8000" dirty="0">
                <a:solidFill>
                  <a:schemeClr val="bg1"/>
                </a:solidFill>
                <a:latin typeface="Archive" panose="02000506040000020004" pitchFamily="50" charset="0"/>
              </a:rPr>
              <a:t>Où</a:t>
            </a:r>
            <a:endParaRPr lang="fr-FR" sz="8000" dirty="0"/>
          </a:p>
        </p:txBody>
      </p:sp>
      <p:sp>
        <p:nvSpPr>
          <p:cNvPr id="15" name="Rectangle 14">
            <a:extLst>
              <a:ext uri="{FF2B5EF4-FFF2-40B4-BE49-F238E27FC236}">
                <a16:creationId xmlns:a16="http://schemas.microsoft.com/office/drawing/2014/main" id="{EC29E8C3-0C35-BDC9-84D6-EFB91FD0A615}"/>
              </a:ext>
            </a:extLst>
          </p:cNvPr>
          <p:cNvSpPr/>
          <p:nvPr/>
        </p:nvSpPr>
        <p:spPr>
          <a:xfrm>
            <a:off x="2855640" y="4577906"/>
            <a:ext cx="2739661" cy="400110"/>
          </a:xfrm>
          <a:prstGeom prst="rect">
            <a:avLst/>
          </a:prstGeom>
        </p:spPr>
        <p:txBody>
          <a:bodyPr wrap="none">
            <a:spAutoFit/>
          </a:bodyPr>
          <a:lstStyle/>
          <a:p>
            <a:r>
              <a:rPr lang="fr-FR" sz="2000" dirty="0">
                <a:solidFill>
                  <a:schemeClr val="bg1"/>
                </a:solidFill>
              </a:rPr>
              <a:t>Rajouter notre code</a:t>
            </a:r>
            <a:endParaRPr lang="fr-FR" sz="2000" dirty="0"/>
          </a:p>
        </p:txBody>
      </p:sp>
      <p:sp>
        <p:nvSpPr>
          <p:cNvPr id="16" name="Rectangle 15">
            <a:extLst>
              <a:ext uri="{FF2B5EF4-FFF2-40B4-BE49-F238E27FC236}">
                <a16:creationId xmlns:a16="http://schemas.microsoft.com/office/drawing/2014/main" id="{412BB5DF-02A9-B61A-7A92-630E41CB09A7}"/>
              </a:ext>
            </a:extLst>
          </p:cNvPr>
          <p:cNvSpPr/>
          <p:nvPr/>
        </p:nvSpPr>
        <p:spPr>
          <a:xfrm>
            <a:off x="6528048" y="3429000"/>
            <a:ext cx="5256584" cy="2500436"/>
          </a:xfrm>
          <a:prstGeom prst="rect">
            <a:avLst/>
          </a:prstGeom>
          <a:solidFill>
            <a:srgbClr val="BA2980"/>
          </a:solid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CF5D5009-1A7A-EB61-9574-491B5C3A253A}"/>
              </a:ext>
            </a:extLst>
          </p:cNvPr>
          <p:cNvSpPr/>
          <p:nvPr/>
        </p:nvSpPr>
        <p:spPr>
          <a:xfrm>
            <a:off x="7464152" y="3176972"/>
            <a:ext cx="2376264" cy="504056"/>
          </a:xfrm>
          <a:prstGeom prst="rect">
            <a:avLst/>
          </a:prstGeom>
          <a:solidFill>
            <a:srgbClr val="811B6F"/>
          </a:solid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space réservé du texte 4">
            <a:extLst>
              <a:ext uri="{FF2B5EF4-FFF2-40B4-BE49-F238E27FC236}">
                <a16:creationId xmlns:a16="http://schemas.microsoft.com/office/drawing/2014/main" id="{F226E8A5-C941-61F5-7A66-BA61C2006B05}"/>
              </a:ext>
            </a:extLst>
          </p:cNvPr>
          <p:cNvSpPr txBox="1">
            <a:spLocks/>
          </p:cNvSpPr>
          <p:nvPr/>
        </p:nvSpPr>
        <p:spPr>
          <a:xfrm>
            <a:off x="7536160" y="3304828"/>
            <a:ext cx="2232248" cy="461520"/>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FR" dirty="0">
                <a:solidFill>
                  <a:schemeClr val="bg1"/>
                </a:solidFill>
              </a:rPr>
              <a:t> </a:t>
            </a:r>
            <a:r>
              <a:rPr lang="fr-FR" dirty="0">
                <a:solidFill>
                  <a:schemeClr val="bg1"/>
                </a:solidFill>
                <a:latin typeface="Archive" panose="02000506040000020004" pitchFamily="50" charset="0"/>
              </a:rPr>
              <a:t>LES ADVICES</a:t>
            </a:r>
          </a:p>
        </p:txBody>
      </p:sp>
      <p:sp>
        <p:nvSpPr>
          <p:cNvPr id="19" name="Rectangle 18">
            <a:extLst>
              <a:ext uri="{FF2B5EF4-FFF2-40B4-BE49-F238E27FC236}">
                <a16:creationId xmlns:a16="http://schemas.microsoft.com/office/drawing/2014/main" id="{9AC16056-2955-0D8D-5D1D-344BC23B26E4}"/>
              </a:ext>
            </a:extLst>
          </p:cNvPr>
          <p:cNvSpPr/>
          <p:nvPr/>
        </p:nvSpPr>
        <p:spPr>
          <a:xfrm>
            <a:off x="6983217" y="4100852"/>
            <a:ext cx="2641175" cy="1323439"/>
          </a:xfrm>
          <a:prstGeom prst="rect">
            <a:avLst/>
          </a:prstGeom>
        </p:spPr>
        <p:txBody>
          <a:bodyPr wrap="square">
            <a:spAutoFit/>
          </a:bodyPr>
          <a:lstStyle/>
          <a:p>
            <a:r>
              <a:rPr lang="fr-FR" sz="8000" dirty="0">
                <a:solidFill>
                  <a:schemeClr val="bg1"/>
                </a:solidFill>
                <a:latin typeface="Archive" panose="02000506040000020004" pitchFamily="50" charset="0"/>
              </a:rPr>
              <a:t>QUOI</a:t>
            </a:r>
            <a:endParaRPr lang="fr-FR" sz="8000" dirty="0"/>
          </a:p>
        </p:txBody>
      </p:sp>
      <p:sp>
        <p:nvSpPr>
          <p:cNvPr id="20" name="Rectangle 19">
            <a:extLst>
              <a:ext uri="{FF2B5EF4-FFF2-40B4-BE49-F238E27FC236}">
                <a16:creationId xmlns:a16="http://schemas.microsoft.com/office/drawing/2014/main" id="{F3F36F78-9329-4000-B884-9B18E324DA6B}"/>
              </a:ext>
            </a:extLst>
          </p:cNvPr>
          <p:cNvSpPr/>
          <p:nvPr/>
        </p:nvSpPr>
        <p:spPr>
          <a:xfrm>
            <a:off x="9853644" y="4585845"/>
            <a:ext cx="1279325" cy="400110"/>
          </a:xfrm>
          <a:prstGeom prst="rect">
            <a:avLst/>
          </a:prstGeom>
        </p:spPr>
        <p:txBody>
          <a:bodyPr wrap="none">
            <a:spAutoFit/>
          </a:bodyPr>
          <a:lstStyle/>
          <a:p>
            <a:r>
              <a:rPr lang="fr-FR" sz="2000" dirty="0">
                <a:solidFill>
                  <a:schemeClr val="bg1"/>
                </a:solidFill>
              </a:rPr>
              <a:t>Rajouter</a:t>
            </a:r>
            <a:endParaRPr lang="fr-F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4">
            <a:extLst>
              <a:ext uri="{FF2B5EF4-FFF2-40B4-BE49-F238E27FC236}">
                <a16:creationId xmlns:a16="http://schemas.microsoft.com/office/drawing/2014/main" id="{F93C036B-EA6C-52F4-E055-C2D54457B04B}"/>
              </a:ext>
            </a:extLst>
          </p:cNvPr>
          <p:cNvSpPr txBox="1">
            <a:spLocks/>
          </p:cNvSpPr>
          <p:nvPr/>
        </p:nvSpPr>
        <p:spPr>
          <a:xfrm>
            <a:off x="227349" y="1844824"/>
            <a:ext cx="11700000" cy="720080"/>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fr-FR" dirty="0">
              <a:solidFill>
                <a:schemeClr val="bg1"/>
              </a:solidFill>
            </a:endParaRPr>
          </a:p>
        </p:txBody>
      </p:sp>
      <p:sp>
        <p:nvSpPr>
          <p:cNvPr id="10" name="Titre 3">
            <a:extLst>
              <a:ext uri="{FF2B5EF4-FFF2-40B4-BE49-F238E27FC236}">
                <a16:creationId xmlns:a16="http://schemas.microsoft.com/office/drawing/2014/main" id="{C823C9E5-C352-3588-4607-0C9BD46C8B80}"/>
              </a:ext>
            </a:extLst>
          </p:cNvPr>
          <p:cNvSpPr txBox="1">
            <a:spLocks/>
          </p:cNvSpPr>
          <p:nvPr/>
        </p:nvSpPr>
        <p:spPr>
          <a:xfrm>
            <a:off x="227349" y="0"/>
            <a:ext cx="11125236" cy="1104900"/>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fr-FR" dirty="0">
                <a:solidFill>
                  <a:schemeClr val="bg1"/>
                </a:solidFill>
                <a:latin typeface="Archive" panose="02000506040000020004" pitchFamily="50" charset="0"/>
              </a:rPr>
              <a:t>Les possibilités - Exemples</a:t>
            </a:r>
          </a:p>
        </p:txBody>
      </p:sp>
      <p:sp>
        <p:nvSpPr>
          <p:cNvPr id="3" name="Espace réservé du texte 2">
            <a:extLst>
              <a:ext uri="{FF2B5EF4-FFF2-40B4-BE49-F238E27FC236}">
                <a16:creationId xmlns:a16="http://schemas.microsoft.com/office/drawing/2014/main" id="{85777892-4794-619E-617E-CDB3330003B7}"/>
              </a:ext>
            </a:extLst>
          </p:cNvPr>
          <p:cNvSpPr>
            <a:spLocks noGrp="1"/>
          </p:cNvSpPr>
          <p:nvPr>
            <p:ph type="body" sz="quarter" idx="10"/>
          </p:nvPr>
        </p:nvSpPr>
        <p:spPr>
          <a:xfrm>
            <a:off x="275046" y="1225486"/>
            <a:ext cx="9194681" cy="4939817"/>
          </a:xfrm>
        </p:spPr>
        <p:txBody>
          <a:bodyPr/>
          <a:lstStyle/>
          <a:p>
            <a:pPr marL="342900" indent="-342900">
              <a:buFont typeface="Arial" panose="020B0604020202020204" pitchFamily="34" charset="0"/>
              <a:buChar char="•"/>
            </a:pPr>
            <a:r>
              <a:rPr lang="fr-FR" sz="2400" dirty="0"/>
              <a:t>Mesure de performance : obtention des temps d’exécutions des méthodes</a:t>
            </a:r>
          </a:p>
          <a:p>
            <a:pPr marL="342900" indent="-342900">
              <a:buFont typeface="Arial" panose="020B0604020202020204" pitchFamily="34" charset="0"/>
              <a:buChar char="•"/>
            </a:pPr>
            <a:r>
              <a:rPr lang="fr-FR" sz="2400" dirty="0"/>
              <a:t>Audit :</a:t>
            </a:r>
          </a:p>
          <a:p>
            <a:pPr marL="520700" lvl="1" indent="-342900">
              <a:buFont typeface="Arial" panose="020B0604020202020204" pitchFamily="34" charset="0"/>
              <a:buChar char="•"/>
            </a:pPr>
            <a:r>
              <a:rPr lang="fr-FR" sz="2200" dirty="0"/>
              <a:t>Logger les entrées / sorties des méthodes</a:t>
            </a:r>
          </a:p>
          <a:p>
            <a:pPr marL="520700" lvl="1" indent="-342900">
              <a:buFont typeface="Arial" panose="020B0604020202020204" pitchFamily="34" charset="0"/>
              <a:buChar char="•"/>
            </a:pPr>
            <a:r>
              <a:rPr lang="fr-FR" sz="2200" dirty="0"/>
              <a:t>Exécuter une action à un moment précis de l’exécution (historique des traces)</a:t>
            </a:r>
          </a:p>
          <a:p>
            <a:pPr marL="520700" lvl="1" indent="-342900">
              <a:buFont typeface="Arial" panose="020B0604020202020204" pitchFamily="34" charset="0"/>
              <a:buChar char="•"/>
            </a:pPr>
            <a:r>
              <a:rPr lang="fr-FR" sz="2200" dirty="0"/>
              <a:t>Tracer les appels</a:t>
            </a:r>
          </a:p>
          <a:p>
            <a:pPr marL="342900" indent="-342900">
              <a:buFont typeface="Arial" panose="020B0604020202020204" pitchFamily="34" charset="0"/>
              <a:buChar char="•"/>
            </a:pPr>
            <a:r>
              <a:rPr lang="fr-FR" sz="2400" dirty="0"/>
              <a:t>Sécurité : Ajout d’une couche de sécurité pour l’exécution de certaines méthodes</a:t>
            </a:r>
          </a:p>
          <a:p>
            <a:pPr marL="342900" indent="-342900">
              <a:buFont typeface="Arial" panose="020B0604020202020204" pitchFamily="34" charset="0"/>
              <a:buChar char="•"/>
            </a:pPr>
            <a:endParaRPr lang="fr-FR" sz="2400" dirty="0"/>
          </a:p>
        </p:txBody>
      </p:sp>
    </p:spTree>
    <p:extLst>
      <p:ext uri="{BB962C8B-B14F-4D97-AF65-F5344CB8AC3E}">
        <p14:creationId xmlns:p14="http://schemas.microsoft.com/office/powerpoint/2010/main" val="2804545628"/>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5CBF17E-CDFF-4E0B-320A-86463B1707E7}"/>
              </a:ext>
            </a:extLst>
          </p:cNvPr>
          <p:cNvPicPr>
            <a:picLocks noChangeAspect="1"/>
          </p:cNvPicPr>
          <p:nvPr/>
        </p:nvPicPr>
        <p:blipFill rotWithShape="1">
          <a:blip r:embed="rId4"/>
          <a:srcRect l="4551" t="6213" r="4409" b="6518"/>
          <a:stretch/>
        </p:blipFill>
        <p:spPr>
          <a:xfrm>
            <a:off x="407367" y="35903"/>
            <a:ext cx="9217025" cy="6806750"/>
          </a:xfrm>
          <a:prstGeom prst="rect">
            <a:avLst/>
          </a:prstGeom>
        </p:spPr>
      </p:pic>
      <p:sp>
        <p:nvSpPr>
          <p:cNvPr id="6" name="Titre 3">
            <a:extLst>
              <a:ext uri="{FF2B5EF4-FFF2-40B4-BE49-F238E27FC236}">
                <a16:creationId xmlns:a16="http://schemas.microsoft.com/office/drawing/2014/main" id="{BBDF76E9-3768-FD43-11D5-6211A012A390}"/>
              </a:ext>
            </a:extLst>
          </p:cNvPr>
          <p:cNvSpPr txBox="1">
            <a:spLocks/>
          </p:cNvSpPr>
          <p:nvPr/>
        </p:nvSpPr>
        <p:spPr>
          <a:xfrm rot="16200000">
            <a:off x="-3222311" y="3233534"/>
            <a:ext cx="6806750" cy="411487"/>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pPr algn="ctr"/>
            <a:r>
              <a:rPr lang="fr-FR" dirty="0">
                <a:solidFill>
                  <a:schemeClr val="bg1"/>
                </a:solidFill>
                <a:latin typeface="Archive" panose="02000506040000020004" pitchFamily="50" charset="0"/>
              </a:rPr>
              <a:t>EXEMPLE PAR DU CODE JAVA</a:t>
            </a:r>
          </a:p>
        </p:txBody>
      </p:sp>
      <p:sp>
        <p:nvSpPr>
          <p:cNvPr id="7" name="Rectangle : avec coin arrondi et coin rogné en haut 6">
            <a:extLst>
              <a:ext uri="{FF2B5EF4-FFF2-40B4-BE49-F238E27FC236}">
                <a16:creationId xmlns:a16="http://schemas.microsoft.com/office/drawing/2014/main" id="{D3641C43-5468-8DBC-4436-00E6478B0D81}"/>
              </a:ext>
            </a:extLst>
          </p:cNvPr>
          <p:cNvSpPr/>
          <p:nvPr/>
        </p:nvSpPr>
        <p:spPr>
          <a:xfrm>
            <a:off x="9552384" y="1772816"/>
            <a:ext cx="2623047" cy="546001"/>
          </a:xfrm>
          <a:prstGeom prst="snip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Pointcut</a:t>
            </a:r>
            <a:r>
              <a:rPr lang="fr-FR" sz="1600" dirty="0"/>
              <a:t> du </a:t>
            </a:r>
            <a:r>
              <a:rPr lang="fr-FR" sz="1600" dirty="0" err="1"/>
              <a:t>controller</a:t>
            </a:r>
            <a:endParaRPr lang="fr-FR" sz="1600" dirty="0"/>
          </a:p>
        </p:txBody>
      </p:sp>
      <p:cxnSp>
        <p:nvCxnSpPr>
          <p:cNvPr id="4" name="Connecteur droit 3">
            <a:extLst>
              <a:ext uri="{FF2B5EF4-FFF2-40B4-BE49-F238E27FC236}">
                <a16:creationId xmlns:a16="http://schemas.microsoft.com/office/drawing/2014/main" id="{ECFD0E14-F35F-BEA5-E43F-798C682A36C0}"/>
              </a:ext>
            </a:extLst>
          </p:cNvPr>
          <p:cNvCxnSpPr>
            <a:cxnSpLocks/>
          </p:cNvCxnSpPr>
          <p:nvPr/>
        </p:nvCxnSpPr>
        <p:spPr>
          <a:xfrm flipH="1">
            <a:off x="783977" y="2276872"/>
            <a:ext cx="1140802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2F469614-D70D-4786-D95D-6231252D7E58}"/>
              </a:ext>
            </a:extLst>
          </p:cNvPr>
          <p:cNvCxnSpPr>
            <a:cxnSpLocks/>
          </p:cNvCxnSpPr>
          <p:nvPr/>
        </p:nvCxnSpPr>
        <p:spPr>
          <a:xfrm flipH="1">
            <a:off x="783977" y="2996952"/>
            <a:ext cx="1140802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925C0C60-0230-9BD5-25AC-E698D6FCEBE5}"/>
              </a:ext>
            </a:extLst>
          </p:cNvPr>
          <p:cNvCxnSpPr>
            <a:cxnSpLocks/>
          </p:cNvCxnSpPr>
          <p:nvPr/>
        </p:nvCxnSpPr>
        <p:spPr>
          <a:xfrm flipH="1">
            <a:off x="783976" y="4941168"/>
            <a:ext cx="1140802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4FF3C41A-C05F-3243-C3ED-317781AEAC0D}"/>
              </a:ext>
            </a:extLst>
          </p:cNvPr>
          <p:cNvCxnSpPr>
            <a:cxnSpLocks/>
          </p:cNvCxnSpPr>
          <p:nvPr/>
        </p:nvCxnSpPr>
        <p:spPr>
          <a:xfrm flipH="1">
            <a:off x="767408" y="6525344"/>
            <a:ext cx="1140802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 avec coin arrondi et coin rogné en haut 14">
            <a:extLst>
              <a:ext uri="{FF2B5EF4-FFF2-40B4-BE49-F238E27FC236}">
                <a16:creationId xmlns:a16="http://schemas.microsoft.com/office/drawing/2014/main" id="{710D4A4D-A8CF-016A-B97C-4D77EE503425}"/>
              </a:ext>
            </a:extLst>
          </p:cNvPr>
          <p:cNvSpPr/>
          <p:nvPr/>
        </p:nvSpPr>
        <p:spPr>
          <a:xfrm>
            <a:off x="9552384" y="2425228"/>
            <a:ext cx="2623047" cy="546001"/>
          </a:xfrm>
          <a:prstGeom prst="snip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Pointcut</a:t>
            </a:r>
            <a:r>
              <a:rPr lang="fr-FR" sz="1600" dirty="0"/>
              <a:t> annotation custom</a:t>
            </a:r>
          </a:p>
        </p:txBody>
      </p:sp>
      <p:sp>
        <p:nvSpPr>
          <p:cNvPr id="16" name="Rectangle : avec coin arrondi et coin rogné en haut 15">
            <a:extLst>
              <a:ext uri="{FF2B5EF4-FFF2-40B4-BE49-F238E27FC236}">
                <a16:creationId xmlns:a16="http://schemas.microsoft.com/office/drawing/2014/main" id="{09FAACFC-8FB4-4C48-2984-42E36F1E96F1}"/>
              </a:ext>
            </a:extLst>
          </p:cNvPr>
          <p:cNvSpPr/>
          <p:nvPr/>
        </p:nvSpPr>
        <p:spPr>
          <a:xfrm>
            <a:off x="9552384" y="3429000"/>
            <a:ext cx="2623047" cy="1482105"/>
          </a:xfrm>
          <a:prstGeom prst="snip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Permet de logger entrée avec params + sortie avec résultat</a:t>
            </a:r>
          </a:p>
        </p:txBody>
      </p:sp>
      <p:sp>
        <p:nvSpPr>
          <p:cNvPr id="17" name="Rectangle : avec coin arrondi et coin rogné en haut 16">
            <a:extLst>
              <a:ext uri="{FF2B5EF4-FFF2-40B4-BE49-F238E27FC236}">
                <a16:creationId xmlns:a16="http://schemas.microsoft.com/office/drawing/2014/main" id="{E1982B43-4057-8500-723B-86E104121CE3}"/>
              </a:ext>
            </a:extLst>
          </p:cNvPr>
          <p:cNvSpPr/>
          <p:nvPr/>
        </p:nvSpPr>
        <p:spPr>
          <a:xfrm>
            <a:off x="9552384" y="5343152"/>
            <a:ext cx="2623047" cy="1152129"/>
          </a:xfrm>
          <a:prstGeom prst="snip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Permet de logger le temps que la méthode prend</a:t>
            </a:r>
          </a:p>
        </p:txBody>
      </p:sp>
    </p:spTree>
    <p:extLst>
      <p:ext uri="{BB962C8B-B14F-4D97-AF65-F5344CB8AC3E}">
        <p14:creationId xmlns:p14="http://schemas.microsoft.com/office/powerpoint/2010/main" val="266947181"/>
      </p:ext>
    </p:extLst>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POWER_USER_TAGS_ICONS" val="hand*raise hand"/>
</p:tagLst>
</file>

<file path=ppt/tags/tag3.xml><?xml version="1.0" encoding="utf-8"?>
<p:tagLst xmlns:a="http://schemas.openxmlformats.org/drawingml/2006/main" xmlns:r="http://schemas.openxmlformats.org/officeDocument/2006/relationships" xmlns:p="http://schemas.openxmlformats.org/presentationml/2006/main">
  <p:tag name="POWER_USER_TAGS_ICONS" val="hand*raise hand"/>
</p:tagLst>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_Standard-Template_2022.pptx" id="{4E267CF8-9105-4C04-8A4B-7AEE8CF5A090}" vid="{CF555E12-DAD9-47F9-A47B-5AD9CFEEC164}"/>
    </a:ext>
  </a:extLst>
</a:theme>
</file>

<file path=ppt/theme/theme2.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Entity xmlns="f1122fed-4606-4ec8-90ef-13536176a38c">Capgemini Group</Entity>
    <Classification xmlns="f1122fed-4606-4ec8-90ef-13536176a38c">Company Public (Sec 0)</Classification>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3DB8F1B61B4E349B1D07C13E9DB8DAC" ma:contentTypeVersion="9" ma:contentTypeDescription="Crée un document." ma:contentTypeScope="" ma:versionID="c4b8dcacc5dda4acca8dbac7a1e3a0c9">
  <xsd:schema xmlns:xsd="http://www.w3.org/2001/XMLSchema" xmlns:xs="http://www.w3.org/2001/XMLSchema" xmlns:p="http://schemas.microsoft.com/office/2006/metadata/properties" xmlns:ns2="f1122fed-4606-4ec8-90ef-13536176a38c" xmlns:ns3="83fd27e2-85d6-4e10-9bbd-a3e555ecf21b" targetNamespace="http://schemas.microsoft.com/office/2006/metadata/properties" ma:root="true" ma:fieldsID="7537925aab904629113bea5a06b0675c" ns2:_="" ns3:_="">
    <xsd:import namespace="f1122fed-4606-4ec8-90ef-13536176a38c"/>
    <xsd:import namespace="83fd27e2-85d6-4e10-9bbd-a3e555ecf21b"/>
    <xsd:element name="properties">
      <xsd:complexType>
        <xsd:sequence>
          <xsd:element name="documentManagement">
            <xsd:complexType>
              <xsd:all>
                <xsd:element ref="ns2:Entity"/>
                <xsd:element ref="ns2:MediaServiceMetadata" minOccurs="0"/>
                <xsd:element ref="ns2:MediaServiceFastMetadata" minOccurs="0"/>
                <xsd:element ref="ns3:SharedWithUsers" minOccurs="0"/>
                <xsd:element ref="ns3:SharedWithDetails" minOccurs="0"/>
                <xsd:element ref="ns2:Classification"/>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22fed-4606-4ec8-90ef-13536176a38c" elementFormDefault="qualified">
    <xsd:import namespace="http://schemas.microsoft.com/office/2006/documentManagement/types"/>
    <xsd:import namespace="http://schemas.microsoft.com/office/infopath/2007/PartnerControls"/>
    <xsd:element name="Entity" ma:index="8" ma:displayName="Entity" ma:format="RadioButtons" ma:internalName="Entity">
      <xsd:simpleType>
        <xsd:restriction base="dms:Choice">
          <xsd:enumeration value="Capgemini Group"/>
          <xsd:enumeration value="Capgemini Invent"/>
          <xsd:enumeration value="Group IT"/>
          <xsd:enumeration value="Sogeti"/>
          <xsd:enumeration value="Capgemini Engineering"/>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Classification" ma:index="13" ma:displayName="Classification" ma:description="Data Classification" ma:format="RadioButtons" ma:internalName="Classification">
      <xsd:simpleType>
        <xsd:restriction base="dms:Choice">
          <xsd:enumeration value="Company Public (Sec 0)"/>
          <xsd:enumeration value="Company Confidential (Sec 1)"/>
          <xsd:enumeration value="Company Restricted (Sec 2)"/>
          <xsd:enumeration value="Company Sensitive (Sec 3)"/>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fd27e2-85d6-4e10-9bbd-a3e555ecf21b"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2.xml><?xml version="1.0" encoding="utf-8"?>
<ds:datastoreItem xmlns:ds="http://schemas.openxmlformats.org/officeDocument/2006/customXml" ds:itemID="{8765F6DA-EDFD-4C3F-B2EB-EDE359E124E2}">
  <ds:schemaRefs>
    <ds:schemaRef ds:uri="http://schemas.microsoft.com/office/2006/documentManagement/types"/>
    <ds:schemaRef ds:uri="866c9c41-2c2c-4d95-92e3-745332f54785"/>
    <ds:schemaRef ds:uri="http://purl.org/dc/dcmitype/"/>
    <ds:schemaRef ds:uri="http://purl.org/dc/elements/1.1/"/>
    <ds:schemaRef ds:uri="http://schemas.microsoft.com/office/2006/metadata/properties"/>
    <ds:schemaRef ds:uri="http://schemas.microsoft.com/office/infopath/2007/PartnerControls"/>
    <ds:schemaRef ds:uri="85ebd0df-9687-47ef-b5a5-617eb7dd465e"/>
    <ds:schemaRef ds:uri="http://schemas.openxmlformats.org/package/2006/metadata/core-properties"/>
    <ds:schemaRef ds:uri="http://www.w3.org/XML/1998/namespace"/>
    <ds:schemaRef ds:uri="http://purl.org/dc/terms/"/>
    <ds:schemaRef ds:uri="f1122fed-4606-4ec8-90ef-13536176a38c"/>
  </ds:schemaRefs>
</ds:datastoreItem>
</file>

<file path=customXml/itemProps3.xml><?xml version="1.0" encoding="utf-8"?>
<ds:datastoreItem xmlns:ds="http://schemas.openxmlformats.org/officeDocument/2006/customXml" ds:itemID="{3D70F2B7-4FFD-4DEA-A979-A7A73CB803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122fed-4606-4ec8-90ef-13536176a38c"/>
    <ds:schemaRef ds:uri="83fd27e2-85d6-4e10-9bbd-a3e555ecf2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Capgemini template-Standard-2022</Template>
  <TotalTime>185</TotalTime>
  <Words>738</Words>
  <Application>Microsoft Office PowerPoint</Application>
  <PresentationFormat>Grand écran</PresentationFormat>
  <Paragraphs>124</Paragraphs>
  <Slides>14</Slides>
  <Notes>7</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Ubuntu Medium</vt:lpstr>
      <vt:lpstr>Ubuntu Light</vt:lpstr>
      <vt:lpstr>Ubuntu</vt:lpstr>
      <vt:lpstr>Calibri</vt:lpstr>
      <vt:lpstr>Wingdings</vt:lpstr>
      <vt:lpstr>Archive</vt:lpstr>
      <vt:lpstr>Arial</vt:lpstr>
      <vt:lpstr>Capgemini2021</vt:lpstr>
      <vt:lpstr>La programmation par aspects</vt:lpstr>
      <vt:lpstr>LES ASPECTS</vt:lpstr>
      <vt:lpstr>C’est à vous !</vt:lpstr>
      <vt:lpstr>C’est à vous !</vt:lpstr>
      <vt:lpstr>LA POLLUTION DE CODE 1</vt:lpstr>
      <vt:lpstr>LA POLLUTION DE CODE 2</vt:lpstr>
      <vt:lpstr>Présentation PowerPoint</vt:lpstr>
      <vt:lpstr>Présentation PowerPoint</vt:lpstr>
      <vt:lpstr>Présentation PowerPoint</vt:lpstr>
      <vt:lpstr>DEMO TIME</vt:lpstr>
      <vt:lpstr>Avantages / Limites</vt:lpstr>
      <vt:lpstr>Annexe</vt:lpstr>
      <vt:lpstr>GET THE   FUTURE  YOU WANT</vt:lpstr>
      <vt:lpstr>About Capgemini</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programmation par aspects</dc:title>
  <dc:subject>Capgemini template</dc:subject>
  <dc:creator>CAZALA, Alexandre</dc:creator>
  <cp:lastModifiedBy>CAZALA, Alexandre</cp:lastModifiedBy>
  <cp:revision>5</cp:revision>
  <dcterms:created xsi:type="dcterms:W3CDTF">2023-03-07T13:50:36Z</dcterms:created>
  <dcterms:modified xsi:type="dcterms:W3CDTF">2023-03-16T11:00:13Z</dcterms:modified>
  <cp:category>Enter Data Classification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0x010100E3DB8F1B61B4E349B1D07C13E9DB8DAC</vt:lpwstr>
  </property>
</Properties>
</file>