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206" autoAdjust="0"/>
  </p:normalViewPr>
  <p:slideViewPr>
    <p:cSldViewPr snapToGrid="0">
      <p:cViewPr>
        <p:scale>
          <a:sx n="66" d="100"/>
          <a:sy n="66" d="100"/>
        </p:scale>
        <p:origin x="18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4F280-2C91-4EC9-847D-FD28A431848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79685-DD1D-4B3A-80C7-29224071D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https://towardsdatascience.com/time-series-clustering-deriving-trends-and-archetypes-from-sequential-data-bb87783312b4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6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https://r.tquant.eu/tquant/Tartu/Frequentist_vs_Bayes_post_hoc/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https://r.tquant.eu/tquant/Tartu/Frequentist_vs_Bayes_post_hoc/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79685-DD1D-4B3A-80C7-29224071D3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D37-A058-B65B-882A-1F0E591B1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90C65-A7C4-25F3-5ABD-D4B0E452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8293-B0E0-6FD6-D29B-A7B015AD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C562-D239-9DDF-FC2A-8782EA50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7FBD-43A1-7784-4909-8332B4B8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62B5-BA70-CD27-91DA-CDF5414D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8ADDB-4029-CF3E-ECC3-D6F2C51D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B74E-498B-6761-407E-BAE17CFC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E7C5-060B-33E6-B213-8100F452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05A6-772F-81D7-3218-AA624D0D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516A4-7444-15CC-2C83-96E893685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7692-842E-D917-1A44-ED6583AAA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7675-620C-2780-4513-12D425CA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789A-5838-39A2-0A1A-CDAAEF32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1F9E-3EBC-0101-A705-05630A8B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DA9-9479-1338-65EE-4B24FFF5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9CBD-39D1-7148-4161-C587E1B5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D226-21D0-4723-3F99-7E5C3F42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CB9C-B298-3F0D-08F6-39D9E98A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A768-6F83-7D23-D9AE-C243BF2A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D065-DE04-CFD4-76CE-802DB9BE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EACEF-831D-0AF8-6290-7381C48E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26ED-CCD9-3704-0076-35516F0E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0D51-B3BF-9ED9-87C7-1BA7003D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54F6-7F75-FA6D-1C0E-9BDE7BF8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6491-23AD-4F0B-DE7F-2E411EBD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CEAC-4A3B-7BAA-AF0B-2A7DF4D8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1E76D-E189-11A7-4D04-7FB167F8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C05D9-A302-2CAE-F68D-EAD54B5D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F984-2A4E-0306-0FA5-AF4BB9E1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6F19C-622F-2C53-79A5-8BD09CD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433B-9DB8-6E5B-A82A-5A98D217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05D69-2326-F9A9-E3ED-591D85D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899E6-7D7F-73D1-5C0E-E1FFCB79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99576-AE7B-8241-8343-5283C286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EF054-73BF-5B06-692E-77A83F764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51E7-A4A8-2ECF-0F9F-3B7BE6C2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636B3-696F-1B58-3D69-DC1D155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7DE5D-6C9B-F2E7-547C-2C67A741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F7F2-0AF1-7A05-266D-56EEA7C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EE49D-E0EB-60B9-3745-70920734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8832D-A36E-B3BF-8D96-1F0A40EB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EDEBB-33F9-971C-37A9-AEF257D8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1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89CA-1E13-A5DB-47F1-6C16DC91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0D5B7-B4BA-44D7-DADB-8E360D30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3C861-D9B8-88D0-32BA-2E167F1A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73D2-F85B-A3F5-297C-6EDCCD2E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5154-5AFA-A73C-A5BF-E9BDAB5C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613B-E291-E7F3-B932-83FC6340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5BE7-48A4-FE0E-7D86-EC575035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24023-2D11-4DD0-19AB-40469870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D27B-13C2-A45F-B3AE-F3B89EA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6662-7C44-73D0-EFF8-61E7D563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AEF89-C80F-3CBB-DF88-40CA62B61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2BBC-36D3-5ECF-0344-2900F47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9E28-F4ED-B949-026E-2577569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7F95-B09C-6C9F-992B-767C875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00201-7480-7829-E1DC-D3E3EEE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D37D9-FE62-8CEE-3BC6-7649557C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EF30-778A-B649-9C87-E72D1653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882C-010B-CE43-39C5-D9DA393A4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805E-66AE-4367-AE4D-B25E87DFFBB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68ED-3CDF-5AF2-96A9-EA3A753B6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A55C-A085-77FF-241D-6A660C2D5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D537-BBF8-4BEE-89D1-7AC8D448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8989DE1-C68F-70F1-7C88-A1CDDDA6AA98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5E3C4-41AC-BB0B-F576-E90A3EA63B6E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20FB55-CC76-CFEE-7FCA-5F8334CB364A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8D9334-344D-7063-3103-491E2F1C6FBB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8B85A-EA4E-CBA1-8C17-05CBBC015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0" t="3915" b="59433"/>
          <a:stretch/>
        </p:blipFill>
        <p:spPr>
          <a:xfrm>
            <a:off x="5212081" y="2872491"/>
            <a:ext cx="4800600" cy="21943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519AD-E627-8109-0C58-FFA2A15A925D}"/>
              </a:ext>
            </a:extLst>
          </p:cNvPr>
          <p:cNvCxnSpPr>
            <a:cxnSpLocks/>
          </p:cNvCxnSpPr>
          <p:nvPr/>
        </p:nvCxnSpPr>
        <p:spPr>
          <a:xfrm flipV="1">
            <a:off x="4709160" y="5387058"/>
            <a:ext cx="1819204" cy="3889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C0E1E3-9B64-4348-A621-F9E26A896651}"/>
              </a:ext>
            </a:extLst>
          </p:cNvPr>
          <p:cNvSpPr txBox="1"/>
          <p:nvPr/>
        </p:nvSpPr>
        <p:spPr>
          <a:xfrm>
            <a:off x="1365956" y="5365242"/>
            <a:ext cx="31960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A Silhouette score to show how well the cluster separate. Scores around zero indicate overlapping clusters. The score is higher when clusters are dense and well separated.</a:t>
            </a:r>
            <a:endParaRPr lang="en-GB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1CB9B6-560D-2926-6BD9-1C6E7653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78958" y="4204283"/>
            <a:ext cx="4209625" cy="2453808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B9B61DA-E90F-B5C2-DE84-2F8B167DFDF6}"/>
              </a:ext>
            </a:extLst>
          </p:cNvPr>
          <p:cNvSpPr txBox="1">
            <a:spLocks/>
          </p:cNvSpPr>
          <p:nvPr/>
        </p:nvSpPr>
        <p:spPr>
          <a:xfrm>
            <a:off x="455391" y="764633"/>
            <a:ext cx="6679473" cy="350109"/>
          </a:xfrm>
          <a:prstGeom prst="rect">
            <a:avLst/>
          </a:prstGeom>
        </p:spPr>
        <p:txBody>
          <a:bodyPr anchor="ctr"/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Arial" panose="020B0604020202020204" pitchFamily="34" charset="0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of Electricity consumption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C9E4B-022A-86E3-6C45-289DFE8618E9}"/>
              </a:ext>
            </a:extLst>
          </p:cNvPr>
          <p:cNvSpPr txBox="1"/>
          <p:nvPr/>
        </p:nvSpPr>
        <p:spPr>
          <a:xfrm>
            <a:off x="6609260" y="5177018"/>
            <a:ext cx="1834443" cy="307777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Cluster score : 0.268</a:t>
            </a:r>
            <a:endParaRPr lang="en-GB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E27B0-D846-16E3-6A2F-4B6F8D29FB21}"/>
              </a:ext>
            </a:extLst>
          </p:cNvPr>
          <p:cNvCxnSpPr>
            <a:cxnSpLocks/>
          </p:cNvCxnSpPr>
          <p:nvPr/>
        </p:nvCxnSpPr>
        <p:spPr>
          <a:xfrm flipH="1" flipV="1">
            <a:off x="8852746" y="5131929"/>
            <a:ext cx="611294" cy="58307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E79A7C-9794-80F5-44A4-F8F731DCA983}"/>
              </a:ext>
            </a:extLst>
          </p:cNvPr>
          <p:cNvSpPr txBox="1"/>
          <p:nvPr/>
        </p:nvSpPr>
        <p:spPr>
          <a:xfrm>
            <a:off x="8049544" y="5929122"/>
            <a:ext cx="319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Graph of consumption rate according to time (x: Timeline, y: Consumption)</a:t>
            </a:r>
            <a:endParaRPr lang="en-GB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FD3A87-D110-E4B0-0F16-4409E53D1A8B}"/>
              </a:ext>
            </a:extLst>
          </p:cNvPr>
          <p:cNvGrpSpPr/>
          <p:nvPr/>
        </p:nvGrpSpPr>
        <p:grpSpPr>
          <a:xfrm>
            <a:off x="1213978" y="3368040"/>
            <a:ext cx="2695223" cy="1447800"/>
            <a:chOff x="1213978" y="3368040"/>
            <a:chExt cx="2695223" cy="14478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97CC28-3952-8B9A-9A96-7F9C85A4AA11}"/>
                </a:ext>
              </a:extLst>
            </p:cNvPr>
            <p:cNvGrpSpPr/>
            <p:nvPr/>
          </p:nvGrpSpPr>
          <p:grpSpPr>
            <a:xfrm>
              <a:off x="1213978" y="3368040"/>
              <a:ext cx="2641742" cy="1447800"/>
              <a:chOff x="1137778" y="2743200"/>
              <a:chExt cx="2641742" cy="14478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FDACF76-F48D-6606-FF19-18CD424A9974}"/>
                  </a:ext>
                </a:extLst>
              </p:cNvPr>
              <p:cNvGrpSpPr/>
              <p:nvPr/>
            </p:nvGrpSpPr>
            <p:grpSpPr>
              <a:xfrm>
                <a:off x="1137778" y="2743200"/>
                <a:ext cx="2641742" cy="1447800"/>
                <a:chOff x="421498" y="1676400"/>
                <a:chExt cx="3111924" cy="14478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CD72638-37B4-627C-3F8A-3BCCC00FDD66}"/>
                    </a:ext>
                  </a:extLst>
                </p:cNvPr>
                <p:cNvSpPr/>
                <p:nvPr/>
              </p:nvSpPr>
              <p:spPr>
                <a:xfrm>
                  <a:off x="421498" y="1676400"/>
                  <a:ext cx="3110089" cy="355599"/>
                </a:xfrm>
                <a:prstGeom prst="rect">
                  <a:avLst/>
                </a:prstGeom>
                <a:solidFill>
                  <a:srgbClr val="967B44"/>
                </a:solidFill>
                <a:ln>
                  <a:solidFill>
                    <a:srgbClr val="967B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935D2C1-9453-7B66-7CE0-FFA1A395E6D3}"/>
                    </a:ext>
                  </a:extLst>
                </p:cNvPr>
                <p:cNvSpPr/>
                <p:nvPr/>
              </p:nvSpPr>
              <p:spPr>
                <a:xfrm>
                  <a:off x="423333" y="1682045"/>
                  <a:ext cx="3110089" cy="1442155"/>
                </a:xfrm>
                <a:prstGeom prst="rect">
                  <a:avLst/>
                </a:prstGeom>
                <a:noFill/>
                <a:ln>
                  <a:solidFill>
                    <a:srgbClr val="967B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2F993B-076F-5FC6-CC02-E1CE1D5C8C8C}"/>
                  </a:ext>
                </a:extLst>
              </p:cNvPr>
              <p:cNvGrpSpPr/>
              <p:nvPr/>
            </p:nvGrpSpPr>
            <p:grpSpPr>
              <a:xfrm>
                <a:off x="1392204" y="3279055"/>
                <a:ext cx="2200485" cy="600164"/>
                <a:chOff x="1163604" y="2334175"/>
                <a:chExt cx="2200485" cy="600164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D80E0D-8DDB-DC7E-28E3-7F77F92CAC34}"/>
                    </a:ext>
                  </a:extLst>
                </p:cNvPr>
                <p:cNvSpPr txBox="1"/>
                <p:nvPr/>
              </p:nvSpPr>
              <p:spPr>
                <a:xfrm>
                  <a:off x="1529646" y="2334175"/>
                  <a:ext cx="1834443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spcBef>
                      <a:spcPts val="600"/>
                    </a:spcBef>
                    <a:defRPr sz="1400">
                      <a:latin typeface="Georgia"/>
                      <a:ea typeface="Calibri" panose="020F0502020204030204" pitchFamily="34" charset="0"/>
                    </a:defRPr>
                  </a:lvl1pPr>
                </a:lstStyle>
                <a:p>
                  <a:r>
                    <a:rPr lang="en-US" altLang="en-US" dirty="0"/>
                    <a:t>Temporal Clustering</a:t>
                  </a:r>
                </a:p>
                <a:p>
                  <a:r>
                    <a:rPr lang="en-US" altLang="en-US" dirty="0"/>
                    <a:t>Spatial Clustering</a:t>
                  </a:r>
                  <a:endParaRPr lang="en-GB" altLang="en-US" dirty="0"/>
                </a:p>
              </p:txBody>
            </p:sp>
            <p:sp>
              <p:nvSpPr>
                <p:cNvPr id="22" name="Google Shape;70;p8">
                  <a:extLst>
                    <a:ext uri="{FF2B5EF4-FFF2-40B4-BE49-F238E27FC236}">
                      <a16:creationId xmlns:a16="http://schemas.microsoft.com/office/drawing/2014/main" id="{B0B4471E-4156-CC09-F753-9B3FFC20F73D}"/>
                    </a:ext>
                  </a:extLst>
                </p:cNvPr>
                <p:cNvSpPr/>
                <p:nvPr/>
              </p:nvSpPr>
              <p:spPr>
                <a:xfrm>
                  <a:off x="1163604" y="2354134"/>
                  <a:ext cx="253938" cy="247956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967B4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SzPts val="1100"/>
                  </a:pPr>
                  <a:endParaRPr sz="1600" b="1" kern="0" dirty="0">
                    <a:solidFill>
                      <a:srgbClr val="FFFFFF"/>
                    </a:solidFill>
                    <a:latin typeface="Georgia" panose="02040502050405020303" pitchFamily="18" charset="0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70;p8">
                  <a:extLst>
                    <a:ext uri="{FF2B5EF4-FFF2-40B4-BE49-F238E27FC236}">
                      <a16:creationId xmlns:a16="http://schemas.microsoft.com/office/drawing/2014/main" id="{53BFA5B5-9F39-9F46-8ADB-BBF9DFC977E8}"/>
                    </a:ext>
                  </a:extLst>
                </p:cNvPr>
                <p:cNvSpPr/>
                <p:nvPr/>
              </p:nvSpPr>
              <p:spPr>
                <a:xfrm>
                  <a:off x="1163604" y="2666554"/>
                  <a:ext cx="253938" cy="247956"/>
                </a:xfrm>
                <a:prstGeom prst="ellipse">
                  <a:avLst/>
                </a:prstGeom>
                <a:solidFill>
                  <a:srgbClr val="967B44"/>
                </a:solidFill>
                <a:ln w="28575" cap="flat" cmpd="sng">
                  <a:solidFill>
                    <a:srgbClr val="967B4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SzPts val="1100"/>
                  </a:pPr>
                  <a:endParaRPr sz="1600" b="1" kern="0" dirty="0">
                    <a:solidFill>
                      <a:srgbClr val="FFFFFF"/>
                    </a:solidFill>
                    <a:latin typeface="Georgia" panose="02040502050405020303" pitchFamily="18" charset="0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FF726B-4E5D-9239-2370-067C0E46C274}"/>
                </a:ext>
              </a:extLst>
            </p:cNvPr>
            <p:cNvSpPr txBox="1"/>
            <p:nvPr/>
          </p:nvSpPr>
          <p:spPr>
            <a:xfrm>
              <a:off x="1369202" y="3394767"/>
              <a:ext cx="25399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Select cluster techniques</a:t>
              </a:r>
              <a:endParaRPr lang="en-GB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52403A-E4DB-1EEC-895A-E99E9F7176D0}"/>
              </a:ext>
            </a:extLst>
          </p:cNvPr>
          <p:cNvSpPr/>
          <p:nvPr/>
        </p:nvSpPr>
        <p:spPr>
          <a:xfrm>
            <a:off x="773576" y="1209605"/>
            <a:ext cx="10275424" cy="1442155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F24F2C-20FA-C30D-FA1F-2D75BEFB3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234439"/>
            <a:ext cx="4846320" cy="13755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6ED3C13-CFCB-DED8-F941-A401D5FBCB0A}"/>
              </a:ext>
            </a:extLst>
          </p:cNvPr>
          <p:cNvSpPr txBox="1"/>
          <p:nvPr/>
        </p:nvSpPr>
        <p:spPr>
          <a:xfrm>
            <a:off x="893516" y="1555242"/>
            <a:ext cx="3196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Overall trend of household consumption</a:t>
            </a:r>
            <a:endParaRPr lang="en-GB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rgbClr val="967B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519AD-E627-8109-0C58-FFA2A15A925D}"/>
              </a:ext>
            </a:extLst>
          </p:cNvPr>
          <p:cNvCxnSpPr>
            <a:cxnSpLocks/>
          </p:cNvCxnSpPr>
          <p:nvPr/>
        </p:nvCxnSpPr>
        <p:spPr>
          <a:xfrm flipV="1">
            <a:off x="3383280" y="5143218"/>
            <a:ext cx="2565964" cy="5413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C0E1E3-9B64-4348-A621-F9E26A896651}"/>
              </a:ext>
            </a:extLst>
          </p:cNvPr>
          <p:cNvSpPr txBox="1"/>
          <p:nvPr/>
        </p:nvSpPr>
        <p:spPr>
          <a:xfrm>
            <a:off x="2295597" y="5791962"/>
            <a:ext cx="1575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ACF, PACF plots</a:t>
            </a:r>
            <a:endParaRPr lang="en-GB" alt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B9B61DA-E90F-B5C2-DE84-2F8B167DFDF6}"/>
              </a:ext>
            </a:extLst>
          </p:cNvPr>
          <p:cNvSpPr txBox="1">
            <a:spLocks/>
          </p:cNvSpPr>
          <p:nvPr/>
        </p:nvSpPr>
        <p:spPr>
          <a:xfrm>
            <a:off x="455391" y="764633"/>
            <a:ext cx="8460009" cy="363127"/>
          </a:xfrm>
          <a:prstGeom prst="rect">
            <a:avLst/>
          </a:prstGeom>
        </p:spPr>
        <p:txBody>
          <a:bodyPr anchor="ctr"/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Arial" panose="020B0604020202020204" pitchFamily="34" charset="0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 of Household electricity consumption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FD3A87-D110-E4B0-0F16-4409E53D1A8B}"/>
              </a:ext>
            </a:extLst>
          </p:cNvPr>
          <p:cNvGrpSpPr/>
          <p:nvPr/>
        </p:nvGrpSpPr>
        <p:grpSpPr>
          <a:xfrm>
            <a:off x="695818" y="1539240"/>
            <a:ext cx="2695223" cy="1447800"/>
            <a:chOff x="1213978" y="3368040"/>
            <a:chExt cx="2695223" cy="14478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97CC28-3952-8B9A-9A96-7F9C85A4AA11}"/>
                </a:ext>
              </a:extLst>
            </p:cNvPr>
            <p:cNvGrpSpPr/>
            <p:nvPr/>
          </p:nvGrpSpPr>
          <p:grpSpPr>
            <a:xfrm>
              <a:off x="1213978" y="3368040"/>
              <a:ext cx="2641742" cy="1447800"/>
              <a:chOff x="1137778" y="2743200"/>
              <a:chExt cx="2641742" cy="14478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FDACF76-F48D-6606-FF19-18CD424A9974}"/>
                  </a:ext>
                </a:extLst>
              </p:cNvPr>
              <p:cNvGrpSpPr/>
              <p:nvPr/>
            </p:nvGrpSpPr>
            <p:grpSpPr>
              <a:xfrm>
                <a:off x="1137778" y="2743200"/>
                <a:ext cx="2641742" cy="1447800"/>
                <a:chOff x="421498" y="1676400"/>
                <a:chExt cx="3111924" cy="14478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CD72638-37B4-627C-3F8A-3BCCC00FDD66}"/>
                    </a:ext>
                  </a:extLst>
                </p:cNvPr>
                <p:cNvSpPr/>
                <p:nvPr/>
              </p:nvSpPr>
              <p:spPr>
                <a:xfrm>
                  <a:off x="421498" y="1676400"/>
                  <a:ext cx="3110089" cy="355599"/>
                </a:xfrm>
                <a:prstGeom prst="rect">
                  <a:avLst/>
                </a:prstGeom>
                <a:solidFill>
                  <a:srgbClr val="967B44"/>
                </a:solidFill>
                <a:ln>
                  <a:solidFill>
                    <a:srgbClr val="967B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935D2C1-9453-7B66-7CE0-FFA1A395E6D3}"/>
                    </a:ext>
                  </a:extLst>
                </p:cNvPr>
                <p:cNvSpPr/>
                <p:nvPr/>
              </p:nvSpPr>
              <p:spPr>
                <a:xfrm>
                  <a:off x="423333" y="1682045"/>
                  <a:ext cx="3110089" cy="1442155"/>
                </a:xfrm>
                <a:prstGeom prst="rect">
                  <a:avLst/>
                </a:prstGeom>
                <a:noFill/>
                <a:ln>
                  <a:solidFill>
                    <a:srgbClr val="967B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2F993B-076F-5FC6-CC02-E1CE1D5C8C8C}"/>
                  </a:ext>
                </a:extLst>
              </p:cNvPr>
              <p:cNvGrpSpPr/>
              <p:nvPr/>
            </p:nvGrpSpPr>
            <p:grpSpPr>
              <a:xfrm>
                <a:off x="1392204" y="3279055"/>
                <a:ext cx="2200485" cy="892552"/>
                <a:chOff x="1163604" y="2334175"/>
                <a:chExt cx="2200485" cy="89255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D80E0D-8DDB-DC7E-28E3-7F77F92CAC34}"/>
                    </a:ext>
                  </a:extLst>
                </p:cNvPr>
                <p:cNvSpPr txBox="1"/>
                <p:nvPr/>
              </p:nvSpPr>
              <p:spPr>
                <a:xfrm>
                  <a:off x="1529646" y="2334175"/>
                  <a:ext cx="1834443" cy="8925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spcBef>
                      <a:spcPts val="600"/>
                    </a:spcBef>
                    <a:defRPr sz="1400">
                      <a:latin typeface="Georgia"/>
                      <a:ea typeface="Calibri" panose="020F0502020204030204" pitchFamily="34" charset="0"/>
                    </a:defRPr>
                  </a:lvl1pPr>
                </a:lstStyle>
                <a:p>
                  <a:r>
                    <a:rPr lang="en-US" altLang="en-US" dirty="0"/>
                    <a:t>AR</a:t>
                  </a:r>
                </a:p>
                <a:p>
                  <a:r>
                    <a:rPr lang="en-US" altLang="en-US" dirty="0"/>
                    <a:t>I</a:t>
                  </a:r>
                </a:p>
                <a:p>
                  <a:r>
                    <a:rPr lang="en-US" altLang="en-US" dirty="0"/>
                    <a:t>M</a:t>
                  </a:r>
                  <a:endParaRPr lang="en-GB" altLang="en-US" dirty="0"/>
                </a:p>
              </p:txBody>
            </p:sp>
            <p:sp>
              <p:nvSpPr>
                <p:cNvPr id="22" name="Google Shape;70;p8">
                  <a:extLst>
                    <a:ext uri="{FF2B5EF4-FFF2-40B4-BE49-F238E27FC236}">
                      <a16:creationId xmlns:a16="http://schemas.microsoft.com/office/drawing/2014/main" id="{B0B4471E-4156-CC09-F753-9B3FFC20F73D}"/>
                    </a:ext>
                  </a:extLst>
                </p:cNvPr>
                <p:cNvSpPr/>
                <p:nvPr/>
              </p:nvSpPr>
              <p:spPr>
                <a:xfrm>
                  <a:off x="1163604" y="2354134"/>
                  <a:ext cx="253938" cy="247956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967B4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SzPts val="1100"/>
                  </a:pPr>
                  <a:endParaRPr sz="1600" b="1" kern="0" dirty="0">
                    <a:solidFill>
                      <a:srgbClr val="FFFFFF"/>
                    </a:solidFill>
                    <a:latin typeface="Georgia" panose="02040502050405020303" pitchFamily="18" charset="0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70;p8">
                  <a:extLst>
                    <a:ext uri="{FF2B5EF4-FFF2-40B4-BE49-F238E27FC236}">
                      <a16:creationId xmlns:a16="http://schemas.microsoft.com/office/drawing/2014/main" id="{53BFA5B5-9F39-9F46-8ADB-BBF9DFC977E8}"/>
                    </a:ext>
                  </a:extLst>
                </p:cNvPr>
                <p:cNvSpPr/>
                <p:nvPr/>
              </p:nvSpPr>
              <p:spPr>
                <a:xfrm>
                  <a:off x="1163604" y="2666554"/>
                  <a:ext cx="253938" cy="247956"/>
                </a:xfrm>
                <a:prstGeom prst="ellipse">
                  <a:avLst/>
                </a:prstGeom>
                <a:solidFill>
                  <a:srgbClr val="967B44"/>
                </a:solidFill>
                <a:ln w="28575" cap="flat" cmpd="sng">
                  <a:solidFill>
                    <a:srgbClr val="967B44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FFFFFF"/>
                    </a:buClr>
                    <a:buSzPts val="1100"/>
                  </a:pPr>
                  <a:endParaRPr sz="1600" b="1" kern="0" dirty="0">
                    <a:solidFill>
                      <a:srgbClr val="FFFFFF"/>
                    </a:solidFill>
                    <a:latin typeface="Georgia" panose="02040502050405020303" pitchFamily="18" charset="0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FF726B-4E5D-9239-2370-067C0E46C274}"/>
                </a:ext>
              </a:extLst>
            </p:cNvPr>
            <p:cNvSpPr txBox="1"/>
            <p:nvPr/>
          </p:nvSpPr>
          <p:spPr>
            <a:xfrm>
              <a:off x="1369202" y="3394767"/>
              <a:ext cx="25399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ARIMA</a:t>
              </a:r>
              <a:endParaRPr lang="en-GB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3414D-C9F5-9E17-01A1-ADBA01632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4"/>
          <a:stretch/>
        </p:blipFill>
        <p:spPr>
          <a:xfrm>
            <a:off x="4590920" y="1203960"/>
            <a:ext cx="6031360" cy="304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F9415-9718-6A91-D755-FB683B477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83" y="4195271"/>
            <a:ext cx="4751357" cy="21866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20E24A-17AB-FBA4-4801-EDE488800D46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E77BB9-7471-1565-2AA0-EA30081146C1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0F565B-0268-3E97-6D5F-0E294EF6A0CA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29690A-8DEE-AE56-8417-F1900C2D620C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rgbClr val="967B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B9B61DA-E90F-B5C2-DE84-2F8B167DFDF6}"/>
              </a:ext>
            </a:extLst>
          </p:cNvPr>
          <p:cNvSpPr txBox="1">
            <a:spLocks/>
          </p:cNvSpPr>
          <p:nvPr/>
        </p:nvSpPr>
        <p:spPr>
          <a:xfrm>
            <a:off x="455391" y="764633"/>
            <a:ext cx="6679473" cy="350109"/>
          </a:xfrm>
          <a:prstGeom prst="rect">
            <a:avLst/>
          </a:prstGeom>
        </p:spPr>
        <p:txBody>
          <a:bodyPr anchor="ctr"/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Arial" panose="020B0604020202020204" pitchFamily="34" charset="0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</a:rPr>
              <a:t>Cluster of consumption pattern by area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rgbClr val="967B4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00526-39E7-F642-4DB8-601FC5A4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909" y="918474"/>
            <a:ext cx="4950718" cy="3113483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B77A98D-FBE7-C2E1-9F01-4D1A65E1AC9F}"/>
              </a:ext>
            </a:extLst>
          </p:cNvPr>
          <p:cNvGrpSpPr/>
          <p:nvPr/>
        </p:nvGrpSpPr>
        <p:grpSpPr>
          <a:xfrm>
            <a:off x="954898" y="2057400"/>
            <a:ext cx="2695223" cy="1630680"/>
            <a:chOff x="954898" y="2057400"/>
            <a:chExt cx="2695223" cy="16306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03C4F-E10E-2788-4779-6A96832359B7}"/>
                </a:ext>
              </a:extLst>
            </p:cNvPr>
            <p:cNvGrpSpPr/>
            <p:nvPr/>
          </p:nvGrpSpPr>
          <p:grpSpPr>
            <a:xfrm>
              <a:off x="954898" y="2057400"/>
              <a:ext cx="2641742" cy="1630680"/>
              <a:chOff x="421498" y="1676400"/>
              <a:chExt cx="3111924" cy="163068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0FF898-E418-250E-B81B-828172B593A2}"/>
                  </a:ext>
                </a:extLst>
              </p:cNvPr>
              <p:cNvSpPr/>
              <p:nvPr/>
            </p:nvSpPr>
            <p:spPr>
              <a:xfrm>
                <a:off x="421498" y="1676400"/>
                <a:ext cx="3110089" cy="355599"/>
              </a:xfrm>
              <a:prstGeom prst="rect">
                <a:avLst/>
              </a:prstGeom>
              <a:solidFill>
                <a:srgbClr val="967B44"/>
              </a:solidFill>
              <a:ln>
                <a:solidFill>
                  <a:srgbClr val="967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D7F32C7-B496-54F2-583C-EAB40B3AEAC0}"/>
                  </a:ext>
                </a:extLst>
              </p:cNvPr>
              <p:cNvSpPr/>
              <p:nvPr/>
            </p:nvSpPr>
            <p:spPr>
              <a:xfrm>
                <a:off x="423333" y="1682045"/>
                <a:ext cx="3110089" cy="1625035"/>
              </a:xfrm>
              <a:prstGeom prst="rect">
                <a:avLst/>
              </a:prstGeom>
              <a:noFill/>
              <a:ln>
                <a:solidFill>
                  <a:srgbClr val="967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CC1025-8348-1110-E4CF-52F99730BD2E}"/>
                </a:ext>
              </a:extLst>
            </p:cNvPr>
            <p:cNvSpPr txBox="1"/>
            <p:nvPr/>
          </p:nvSpPr>
          <p:spPr>
            <a:xfrm>
              <a:off x="1575366" y="2593255"/>
              <a:ext cx="1834443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/>
                <a:t>K-Mean</a:t>
              </a:r>
            </a:p>
            <a:p>
              <a:r>
                <a:rPr lang="en-US" altLang="en-US" dirty="0" err="1"/>
                <a:t>Hierachical</a:t>
              </a:r>
              <a:endParaRPr lang="en-US" altLang="en-US" dirty="0"/>
            </a:p>
            <a:p>
              <a:r>
                <a:rPr lang="en-US" altLang="en-US" dirty="0"/>
                <a:t>LDA</a:t>
              </a:r>
              <a:endParaRPr lang="en-GB" altLang="en-US" dirty="0"/>
            </a:p>
          </p:txBody>
        </p:sp>
        <p:sp>
          <p:nvSpPr>
            <p:cNvPr id="28" name="Google Shape;70;p8">
              <a:extLst>
                <a:ext uri="{FF2B5EF4-FFF2-40B4-BE49-F238E27FC236}">
                  <a16:creationId xmlns:a16="http://schemas.microsoft.com/office/drawing/2014/main" id="{2D168D92-9D87-49EA-52C8-8E4279227F65}"/>
                </a:ext>
              </a:extLst>
            </p:cNvPr>
            <p:cNvSpPr/>
            <p:nvPr/>
          </p:nvSpPr>
          <p:spPr>
            <a:xfrm>
              <a:off x="1201704" y="2613214"/>
              <a:ext cx="253938" cy="24795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967B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100"/>
              </a:pPr>
              <a:endParaRPr sz="1600" b="1" kern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  <a:sym typeface="Arial"/>
              </a:endParaRPr>
            </a:p>
          </p:txBody>
        </p:sp>
        <p:sp>
          <p:nvSpPr>
            <p:cNvPr id="29" name="Google Shape;70;p8">
              <a:extLst>
                <a:ext uri="{FF2B5EF4-FFF2-40B4-BE49-F238E27FC236}">
                  <a16:creationId xmlns:a16="http://schemas.microsoft.com/office/drawing/2014/main" id="{D646CECC-F51F-0123-742D-F4F465222B26}"/>
                </a:ext>
              </a:extLst>
            </p:cNvPr>
            <p:cNvSpPr/>
            <p:nvPr/>
          </p:nvSpPr>
          <p:spPr>
            <a:xfrm>
              <a:off x="1201704" y="2925634"/>
              <a:ext cx="253938" cy="247956"/>
            </a:xfrm>
            <a:prstGeom prst="ellipse">
              <a:avLst/>
            </a:prstGeom>
            <a:solidFill>
              <a:srgbClr val="967B44"/>
            </a:solidFill>
            <a:ln w="28575" cap="flat" cmpd="sng">
              <a:solidFill>
                <a:srgbClr val="967B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100"/>
              </a:pPr>
              <a:endParaRPr sz="1600" b="1" kern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  <a:sym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844D4A-3622-2C92-EE65-079F827DD557}"/>
                </a:ext>
              </a:extLst>
            </p:cNvPr>
            <p:cNvSpPr txBox="1"/>
            <p:nvPr/>
          </p:nvSpPr>
          <p:spPr>
            <a:xfrm>
              <a:off x="1110122" y="2084127"/>
              <a:ext cx="25399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Select cluster techniques</a:t>
              </a:r>
              <a:endParaRPr lang="en-GB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Google Shape;70;p8">
              <a:extLst>
                <a:ext uri="{FF2B5EF4-FFF2-40B4-BE49-F238E27FC236}">
                  <a16:creationId xmlns:a16="http://schemas.microsoft.com/office/drawing/2014/main" id="{A6307FAB-1591-DDC5-1C92-219400D9D63A}"/>
                </a:ext>
              </a:extLst>
            </p:cNvPr>
            <p:cNvSpPr/>
            <p:nvPr/>
          </p:nvSpPr>
          <p:spPr>
            <a:xfrm>
              <a:off x="1201704" y="3253294"/>
              <a:ext cx="253938" cy="24795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967B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100"/>
              </a:pPr>
              <a:endParaRPr sz="1600" b="1" kern="0" dirty="0">
                <a:solidFill>
                  <a:srgbClr val="FFFFFF"/>
                </a:solidFill>
                <a:latin typeface="Georgia" panose="02040502050405020303" pitchFamily="18" charset="0"/>
                <a:cs typeface="Arial"/>
                <a:sym typeface="Arial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E1B6C9-1935-4B91-E960-7145DFF49163}"/>
              </a:ext>
            </a:extLst>
          </p:cNvPr>
          <p:cNvGrpSpPr/>
          <p:nvPr/>
        </p:nvGrpSpPr>
        <p:grpSpPr>
          <a:xfrm>
            <a:off x="407387" y="4219222"/>
            <a:ext cx="2695223" cy="1630680"/>
            <a:chOff x="954898" y="2057400"/>
            <a:chExt cx="2695223" cy="163068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E674BFD-B838-CC9C-3B7A-23F77E442DA1}"/>
                </a:ext>
              </a:extLst>
            </p:cNvPr>
            <p:cNvGrpSpPr/>
            <p:nvPr/>
          </p:nvGrpSpPr>
          <p:grpSpPr>
            <a:xfrm>
              <a:off x="954898" y="2057400"/>
              <a:ext cx="2641742" cy="1630680"/>
              <a:chOff x="421498" y="1676400"/>
              <a:chExt cx="3111924" cy="163068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52AFD5-5B90-809B-077A-4911B2408E35}"/>
                  </a:ext>
                </a:extLst>
              </p:cNvPr>
              <p:cNvSpPr/>
              <p:nvPr/>
            </p:nvSpPr>
            <p:spPr>
              <a:xfrm>
                <a:off x="421498" y="1676400"/>
                <a:ext cx="3110089" cy="355599"/>
              </a:xfrm>
              <a:prstGeom prst="rect">
                <a:avLst/>
              </a:prstGeom>
              <a:solidFill>
                <a:srgbClr val="967B44"/>
              </a:solidFill>
              <a:ln>
                <a:solidFill>
                  <a:srgbClr val="967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345E6E3-6FDC-484B-1F8F-33A6A35AB53B}"/>
                  </a:ext>
                </a:extLst>
              </p:cNvPr>
              <p:cNvSpPr/>
              <p:nvPr/>
            </p:nvSpPr>
            <p:spPr>
              <a:xfrm>
                <a:off x="423333" y="1682045"/>
                <a:ext cx="3110089" cy="1625035"/>
              </a:xfrm>
              <a:prstGeom prst="rect">
                <a:avLst/>
              </a:prstGeom>
              <a:noFill/>
              <a:ln>
                <a:solidFill>
                  <a:srgbClr val="967B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B0E02B-798F-CFE8-257E-9821C9ADC222}"/>
                </a:ext>
              </a:extLst>
            </p:cNvPr>
            <p:cNvSpPr txBox="1"/>
            <p:nvPr/>
          </p:nvSpPr>
          <p:spPr>
            <a:xfrm>
              <a:off x="1157677" y="2559389"/>
              <a:ext cx="18344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/>
                <a:t>K = </a:t>
              </a:r>
              <a:endParaRPr lang="en-GB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7013EA-E435-7076-3493-6DC03D6F2DA4}"/>
                </a:ext>
              </a:extLst>
            </p:cNvPr>
            <p:cNvSpPr txBox="1"/>
            <p:nvPr/>
          </p:nvSpPr>
          <p:spPr>
            <a:xfrm>
              <a:off x="1110122" y="2084127"/>
              <a:ext cx="25399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latin typeface="Georgia"/>
                  <a:ea typeface="Calibri" panose="020F0502020204030204" pitchFamily="34" charset="0"/>
                </a:defRPr>
              </a:lvl1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K-Mean Parameter tuning</a:t>
              </a:r>
              <a:endParaRPr lang="en-GB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4FE8BE-0E30-4BE7-B192-E4E50AA40D74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767644" y="2824858"/>
            <a:ext cx="471248" cy="125043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6CE0788-62A1-419B-2714-8458008F5812}"/>
              </a:ext>
            </a:extLst>
          </p:cNvPr>
          <p:cNvSpPr/>
          <p:nvPr/>
        </p:nvSpPr>
        <p:spPr>
          <a:xfrm>
            <a:off x="1061155" y="4684888"/>
            <a:ext cx="903111" cy="304801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59662-2675-D2D8-2B5F-F93E3BBB02EE}"/>
              </a:ext>
            </a:extLst>
          </p:cNvPr>
          <p:cNvSpPr txBox="1"/>
          <p:nvPr/>
        </p:nvSpPr>
        <p:spPr>
          <a:xfrm>
            <a:off x="660966" y="5133255"/>
            <a:ext cx="2093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>
                <a:solidFill>
                  <a:srgbClr val="967B44"/>
                </a:solidFill>
              </a:rPr>
              <a:t>Distance measurement</a:t>
            </a:r>
            <a:endParaRPr lang="en-GB" altLang="en-US" dirty="0">
              <a:solidFill>
                <a:srgbClr val="967B44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7EF1DF-A33E-B557-8411-F4C847FFB701}"/>
              </a:ext>
            </a:extLst>
          </p:cNvPr>
          <p:cNvSpPr/>
          <p:nvPr/>
        </p:nvSpPr>
        <p:spPr>
          <a:xfrm>
            <a:off x="716844" y="5424311"/>
            <a:ext cx="2082800" cy="33302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7CF65FCD-1C51-F0AC-1656-D0D66B7A790D}"/>
              </a:ext>
            </a:extLst>
          </p:cNvPr>
          <p:cNvSpPr/>
          <p:nvPr/>
        </p:nvSpPr>
        <p:spPr>
          <a:xfrm>
            <a:off x="2385060" y="5496560"/>
            <a:ext cx="358140" cy="203200"/>
          </a:xfrm>
          <a:prstGeom prst="flowChartMerge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FF7FBB-D89C-E42B-B036-053C6A43B622}"/>
              </a:ext>
            </a:extLst>
          </p:cNvPr>
          <p:cNvCxnSpPr/>
          <p:nvPr/>
        </p:nvCxnSpPr>
        <p:spPr>
          <a:xfrm>
            <a:off x="2326640" y="5422900"/>
            <a:ext cx="0" cy="337820"/>
          </a:xfrm>
          <a:prstGeom prst="line">
            <a:avLst/>
          </a:prstGeom>
          <a:ln w="12700">
            <a:solidFill>
              <a:srgbClr val="967B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707A6AE-B9FB-F693-668F-3B8250AAAC9A}"/>
              </a:ext>
            </a:extLst>
          </p:cNvPr>
          <p:cNvSpPr txBox="1"/>
          <p:nvPr/>
        </p:nvSpPr>
        <p:spPr>
          <a:xfrm>
            <a:off x="927666" y="3713395"/>
            <a:ext cx="2760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Show parameter tuning pop-up according to the selection</a:t>
            </a:r>
            <a:endParaRPr lang="en-GB" alt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67C201-1B8F-D0BB-716F-CD29F1BEA81F}"/>
              </a:ext>
            </a:extLst>
          </p:cNvPr>
          <p:cNvCxnSpPr>
            <a:cxnSpLocks/>
          </p:cNvCxnSpPr>
          <p:nvPr/>
        </p:nvCxnSpPr>
        <p:spPr>
          <a:xfrm flipH="1" flipV="1">
            <a:off x="2741224" y="5766929"/>
            <a:ext cx="352496" cy="55005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D5E386F-962C-53B2-BCFE-335B6537E45A}"/>
              </a:ext>
            </a:extLst>
          </p:cNvPr>
          <p:cNvSpPr txBox="1"/>
          <p:nvPr/>
        </p:nvSpPr>
        <p:spPr>
          <a:xfrm>
            <a:off x="1285806" y="6304195"/>
            <a:ext cx="3690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Drop-down list of measurement techniques</a:t>
            </a:r>
            <a:endParaRPr lang="en-GB" alt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028CF3-EA71-7A00-0C22-26ECC7969B45}"/>
              </a:ext>
            </a:extLst>
          </p:cNvPr>
          <p:cNvCxnSpPr>
            <a:cxnSpLocks/>
          </p:cNvCxnSpPr>
          <p:nvPr/>
        </p:nvCxnSpPr>
        <p:spPr>
          <a:xfrm>
            <a:off x="4701651" y="1993410"/>
            <a:ext cx="1838045" cy="2868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76A85D-797B-6C98-C752-9AA5245C083F}"/>
              </a:ext>
            </a:extLst>
          </p:cNvPr>
          <p:cNvSpPr txBox="1"/>
          <p:nvPr/>
        </p:nvSpPr>
        <p:spPr>
          <a:xfrm>
            <a:off x="2430683" y="1433182"/>
            <a:ext cx="2477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Map color the planning area according to the cluster</a:t>
            </a:r>
            <a:endParaRPr lang="en-GB" alt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5375ED9-F113-B979-CA35-50735E59D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42" y="4158352"/>
            <a:ext cx="2908474" cy="199107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711ED7-3AA8-36DC-362E-7841597949CF}"/>
              </a:ext>
            </a:extLst>
          </p:cNvPr>
          <p:cNvCxnSpPr>
            <a:cxnSpLocks/>
          </p:cNvCxnSpPr>
          <p:nvPr/>
        </p:nvCxnSpPr>
        <p:spPr>
          <a:xfrm>
            <a:off x="2407534" y="3148314"/>
            <a:ext cx="2060294" cy="8565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F17BDD-35CE-CD60-E170-1F17479EEFE6}"/>
              </a:ext>
            </a:extLst>
          </p:cNvPr>
          <p:cNvCxnSpPr>
            <a:cxnSpLocks/>
          </p:cNvCxnSpPr>
          <p:nvPr/>
        </p:nvCxnSpPr>
        <p:spPr>
          <a:xfrm flipH="1" flipV="1">
            <a:off x="6528075" y="5132251"/>
            <a:ext cx="833424" cy="62036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8A497C6-A6D2-24E9-8B98-405DBB26FDC9}"/>
              </a:ext>
            </a:extLst>
          </p:cNvPr>
          <p:cNvSpPr txBox="1"/>
          <p:nvPr/>
        </p:nvSpPr>
        <p:spPr>
          <a:xfrm>
            <a:off x="6982479" y="5843138"/>
            <a:ext cx="3376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/>
              <a:t>Bar that allow user to drag up and down</a:t>
            </a:r>
            <a:endParaRPr lang="en-GB" alt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4A6B77-71DD-565E-F372-ACD6F5098396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A1B80A-A127-A18D-51E4-CA219CED2122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C37518-8203-7B8C-8B3B-84756CFF3CB4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4710CF-E59D-DE79-948C-147E1260A225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rgbClr val="967B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13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B9B61DA-E90F-B5C2-DE84-2F8B167DFDF6}"/>
              </a:ext>
            </a:extLst>
          </p:cNvPr>
          <p:cNvSpPr txBox="1">
            <a:spLocks/>
          </p:cNvSpPr>
          <p:nvPr/>
        </p:nvSpPr>
        <p:spPr>
          <a:xfrm>
            <a:off x="445231" y="876393"/>
            <a:ext cx="2094769" cy="350109"/>
          </a:xfrm>
          <a:prstGeom prst="rect">
            <a:avLst/>
          </a:prstGeom>
        </p:spPr>
        <p:txBody>
          <a:bodyPr anchor="ctr"/>
          <a:lstStyle>
            <a:lvl1pPr marL="192881" indent="-192881" algn="l" defTabSz="51435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Arial" panose="020B0604020202020204" pitchFamily="34" charset="0"/>
              </a:defRPr>
            </a:lvl1pPr>
            <a:lvl2pPr marL="417910" indent="-160735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Lucida Sans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881" marR="0" lvl="0" indent="-192881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ANO</a:t>
            </a:r>
            <a:r>
              <a:rPr lang="en-GB" dirty="0">
                <a:solidFill>
                  <a:schemeClr val="tx1"/>
                </a:solidFill>
              </a:rPr>
              <a:t>VA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4A6B77-71DD-565E-F372-ACD6F5098396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A1B80A-A127-A18D-51E4-CA219CED2122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C37518-8203-7B8C-8B3B-84756CFF3CB4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4710CF-E59D-DE79-948C-147E1260A225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NOVA in R - Stats and R">
            <a:extLst>
              <a:ext uri="{FF2B5EF4-FFF2-40B4-BE49-F238E27FC236}">
                <a16:creationId xmlns:a16="http://schemas.microsoft.com/office/drawing/2014/main" id="{F76B6EC7-54EC-A5BE-DFFA-CB582A327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6"/>
          <a:stretch/>
        </p:blipFill>
        <p:spPr bwMode="auto">
          <a:xfrm>
            <a:off x="4445000" y="1036320"/>
            <a:ext cx="5827889" cy="36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055DEC-3B96-BC8D-6769-C39F242F589F}"/>
              </a:ext>
            </a:extLst>
          </p:cNvPr>
          <p:cNvSpPr/>
          <p:nvPr/>
        </p:nvSpPr>
        <p:spPr>
          <a:xfrm>
            <a:off x="448456" y="1517363"/>
            <a:ext cx="2640184" cy="2932717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84CF1-EEEA-F7ED-2537-69DFF6B92EA5}"/>
              </a:ext>
            </a:extLst>
          </p:cNvPr>
          <p:cNvSpPr txBox="1"/>
          <p:nvPr/>
        </p:nvSpPr>
        <p:spPr>
          <a:xfrm>
            <a:off x="602122" y="1566365"/>
            <a:ext cx="2539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Select parameter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AF5C6C-6766-3895-774D-B4BEBF3485E8}"/>
              </a:ext>
            </a:extLst>
          </p:cNvPr>
          <p:cNvSpPr/>
          <p:nvPr/>
        </p:nvSpPr>
        <p:spPr>
          <a:xfrm>
            <a:off x="728133" y="1924756"/>
            <a:ext cx="2082800" cy="33302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561E4A66-00D6-69E7-331D-B1D0D75DB14C}"/>
              </a:ext>
            </a:extLst>
          </p:cNvPr>
          <p:cNvSpPr/>
          <p:nvPr/>
        </p:nvSpPr>
        <p:spPr>
          <a:xfrm>
            <a:off x="2396349" y="1997005"/>
            <a:ext cx="358140" cy="203200"/>
          </a:xfrm>
          <a:prstGeom prst="flowChartMerge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1D56F0-5AD5-C490-31B3-264C9A49763D}"/>
              </a:ext>
            </a:extLst>
          </p:cNvPr>
          <p:cNvCxnSpPr/>
          <p:nvPr/>
        </p:nvCxnSpPr>
        <p:spPr>
          <a:xfrm>
            <a:off x="2337929" y="1923345"/>
            <a:ext cx="0" cy="337820"/>
          </a:xfrm>
          <a:prstGeom prst="line">
            <a:avLst/>
          </a:prstGeom>
          <a:ln w="12700">
            <a:solidFill>
              <a:srgbClr val="967B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F1FC77-E02F-0BBD-F0F5-4DC9C535E941}"/>
              </a:ext>
            </a:extLst>
          </p:cNvPr>
          <p:cNvSpPr txBox="1"/>
          <p:nvPr/>
        </p:nvSpPr>
        <p:spPr>
          <a:xfrm>
            <a:off x="585189" y="2373521"/>
            <a:ext cx="2539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P-value: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6DC22-43D1-8860-1CD3-A79A5CA777DA}"/>
              </a:ext>
            </a:extLst>
          </p:cNvPr>
          <p:cNvSpPr/>
          <p:nvPr/>
        </p:nvSpPr>
        <p:spPr>
          <a:xfrm>
            <a:off x="718538" y="2789202"/>
            <a:ext cx="2167467" cy="790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BBF04D-6093-F460-0BAA-DF667D88612B}"/>
              </a:ext>
            </a:extLst>
          </p:cNvPr>
          <p:cNvSpPr/>
          <p:nvPr/>
        </p:nvSpPr>
        <p:spPr>
          <a:xfrm>
            <a:off x="721080" y="2794282"/>
            <a:ext cx="371121" cy="68298"/>
          </a:xfrm>
          <a:custGeom>
            <a:avLst/>
            <a:gdLst>
              <a:gd name="connsiteX0" fmla="*/ 11383 w 371121"/>
              <a:gd name="connsiteY0" fmla="*/ 0 h 68298"/>
              <a:gd name="connsiteX1" fmla="*/ 371121 w 371121"/>
              <a:gd name="connsiteY1" fmla="*/ 0 h 68298"/>
              <a:gd name="connsiteX2" fmla="*/ 371121 w 371121"/>
              <a:gd name="connsiteY2" fmla="*/ 68298 h 68298"/>
              <a:gd name="connsiteX3" fmla="*/ 11383 w 371121"/>
              <a:gd name="connsiteY3" fmla="*/ 68298 h 68298"/>
              <a:gd name="connsiteX4" fmla="*/ 0 w 371121"/>
              <a:gd name="connsiteY4" fmla="*/ 56915 h 68298"/>
              <a:gd name="connsiteX5" fmla="*/ 0 w 371121"/>
              <a:gd name="connsiteY5" fmla="*/ 11383 h 68298"/>
              <a:gd name="connsiteX6" fmla="*/ 11383 w 371121"/>
              <a:gd name="connsiteY6" fmla="*/ 0 h 6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121" h="68298">
                <a:moveTo>
                  <a:pt x="11383" y="0"/>
                </a:moveTo>
                <a:lnTo>
                  <a:pt x="371121" y="0"/>
                </a:lnTo>
                <a:lnTo>
                  <a:pt x="371121" y="68298"/>
                </a:lnTo>
                <a:lnTo>
                  <a:pt x="11383" y="68298"/>
                </a:lnTo>
                <a:cubicBezTo>
                  <a:pt x="5096" y="68298"/>
                  <a:pt x="0" y="63202"/>
                  <a:pt x="0" y="56915"/>
                </a:cubicBezTo>
                <a:lnTo>
                  <a:pt x="0" y="11383"/>
                </a:lnTo>
                <a:cubicBezTo>
                  <a:pt x="0" y="5096"/>
                  <a:pt x="5096" y="0"/>
                  <a:pt x="11383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443D89-B0FB-D91E-CD28-297EB61D6E7E}"/>
              </a:ext>
            </a:extLst>
          </p:cNvPr>
          <p:cNvSpPr/>
          <p:nvPr/>
        </p:nvSpPr>
        <p:spPr>
          <a:xfrm>
            <a:off x="990600" y="2750820"/>
            <a:ext cx="167640" cy="167640"/>
          </a:xfrm>
          <a:prstGeom prst="ellipse">
            <a:avLst/>
          </a:prstGeom>
          <a:solidFill>
            <a:srgbClr val="967B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67B20-DC3F-6148-BB9C-308D383C2BE0}"/>
              </a:ext>
            </a:extLst>
          </p:cNvPr>
          <p:cNvSpPr txBox="1"/>
          <p:nvPr/>
        </p:nvSpPr>
        <p:spPr>
          <a:xfrm>
            <a:off x="591962" y="3080205"/>
            <a:ext cx="2539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>
                <a:latin typeface="Georgia"/>
                <a:ea typeface="Calibri" panose="020F050202020403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Select dependent variable: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4CE7A1-DE7C-338F-1E58-3E9F9A6655E3}"/>
              </a:ext>
            </a:extLst>
          </p:cNvPr>
          <p:cNvSpPr/>
          <p:nvPr/>
        </p:nvSpPr>
        <p:spPr>
          <a:xfrm>
            <a:off x="707813" y="3479236"/>
            <a:ext cx="2082800" cy="33302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Merge 49">
            <a:extLst>
              <a:ext uri="{FF2B5EF4-FFF2-40B4-BE49-F238E27FC236}">
                <a16:creationId xmlns:a16="http://schemas.microsoft.com/office/drawing/2014/main" id="{1CCFFB63-935E-ACBE-176D-83EFFB822F4A}"/>
              </a:ext>
            </a:extLst>
          </p:cNvPr>
          <p:cNvSpPr/>
          <p:nvPr/>
        </p:nvSpPr>
        <p:spPr>
          <a:xfrm>
            <a:off x="2376029" y="3551485"/>
            <a:ext cx="358140" cy="203200"/>
          </a:xfrm>
          <a:prstGeom prst="flowChartMerge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2CB73B-CD05-5F0A-3374-FE3806689A57}"/>
              </a:ext>
            </a:extLst>
          </p:cNvPr>
          <p:cNvCxnSpPr/>
          <p:nvPr/>
        </p:nvCxnSpPr>
        <p:spPr>
          <a:xfrm>
            <a:off x="2317609" y="3477825"/>
            <a:ext cx="0" cy="337820"/>
          </a:xfrm>
          <a:prstGeom prst="line">
            <a:avLst/>
          </a:prstGeom>
          <a:ln w="12700">
            <a:solidFill>
              <a:srgbClr val="967B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5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77FF2B-BEAD-0283-B75D-CC5FBD0505A3}"/>
              </a:ext>
            </a:extLst>
          </p:cNvPr>
          <p:cNvSpPr/>
          <p:nvPr/>
        </p:nvSpPr>
        <p:spPr>
          <a:xfrm>
            <a:off x="293511" y="598310"/>
            <a:ext cx="10950222" cy="6062133"/>
          </a:xfrm>
          <a:prstGeom prst="rect">
            <a:avLst/>
          </a:prstGeom>
          <a:noFill/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65498-EB03-68FB-3C14-3128B6846A4A}"/>
              </a:ext>
            </a:extLst>
          </p:cNvPr>
          <p:cNvSpPr/>
          <p:nvPr/>
        </p:nvSpPr>
        <p:spPr>
          <a:xfrm>
            <a:off x="294640" y="254000"/>
            <a:ext cx="255016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2ABCE-E3CA-162A-9171-3FD33102E69B}"/>
              </a:ext>
            </a:extLst>
          </p:cNvPr>
          <p:cNvSpPr txBox="1"/>
          <p:nvPr/>
        </p:nvSpPr>
        <p:spPr>
          <a:xfrm>
            <a:off x="328400" y="236393"/>
            <a:ext cx="2503025" cy="37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Clustering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3E80A-9604-5C97-FB95-4ED16D29E246}"/>
              </a:ext>
            </a:extLst>
          </p:cNvPr>
          <p:cNvSpPr/>
          <p:nvPr/>
        </p:nvSpPr>
        <p:spPr>
          <a:xfrm>
            <a:off x="2866148" y="254644"/>
            <a:ext cx="2678125" cy="347240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C5F1A-1BC9-B22F-FFB5-531C25355B6C}"/>
              </a:ext>
            </a:extLst>
          </p:cNvPr>
          <p:cNvSpPr txBox="1"/>
          <p:nvPr/>
        </p:nvSpPr>
        <p:spPr>
          <a:xfrm>
            <a:off x="2888335" y="266218"/>
            <a:ext cx="2690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Time Series Forecasting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4A6B77-71DD-565E-F372-ACD6F5098396}"/>
              </a:ext>
            </a:extLst>
          </p:cNvPr>
          <p:cNvSpPr/>
          <p:nvPr/>
        </p:nvSpPr>
        <p:spPr>
          <a:xfrm>
            <a:off x="5582920" y="254000"/>
            <a:ext cx="2021840" cy="343252"/>
          </a:xfrm>
          <a:prstGeom prst="rect">
            <a:avLst/>
          </a:prstGeom>
          <a:solidFill>
            <a:schemeClr val="bg1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A1B80A-A127-A18D-51E4-CA219CED2122}"/>
              </a:ext>
            </a:extLst>
          </p:cNvPr>
          <p:cNvSpPr txBox="1"/>
          <p:nvPr/>
        </p:nvSpPr>
        <p:spPr>
          <a:xfrm>
            <a:off x="5601441" y="236393"/>
            <a:ext cx="213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967B44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Clustering by area </a:t>
            </a:r>
            <a:endParaRPr lang="en-US" dirty="0">
              <a:solidFill>
                <a:srgbClr val="967B44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C37518-8203-7B8C-8B3B-84756CFF3CB4}"/>
              </a:ext>
            </a:extLst>
          </p:cNvPr>
          <p:cNvSpPr/>
          <p:nvPr/>
        </p:nvSpPr>
        <p:spPr>
          <a:xfrm>
            <a:off x="7621992" y="255929"/>
            <a:ext cx="2258607" cy="343252"/>
          </a:xfrm>
          <a:prstGeom prst="rect">
            <a:avLst/>
          </a:prstGeom>
          <a:solidFill>
            <a:srgbClr val="967B44"/>
          </a:solidFill>
          <a:ln>
            <a:solidFill>
              <a:srgbClr val="967B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4710CF-E59D-DE79-948C-147E1260A225}"/>
              </a:ext>
            </a:extLst>
          </p:cNvPr>
          <p:cNvSpPr txBox="1"/>
          <p:nvPr/>
        </p:nvSpPr>
        <p:spPr>
          <a:xfrm>
            <a:off x="7640513" y="238322"/>
            <a:ext cx="226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Inferential statistics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80E16-2B6A-D83B-75EC-5E82FBB2F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2"/>
          <a:stretch/>
        </p:blipFill>
        <p:spPr>
          <a:xfrm>
            <a:off x="4062349" y="869539"/>
            <a:ext cx="6759981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9265A-0C5C-104D-B1F6-596E0AB1DFF5}"/>
              </a:ext>
            </a:extLst>
          </p:cNvPr>
          <p:cNvSpPr txBox="1"/>
          <p:nvPr/>
        </p:nvSpPr>
        <p:spPr>
          <a:xfrm>
            <a:off x="231493" y="1184086"/>
            <a:ext cx="118293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</a:t>
            </a:r>
            <a:r>
              <a:rPr lang="en-US" dirty="0" err="1">
                <a:highlight>
                  <a:srgbClr val="FFFF00"/>
                </a:highlight>
              </a:rPr>
              <a:t>visualise</a:t>
            </a:r>
            <a:r>
              <a:rPr lang="en-US" dirty="0">
                <a:highlight>
                  <a:srgbClr val="FFFF00"/>
                </a:highlight>
              </a:rPr>
              <a:t> time series of data consumption, then do time clustering</a:t>
            </a:r>
          </a:p>
          <a:p>
            <a:r>
              <a:rPr lang="en-US" dirty="0"/>
              <a:t>2) </a:t>
            </a:r>
            <a:r>
              <a:rPr lang="en-US" dirty="0">
                <a:highlight>
                  <a:srgbClr val="FFFF00"/>
                </a:highlight>
              </a:rPr>
              <a:t>we can also predict electricity demand for planning purpose</a:t>
            </a:r>
          </a:p>
          <a:p>
            <a:r>
              <a:rPr lang="en-US" dirty="0"/>
              <a:t>3) we can also combine this dataset with population to see how different demographics can affect consumption, then we can better predict maybe?</a:t>
            </a:r>
          </a:p>
          <a:p>
            <a:r>
              <a:rPr lang="en-US" dirty="0"/>
              <a:t>4) </a:t>
            </a:r>
            <a:r>
              <a:rPr lang="en-US" dirty="0">
                <a:highlight>
                  <a:srgbClr val="FFFF00"/>
                </a:highlight>
              </a:rPr>
              <a:t>cluster by area and plot in map. user can input cluster technique or #of cluster</a:t>
            </a:r>
          </a:p>
          <a:p>
            <a:r>
              <a:rPr lang="en-US" dirty="0"/>
              <a:t>5) With the grid emission factor, project what’s the pollution contributed from power generation (could pollution be controlled by electricity prices?)</a:t>
            </a:r>
          </a:p>
          <a:p>
            <a:r>
              <a:rPr lang="en-US" dirty="0"/>
              <a:t>6) saw manpower data. Study the demographics of employees. Do the electricity market expects a manpower crunch in the near future? Is automation the way to go?</a:t>
            </a:r>
          </a:p>
          <a:p>
            <a:r>
              <a:rPr lang="en-US" dirty="0"/>
              <a:t>7) </a:t>
            </a:r>
            <a:r>
              <a:rPr lang="en-US" dirty="0">
                <a:highlight>
                  <a:srgbClr val="FFFF00"/>
                </a:highlight>
              </a:rPr>
              <a:t>some inferential analysis to consider: tariff and consumption correlation, test any significant difference in consumption between different type of dwelling or planning area.</a:t>
            </a:r>
          </a:p>
          <a:p>
            <a:r>
              <a:rPr lang="en-US" dirty="0"/>
              <a:t>8) </a:t>
            </a:r>
            <a:r>
              <a:rPr lang="en-US" dirty="0">
                <a:highlight>
                  <a:srgbClr val="FFFF00"/>
                </a:highlight>
              </a:rPr>
              <a:t>time series analysis - stationary, seasonality, ARIMA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9) Power balance - simple </a:t>
            </a:r>
            <a:r>
              <a:rPr lang="en-US" dirty="0" err="1"/>
              <a:t>visualisation</a:t>
            </a:r>
            <a:r>
              <a:rPr lang="en-US" dirty="0"/>
              <a:t>/calculation - understanding the power gap and major power consumers based on power balance</a:t>
            </a:r>
          </a:p>
          <a:p>
            <a:r>
              <a:rPr lang="en-US" dirty="0"/>
              <a:t>10) </a:t>
            </a:r>
            <a:r>
              <a:rPr lang="en-US" dirty="0">
                <a:highlight>
                  <a:srgbClr val="FFFF00"/>
                </a:highlight>
              </a:rPr>
              <a:t>Inferential analysis e.g. ANOVA on the consumption by area -&gt; Difference in mean of consumption across planning area</a:t>
            </a:r>
          </a:p>
        </p:txBody>
      </p:sp>
    </p:spTree>
    <p:extLst>
      <p:ext uri="{BB962C8B-B14F-4D97-AF65-F5344CB8AC3E}">
        <p14:creationId xmlns:p14="http://schemas.microsoft.com/office/powerpoint/2010/main" val="248943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464</Words>
  <Application>Microsoft Office PowerPoint</Application>
  <PresentationFormat>Widescreen</PresentationFormat>
  <Paragraphs>68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TASAPORN VISAWAMETEEKUL</dc:creator>
  <cp:lastModifiedBy>TASAPORN VISAWAMETEEKUL</cp:lastModifiedBy>
  <cp:revision>6</cp:revision>
  <dcterms:created xsi:type="dcterms:W3CDTF">2023-01-31T16:10:36Z</dcterms:created>
  <dcterms:modified xsi:type="dcterms:W3CDTF">2023-02-01T13:01:53Z</dcterms:modified>
</cp:coreProperties>
</file>