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7B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206" autoAdjust="0"/>
  </p:normalViewPr>
  <p:slideViewPr>
    <p:cSldViewPr snapToGrid="0">
      <p:cViewPr>
        <p:scale>
          <a:sx n="75" d="100"/>
          <a:sy n="75" d="100"/>
        </p:scale>
        <p:origin x="327" y="-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4F280-2C91-4EC9-847D-FD28A4318486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79685-DD1D-4B3A-80C7-29224071D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81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https://towardsdatascience.com/time-series-clustering-deriving-trends-and-archetypes-from-sequential-data-bb87783312b4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79685-DD1D-4B3A-80C7-29224071D3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20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79685-DD1D-4B3A-80C7-29224071D3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34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79685-DD1D-4B3A-80C7-29224071D3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67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https://r.tquant.eu/tquant/Tartu/Frequentist_vs_Bayes_post_hoc/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79685-DD1D-4B3A-80C7-29224071D3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92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https://r.tquant.eu/tquant/Tartu/Frequentist_vs_Bayes_post_hoc/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79685-DD1D-4B3A-80C7-29224071D3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21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79685-DD1D-4B3A-80C7-29224071D3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43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FD37-A058-B65B-882A-1F0E591B1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90C65-A7C4-25F3-5ABD-D4B0E4525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18293-B0E0-6FD6-D29B-A7B015ADF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805E-66AE-4367-AE4D-B25E87DFFBBE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CC562-D239-9DDF-FC2A-8782EA509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07FBD-43A1-7784-4909-8332B4B8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D537-BBF8-4BEE-89D1-7AC8D448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9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62B5-BA70-CD27-91DA-CDF5414D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8ADDB-4029-CF3E-ECC3-D6F2C51D2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CB74E-498B-6761-407E-BAE17CFC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805E-66AE-4367-AE4D-B25E87DFFBBE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8E7C5-060B-33E6-B213-8100F452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F05A6-772F-81D7-3218-AA624D0D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D537-BBF8-4BEE-89D1-7AC8D448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6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C516A4-7444-15CC-2C83-96E893685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97692-842E-D917-1A44-ED6583AAA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E7675-620C-2780-4513-12D425CA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805E-66AE-4367-AE4D-B25E87DFFBBE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D789A-5838-39A2-0A1A-CDAAEF32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1F9E-3EBC-0101-A705-05630A8B4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D537-BBF8-4BEE-89D1-7AC8D448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4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75DA9-9479-1338-65EE-4B24FFF5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09CBD-39D1-7148-4161-C587E1B5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9D226-21D0-4723-3F99-7E5C3F42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805E-66AE-4367-AE4D-B25E87DFFBBE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7CB9C-B298-3F0D-08F6-39D9E98A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FA768-6F83-7D23-D9AE-C243BF2A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D537-BBF8-4BEE-89D1-7AC8D448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0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D065-DE04-CFD4-76CE-802DB9BE3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EACEF-831D-0AF8-6290-7381C48EF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C26ED-CCD9-3704-0076-35516F0ED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805E-66AE-4367-AE4D-B25E87DFFBBE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90D51-B3BF-9ED9-87C7-1BA7003D7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154F6-7F75-FA6D-1C0E-9BDE7BF8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D537-BBF8-4BEE-89D1-7AC8D448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1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36491-23AD-4F0B-DE7F-2E411EBD0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9CEAC-4A3B-7BAA-AF0B-2A7DF4D8D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1E76D-E189-11A7-4D04-7FB167F8B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C05D9-A302-2CAE-F68D-EAD54B5D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805E-66AE-4367-AE4D-B25E87DFFBBE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6F984-2A4E-0306-0FA5-AF4BB9E1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6F19C-622F-2C53-79A5-8BD09CDB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D537-BBF8-4BEE-89D1-7AC8D448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2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7433B-9DB8-6E5B-A82A-5A98D217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05D69-2326-F9A9-E3ED-591D85DB3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899E6-7D7F-73D1-5C0E-E1FFCB79F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799576-AE7B-8241-8343-5283C286B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EF054-73BF-5B06-692E-77A83F764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9251E7-A4A8-2ECF-0F9F-3B7BE6C2C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805E-66AE-4367-AE4D-B25E87DFFBBE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636B3-696F-1B58-3D69-DC1D155D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F7DE5D-6C9B-F2E7-547C-2C67A7414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D537-BBF8-4BEE-89D1-7AC8D448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1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7F7F2-0AF1-7A05-266D-56EEA7C7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AEE49D-E0EB-60B9-3745-70920734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805E-66AE-4367-AE4D-B25E87DFFBBE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8832D-A36E-B3BF-8D96-1F0A40EB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EDEBB-33F9-971C-37A9-AEF257D8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D537-BBF8-4BEE-89D1-7AC8D448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1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E89CA-1E13-A5DB-47F1-6C16DC91F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805E-66AE-4367-AE4D-B25E87DFFBBE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0D5B7-B4BA-44D7-DADB-8E360D30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3C861-D9B8-88D0-32BA-2E167F1A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D537-BBF8-4BEE-89D1-7AC8D448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2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73D2-F85B-A3F5-297C-6EDCCD2E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5154-5AFA-A73C-A5BF-E9BDAB5C4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8613B-E291-E7F3-B932-83FC6340C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A5BE7-48A4-FE0E-7D86-EC575035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805E-66AE-4367-AE4D-B25E87DFFBBE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24023-2D11-4DD0-19AB-40469870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3D27B-13C2-A45F-B3AE-F3B89EA2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D537-BBF8-4BEE-89D1-7AC8D448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8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6662-7C44-73D0-EFF8-61E7D5630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BAEF89-C80F-3CBB-DF88-40CA62B61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12BBC-36D3-5ECF-0344-2900F47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19E28-F4ED-B949-026E-2577569A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805E-66AE-4367-AE4D-B25E87DFFBBE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B7F95-B09C-6C9F-992B-767C875D9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00201-7480-7829-E1DC-D3E3EEE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D537-BBF8-4BEE-89D1-7AC8D448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0D37D9-FE62-8CEE-3BC6-7649557C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4EF30-778A-B649-9C87-E72D1653E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D882C-010B-CE43-39C5-D9DA393A4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E805E-66AE-4367-AE4D-B25E87DFFBBE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468ED-3CDF-5AF2-96A9-EA3A753B6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AA55C-A085-77FF-241D-6A660C2D5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9D537-BBF8-4BEE-89D1-7AC8D448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9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F8989DE1-C68F-70F1-7C88-A1CDDDA6AA98}"/>
              </a:ext>
            </a:extLst>
          </p:cNvPr>
          <p:cNvSpPr/>
          <p:nvPr/>
        </p:nvSpPr>
        <p:spPr>
          <a:xfrm>
            <a:off x="7621992" y="255929"/>
            <a:ext cx="2258607" cy="343252"/>
          </a:xfrm>
          <a:prstGeom prst="rect">
            <a:avLst/>
          </a:prstGeom>
          <a:solidFill>
            <a:schemeClr val="bg1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D5E3C4-41AC-BB0B-F576-E90A3EA63B6E}"/>
              </a:ext>
            </a:extLst>
          </p:cNvPr>
          <p:cNvSpPr txBox="1"/>
          <p:nvPr/>
        </p:nvSpPr>
        <p:spPr>
          <a:xfrm>
            <a:off x="7640513" y="238322"/>
            <a:ext cx="2267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srgbClr val="967B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Inferential statistics</a:t>
            </a:r>
            <a:endParaRPr lang="en-US" dirty="0">
              <a:solidFill>
                <a:srgbClr val="967B44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20FB55-CC76-CFEE-7FCA-5F8334CB364A}"/>
              </a:ext>
            </a:extLst>
          </p:cNvPr>
          <p:cNvSpPr/>
          <p:nvPr/>
        </p:nvSpPr>
        <p:spPr>
          <a:xfrm>
            <a:off x="5582920" y="254000"/>
            <a:ext cx="2021840" cy="343252"/>
          </a:xfrm>
          <a:prstGeom prst="rect">
            <a:avLst/>
          </a:prstGeom>
          <a:solidFill>
            <a:schemeClr val="bg1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8D9334-344D-7063-3103-491E2F1C6FBB}"/>
              </a:ext>
            </a:extLst>
          </p:cNvPr>
          <p:cNvSpPr txBox="1"/>
          <p:nvPr/>
        </p:nvSpPr>
        <p:spPr>
          <a:xfrm>
            <a:off x="5601441" y="236393"/>
            <a:ext cx="2130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srgbClr val="967B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Clustering by area </a:t>
            </a:r>
            <a:endParaRPr lang="en-US" dirty="0">
              <a:solidFill>
                <a:srgbClr val="967B44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77FF2B-BEAD-0283-B75D-CC5FBD0505A3}"/>
              </a:ext>
            </a:extLst>
          </p:cNvPr>
          <p:cNvSpPr/>
          <p:nvPr/>
        </p:nvSpPr>
        <p:spPr>
          <a:xfrm>
            <a:off x="293511" y="598310"/>
            <a:ext cx="10950222" cy="6062133"/>
          </a:xfrm>
          <a:prstGeom prst="rect">
            <a:avLst/>
          </a:prstGeom>
          <a:noFill/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38B85A-EA4E-CBA1-8C17-05CBBC0158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90" t="3915" b="59433"/>
          <a:stretch/>
        </p:blipFill>
        <p:spPr>
          <a:xfrm>
            <a:off x="5212081" y="2872491"/>
            <a:ext cx="4800600" cy="21943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2519AD-E627-8109-0C58-FFA2A15A925D}"/>
              </a:ext>
            </a:extLst>
          </p:cNvPr>
          <p:cNvCxnSpPr>
            <a:cxnSpLocks/>
          </p:cNvCxnSpPr>
          <p:nvPr/>
        </p:nvCxnSpPr>
        <p:spPr>
          <a:xfrm flipV="1">
            <a:off x="4709160" y="5387058"/>
            <a:ext cx="1819204" cy="388902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  <a:miter lim="800000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7C0E1E3-9B64-4348-A621-F9E26A896651}"/>
              </a:ext>
            </a:extLst>
          </p:cNvPr>
          <p:cNvSpPr txBox="1"/>
          <p:nvPr/>
        </p:nvSpPr>
        <p:spPr>
          <a:xfrm>
            <a:off x="1365956" y="5365242"/>
            <a:ext cx="319607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defRPr sz="1400">
                <a:latin typeface="Georgia"/>
                <a:ea typeface="Calibri" panose="020F0502020204030204" pitchFamily="34" charset="0"/>
              </a:defRPr>
            </a:lvl1pPr>
          </a:lstStyle>
          <a:p>
            <a:r>
              <a:rPr lang="en-US" altLang="en-US" dirty="0"/>
              <a:t>A Silhouette score to show how well the cluster separate. Scores around zero indicate overlapping clusters. The score is higher when clusters are dense and well separated.</a:t>
            </a:r>
            <a:endParaRPr lang="en-GB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1CB9B6-560D-2926-6BD9-1C6E7653A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378958" y="4204283"/>
            <a:ext cx="4209625" cy="2453808"/>
          </a:xfrm>
          <a:prstGeom prst="rect">
            <a:avLst/>
          </a:prstGeom>
        </p:spPr>
      </p:pic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DB9B61DA-E90F-B5C2-DE84-2F8B167DFDF6}"/>
              </a:ext>
            </a:extLst>
          </p:cNvPr>
          <p:cNvSpPr txBox="1">
            <a:spLocks/>
          </p:cNvSpPr>
          <p:nvPr/>
        </p:nvSpPr>
        <p:spPr>
          <a:xfrm>
            <a:off x="455391" y="764633"/>
            <a:ext cx="6679473" cy="350109"/>
          </a:xfrm>
          <a:prstGeom prst="rect">
            <a:avLst/>
          </a:prstGeom>
        </p:spPr>
        <p:txBody>
          <a:bodyPr anchor="ctr"/>
          <a:lstStyle>
            <a:lvl1pPr marL="192881" indent="-192881" algn="l" defTabSz="51435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Arial" panose="020B0604020202020204" pitchFamily="34" charset="0"/>
              </a:defRPr>
            </a:lvl1pPr>
            <a:lvl2pPr marL="417910" indent="-160735" algn="l" defTabSz="51435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75" kern="1200">
                <a:solidFill>
                  <a:schemeClr val="tx1"/>
                </a:solidFill>
                <a:latin typeface="Lucida Sans" pitchFamily="34" charset="0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Lucida Sans" pitchFamily="34" charset="0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25" kern="1200">
                <a:solidFill>
                  <a:schemeClr val="tx1"/>
                </a:solidFill>
                <a:latin typeface="Lucida Sans" pitchFamily="34" charset="0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25" kern="1200">
                <a:solidFill>
                  <a:schemeClr val="tx1"/>
                </a:solidFill>
                <a:latin typeface="Lucida Sans" pitchFamily="34" charset="0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2881" marR="0" lvl="0" indent="-192881" algn="l" defTabSz="514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Time Series Clustering of Electricity consumption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C9E4B-022A-86E3-6C45-289DFE8618E9}"/>
              </a:ext>
            </a:extLst>
          </p:cNvPr>
          <p:cNvSpPr txBox="1"/>
          <p:nvPr/>
        </p:nvSpPr>
        <p:spPr>
          <a:xfrm>
            <a:off x="6609260" y="5177018"/>
            <a:ext cx="1834443" cy="307777"/>
          </a:xfrm>
          <a:prstGeom prst="rect">
            <a:avLst/>
          </a:prstGeom>
          <a:noFill/>
          <a:ln>
            <a:solidFill>
              <a:srgbClr val="967B44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defRPr sz="1400">
                <a:latin typeface="Georgia"/>
                <a:ea typeface="Calibri" panose="020F0502020204030204" pitchFamily="34" charset="0"/>
              </a:defRPr>
            </a:lvl1pPr>
          </a:lstStyle>
          <a:p>
            <a:r>
              <a:rPr lang="en-US" altLang="en-US" dirty="0"/>
              <a:t>Cluster score : 0.268</a:t>
            </a:r>
            <a:endParaRPr lang="en-GB" alt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0E27B0-D846-16E3-6A2F-4B6F8D29FB21}"/>
              </a:ext>
            </a:extLst>
          </p:cNvPr>
          <p:cNvCxnSpPr>
            <a:cxnSpLocks/>
          </p:cNvCxnSpPr>
          <p:nvPr/>
        </p:nvCxnSpPr>
        <p:spPr>
          <a:xfrm flipH="1" flipV="1">
            <a:off x="8852746" y="5131929"/>
            <a:ext cx="611294" cy="58307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  <a:miter lim="800000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6E79A7C-9794-80F5-44A4-F8F731DCA983}"/>
              </a:ext>
            </a:extLst>
          </p:cNvPr>
          <p:cNvSpPr txBox="1"/>
          <p:nvPr/>
        </p:nvSpPr>
        <p:spPr>
          <a:xfrm>
            <a:off x="8049544" y="5929122"/>
            <a:ext cx="319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defRPr sz="1400">
                <a:latin typeface="Georgia"/>
                <a:ea typeface="Calibri" panose="020F0502020204030204" pitchFamily="34" charset="0"/>
              </a:defRPr>
            </a:lvl1pPr>
          </a:lstStyle>
          <a:p>
            <a:r>
              <a:rPr lang="en-US" altLang="en-US" dirty="0"/>
              <a:t>Graph of consumption rate according to time (x: Timeline, y: Consumption)</a:t>
            </a:r>
            <a:endParaRPr lang="en-GB" alt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9FD3A87-D110-E4B0-0F16-4409E53D1A8B}"/>
              </a:ext>
            </a:extLst>
          </p:cNvPr>
          <p:cNvGrpSpPr/>
          <p:nvPr/>
        </p:nvGrpSpPr>
        <p:grpSpPr>
          <a:xfrm>
            <a:off x="1213978" y="3368040"/>
            <a:ext cx="2695223" cy="1447800"/>
            <a:chOff x="1213978" y="3368040"/>
            <a:chExt cx="2695223" cy="14478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797CC28-3952-8B9A-9A96-7F9C85A4AA11}"/>
                </a:ext>
              </a:extLst>
            </p:cNvPr>
            <p:cNvGrpSpPr/>
            <p:nvPr/>
          </p:nvGrpSpPr>
          <p:grpSpPr>
            <a:xfrm>
              <a:off x="1213978" y="3368040"/>
              <a:ext cx="2641742" cy="1447800"/>
              <a:chOff x="1137778" y="2743200"/>
              <a:chExt cx="2641742" cy="144780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FDACF76-F48D-6606-FF19-18CD424A9974}"/>
                  </a:ext>
                </a:extLst>
              </p:cNvPr>
              <p:cNvGrpSpPr/>
              <p:nvPr/>
            </p:nvGrpSpPr>
            <p:grpSpPr>
              <a:xfrm>
                <a:off x="1137778" y="2743200"/>
                <a:ext cx="2641742" cy="1447800"/>
                <a:chOff x="421498" y="1676400"/>
                <a:chExt cx="3111924" cy="1447800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CD72638-37B4-627C-3F8A-3BCCC00FDD66}"/>
                    </a:ext>
                  </a:extLst>
                </p:cNvPr>
                <p:cNvSpPr/>
                <p:nvPr/>
              </p:nvSpPr>
              <p:spPr>
                <a:xfrm>
                  <a:off x="421498" y="1676400"/>
                  <a:ext cx="3110089" cy="355599"/>
                </a:xfrm>
                <a:prstGeom prst="rect">
                  <a:avLst/>
                </a:prstGeom>
                <a:solidFill>
                  <a:srgbClr val="967B44"/>
                </a:solidFill>
                <a:ln>
                  <a:solidFill>
                    <a:srgbClr val="967B4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935D2C1-9453-7B66-7CE0-FFA1A395E6D3}"/>
                    </a:ext>
                  </a:extLst>
                </p:cNvPr>
                <p:cNvSpPr/>
                <p:nvPr/>
              </p:nvSpPr>
              <p:spPr>
                <a:xfrm>
                  <a:off x="423333" y="1682045"/>
                  <a:ext cx="3110089" cy="1442155"/>
                </a:xfrm>
                <a:prstGeom prst="rect">
                  <a:avLst/>
                </a:prstGeom>
                <a:noFill/>
                <a:ln>
                  <a:solidFill>
                    <a:srgbClr val="967B4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A2F993B-076F-5FC6-CC02-E1CE1D5C8C8C}"/>
                  </a:ext>
                </a:extLst>
              </p:cNvPr>
              <p:cNvGrpSpPr/>
              <p:nvPr/>
            </p:nvGrpSpPr>
            <p:grpSpPr>
              <a:xfrm>
                <a:off x="1392204" y="3279055"/>
                <a:ext cx="2200485" cy="600164"/>
                <a:chOff x="1163604" y="2334175"/>
                <a:chExt cx="2200485" cy="600164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6D80E0D-8DDB-DC7E-28E3-7F77F92CAC34}"/>
                    </a:ext>
                  </a:extLst>
                </p:cNvPr>
                <p:cNvSpPr txBox="1"/>
                <p:nvPr/>
              </p:nvSpPr>
              <p:spPr>
                <a:xfrm>
                  <a:off x="1529646" y="2334175"/>
                  <a:ext cx="1834443" cy="60016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spcBef>
                      <a:spcPts val="600"/>
                    </a:spcBef>
                    <a:defRPr sz="1400">
                      <a:latin typeface="Georgia"/>
                      <a:ea typeface="Calibri" panose="020F0502020204030204" pitchFamily="34" charset="0"/>
                    </a:defRPr>
                  </a:lvl1pPr>
                </a:lstStyle>
                <a:p>
                  <a:r>
                    <a:rPr lang="en-US" altLang="en-US" dirty="0"/>
                    <a:t>Temporal Clustering</a:t>
                  </a:r>
                </a:p>
                <a:p>
                  <a:r>
                    <a:rPr lang="en-US" altLang="en-US" dirty="0"/>
                    <a:t>Spatial Clustering</a:t>
                  </a:r>
                  <a:endParaRPr lang="en-GB" altLang="en-US" dirty="0"/>
                </a:p>
              </p:txBody>
            </p:sp>
            <p:sp>
              <p:nvSpPr>
                <p:cNvPr id="22" name="Google Shape;70;p8">
                  <a:extLst>
                    <a:ext uri="{FF2B5EF4-FFF2-40B4-BE49-F238E27FC236}">
                      <a16:creationId xmlns:a16="http://schemas.microsoft.com/office/drawing/2014/main" id="{B0B4471E-4156-CC09-F753-9B3FFC20F73D}"/>
                    </a:ext>
                  </a:extLst>
                </p:cNvPr>
                <p:cNvSpPr/>
                <p:nvPr/>
              </p:nvSpPr>
              <p:spPr>
                <a:xfrm>
                  <a:off x="1163604" y="2354134"/>
                  <a:ext cx="253938" cy="247956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967B44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FFFFFF"/>
                    </a:buClr>
                    <a:buSzPts val="1100"/>
                  </a:pPr>
                  <a:endParaRPr sz="1600" b="1" kern="0" dirty="0">
                    <a:solidFill>
                      <a:srgbClr val="FFFFFF"/>
                    </a:solidFill>
                    <a:latin typeface="Georgia" panose="02040502050405020303" pitchFamily="18" charset="0"/>
                    <a:cs typeface="Arial"/>
                    <a:sym typeface="Arial"/>
                  </a:endParaRPr>
                </a:p>
              </p:txBody>
            </p:sp>
            <p:sp>
              <p:nvSpPr>
                <p:cNvPr id="23" name="Google Shape;70;p8">
                  <a:extLst>
                    <a:ext uri="{FF2B5EF4-FFF2-40B4-BE49-F238E27FC236}">
                      <a16:creationId xmlns:a16="http://schemas.microsoft.com/office/drawing/2014/main" id="{53BFA5B5-9F39-9F46-8ADB-BBF9DFC977E8}"/>
                    </a:ext>
                  </a:extLst>
                </p:cNvPr>
                <p:cNvSpPr/>
                <p:nvPr/>
              </p:nvSpPr>
              <p:spPr>
                <a:xfrm>
                  <a:off x="1163604" y="2666554"/>
                  <a:ext cx="253938" cy="247956"/>
                </a:xfrm>
                <a:prstGeom prst="ellipse">
                  <a:avLst/>
                </a:prstGeom>
                <a:solidFill>
                  <a:srgbClr val="967B44"/>
                </a:solidFill>
                <a:ln w="28575" cap="flat" cmpd="sng">
                  <a:solidFill>
                    <a:srgbClr val="967B44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FFFFFF"/>
                    </a:buClr>
                    <a:buSzPts val="1100"/>
                  </a:pPr>
                  <a:endParaRPr sz="1600" b="1" kern="0" dirty="0">
                    <a:solidFill>
                      <a:srgbClr val="FFFFFF"/>
                    </a:solidFill>
                    <a:latin typeface="Georgia" panose="02040502050405020303" pitchFamily="18" charset="0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FF726B-4E5D-9239-2370-067C0E46C274}"/>
                </a:ext>
              </a:extLst>
            </p:cNvPr>
            <p:cNvSpPr txBox="1"/>
            <p:nvPr/>
          </p:nvSpPr>
          <p:spPr>
            <a:xfrm>
              <a:off x="1369202" y="3394767"/>
              <a:ext cx="253999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ts val="600"/>
                </a:spcBef>
                <a:defRPr sz="1400">
                  <a:latin typeface="Georgia"/>
                  <a:ea typeface="Calibri" panose="020F0502020204030204" pitchFamily="34" charset="0"/>
                </a:defRPr>
              </a:lvl1pPr>
            </a:lstStyle>
            <a:p>
              <a:r>
                <a:rPr lang="en-US" altLang="en-US" dirty="0">
                  <a:solidFill>
                    <a:schemeClr val="bg1"/>
                  </a:solidFill>
                </a:rPr>
                <a:t>Select cluster techniques</a:t>
              </a:r>
              <a:endParaRPr lang="en-GB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4465498-EB03-68FB-3C14-3128B6846A4A}"/>
              </a:ext>
            </a:extLst>
          </p:cNvPr>
          <p:cNvSpPr/>
          <p:nvPr/>
        </p:nvSpPr>
        <p:spPr>
          <a:xfrm>
            <a:off x="294640" y="254000"/>
            <a:ext cx="2550160" cy="343252"/>
          </a:xfrm>
          <a:prstGeom prst="rect">
            <a:avLst/>
          </a:prstGeom>
          <a:solidFill>
            <a:srgbClr val="967B44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D2ABCE-E3CA-162A-9171-3FD33102E69B}"/>
              </a:ext>
            </a:extLst>
          </p:cNvPr>
          <p:cNvSpPr txBox="1"/>
          <p:nvPr/>
        </p:nvSpPr>
        <p:spPr>
          <a:xfrm>
            <a:off x="328400" y="236393"/>
            <a:ext cx="2503025" cy="375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Time Series Clustering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52403A-E4DB-1EEC-895A-E99E9F7176D0}"/>
              </a:ext>
            </a:extLst>
          </p:cNvPr>
          <p:cNvSpPr/>
          <p:nvPr/>
        </p:nvSpPr>
        <p:spPr>
          <a:xfrm>
            <a:off x="773576" y="1209605"/>
            <a:ext cx="10275424" cy="1442155"/>
          </a:xfrm>
          <a:prstGeom prst="rect">
            <a:avLst/>
          </a:prstGeom>
          <a:noFill/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8F24F2C-20FA-C30D-FA1F-2D75BEFB3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1234439"/>
            <a:ext cx="4846320" cy="137555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6ED3C13-CFCB-DED8-F941-A401D5FBCB0A}"/>
              </a:ext>
            </a:extLst>
          </p:cNvPr>
          <p:cNvSpPr txBox="1"/>
          <p:nvPr/>
        </p:nvSpPr>
        <p:spPr>
          <a:xfrm>
            <a:off x="893516" y="1555242"/>
            <a:ext cx="319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defRPr sz="1400">
                <a:latin typeface="Georgia"/>
                <a:ea typeface="Calibri" panose="020F0502020204030204" pitchFamily="34" charset="0"/>
              </a:defRPr>
            </a:lvl1pPr>
          </a:lstStyle>
          <a:p>
            <a:r>
              <a:rPr lang="en-US" altLang="en-US" dirty="0"/>
              <a:t>Overall trend of household consumption</a:t>
            </a:r>
            <a:endParaRPr lang="en-GB" alt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73E80A-9604-5C97-FB95-4ED16D29E246}"/>
              </a:ext>
            </a:extLst>
          </p:cNvPr>
          <p:cNvSpPr/>
          <p:nvPr/>
        </p:nvSpPr>
        <p:spPr>
          <a:xfrm>
            <a:off x="2866148" y="254644"/>
            <a:ext cx="2678125" cy="347240"/>
          </a:xfrm>
          <a:prstGeom prst="rect">
            <a:avLst/>
          </a:prstGeom>
          <a:solidFill>
            <a:schemeClr val="bg1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EC5F1A-1BC9-B22F-FFB5-531C25355B6C}"/>
              </a:ext>
            </a:extLst>
          </p:cNvPr>
          <p:cNvSpPr txBox="1"/>
          <p:nvPr/>
        </p:nvSpPr>
        <p:spPr>
          <a:xfrm>
            <a:off x="2888335" y="266218"/>
            <a:ext cx="2690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srgbClr val="967B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Time Series forecasting</a:t>
            </a:r>
            <a:endParaRPr lang="en-US" dirty="0">
              <a:solidFill>
                <a:srgbClr val="967B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3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D77FF2B-BEAD-0283-B75D-CC5FBD0505A3}"/>
              </a:ext>
            </a:extLst>
          </p:cNvPr>
          <p:cNvSpPr/>
          <p:nvPr/>
        </p:nvSpPr>
        <p:spPr>
          <a:xfrm>
            <a:off x="293511" y="598310"/>
            <a:ext cx="10950222" cy="6062133"/>
          </a:xfrm>
          <a:prstGeom prst="rect">
            <a:avLst/>
          </a:prstGeom>
          <a:noFill/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2519AD-E627-8109-0C58-FFA2A15A925D}"/>
              </a:ext>
            </a:extLst>
          </p:cNvPr>
          <p:cNvCxnSpPr>
            <a:cxnSpLocks/>
          </p:cNvCxnSpPr>
          <p:nvPr/>
        </p:nvCxnSpPr>
        <p:spPr>
          <a:xfrm flipV="1">
            <a:off x="3383280" y="5143218"/>
            <a:ext cx="2565964" cy="541302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  <a:miter lim="800000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7C0E1E3-9B64-4348-A621-F9E26A896651}"/>
              </a:ext>
            </a:extLst>
          </p:cNvPr>
          <p:cNvSpPr txBox="1"/>
          <p:nvPr/>
        </p:nvSpPr>
        <p:spPr>
          <a:xfrm>
            <a:off x="2295597" y="5791962"/>
            <a:ext cx="15753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defRPr sz="1400">
                <a:latin typeface="Georgia"/>
                <a:ea typeface="Calibri" panose="020F0502020204030204" pitchFamily="34" charset="0"/>
              </a:defRPr>
            </a:lvl1pPr>
          </a:lstStyle>
          <a:p>
            <a:r>
              <a:rPr lang="en-US" altLang="en-US" dirty="0"/>
              <a:t>ACF, PACF plots</a:t>
            </a:r>
            <a:endParaRPr lang="en-GB" altLang="en-US" dirty="0"/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DB9B61DA-E90F-B5C2-DE84-2F8B167DFDF6}"/>
              </a:ext>
            </a:extLst>
          </p:cNvPr>
          <p:cNvSpPr txBox="1">
            <a:spLocks/>
          </p:cNvSpPr>
          <p:nvPr/>
        </p:nvSpPr>
        <p:spPr>
          <a:xfrm>
            <a:off x="455391" y="764633"/>
            <a:ext cx="8460009" cy="363127"/>
          </a:xfrm>
          <a:prstGeom prst="rect">
            <a:avLst/>
          </a:prstGeom>
        </p:spPr>
        <p:txBody>
          <a:bodyPr anchor="ctr"/>
          <a:lstStyle>
            <a:lvl1pPr marL="192881" indent="-192881" algn="l" defTabSz="51435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Arial" panose="020B0604020202020204" pitchFamily="34" charset="0"/>
              </a:defRPr>
            </a:lvl1pPr>
            <a:lvl2pPr marL="417910" indent="-160735" algn="l" defTabSz="51435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75" kern="1200">
                <a:solidFill>
                  <a:schemeClr val="tx1"/>
                </a:solidFill>
                <a:latin typeface="Lucida Sans" pitchFamily="34" charset="0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Lucida Sans" pitchFamily="34" charset="0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25" kern="1200">
                <a:solidFill>
                  <a:schemeClr val="tx1"/>
                </a:solidFill>
                <a:latin typeface="Lucida Sans" pitchFamily="34" charset="0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25" kern="1200">
                <a:solidFill>
                  <a:schemeClr val="tx1"/>
                </a:solidFill>
                <a:latin typeface="Lucida Sans" pitchFamily="34" charset="0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2881" marR="0" lvl="0" indent="-192881" algn="l" defTabSz="514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Time Series Forecasting of Household electricity consumption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9FD3A87-D110-E4B0-0F16-4409E53D1A8B}"/>
              </a:ext>
            </a:extLst>
          </p:cNvPr>
          <p:cNvGrpSpPr/>
          <p:nvPr/>
        </p:nvGrpSpPr>
        <p:grpSpPr>
          <a:xfrm>
            <a:off x="695818" y="1539240"/>
            <a:ext cx="2695223" cy="1447800"/>
            <a:chOff x="1213978" y="3368040"/>
            <a:chExt cx="2695223" cy="14478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797CC28-3952-8B9A-9A96-7F9C85A4AA11}"/>
                </a:ext>
              </a:extLst>
            </p:cNvPr>
            <p:cNvGrpSpPr/>
            <p:nvPr/>
          </p:nvGrpSpPr>
          <p:grpSpPr>
            <a:xfrm>
              <a:off x="1213978" y="3368040"/>
              <a:ext cx="2641742" cy="1447800"/>
              <a:chOff x="1137778" y="2743200"/>
              <a:chExt cx="2641742" cy="144780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FDACF76-F48D-6606-FF19-18CD424A9974}"/>
                  </a:ext>
                </a:extLst>
              </p:cNvPr>
              <p:cNvGrpSpPr/>
              <p:nvPr/>
            </p:nvGrpSpPr>
            <p:grpSpPr>
              <a:xfrm>
                <a:off x="1137778" y="2743200"/>
                <a:ext cx="2641742" cy="1447800"/>
                <a:chOff x="421498" y="1676400"/>
                <a:chExt cx="3111924" cy="1447800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CD72638-37B4-627C-3F8A-3BCCC00FDD66}"/>
                    </a:ext>
                  </a:extLst>
                </p:cNvPr>
                <p:cNvSpPr/>
                <p:nvPr/>
              </p:nvSpPr>
              <p:spPr>
                <a:xfrm>
                  <a:off x="421498" y="1676400"/>
                  <a:ext cx="3110089" cy="355599"/>
                </a:xfrm>
                <a:prstGeom prst="rect">
                  <a:avLst/>
                </a:prstGeom>
                <a:solidFill>
                  <a:srgbClr val="967B44"/>
                </a:solidFill>
                <a:ln>
                  <a:solidFill>
                    <a:srgbClr val="967B4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935D2C1-9453-7B66-7CE0-FFA1A395E6D3}"/>
                    </a:ext>
                  </a:extLst>
                </p:cNvPr>
                <p:cNvSpPr/>
                <p:nvPr/>
              </p:nvSpPr>
              <p:spPr>
                <a:xfrm>
                  <a:off x="423333" y="1682045"/>
                  <a:ext cx="3110089" cy="1442155"/>
                </a:xfrm>
                <a:prstGeom prst="rect">
                  <a:avLst/>
                </a:prstGeom>
                <a:noFill/>
                <a:ln>
                  <a:solidFill>
                    <a:srgbClr val="967B4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A2F993B-076F-5FC6-CC02-E1CE1D5C8C8C}"/>
                  </a:ext>
                </a:extLst>
              </p:cNvPr>
              <p:cNvGrpSpPr/>
              <p:nvPr/>
            </p:nvGrpSpPr>
            <p:grpSpPr>
              <a:xfrm>
                <a:off x="1392204" y="3279055"/>
                <a:ext cx="2200485" cy="892552"/>
                <a:chOff x="1163604" y="2334175"/>
                <a:chExt cx="2200485" cy="892552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6D80E0D-8DDB-DC7E-28E3-7F77F92CAC34}"/>
                    </a:ext>
                  </a:extLst>
                </p:cNvPr>
                <p:cNvSpPr txBox="1"/>
                <p:nvPr/>
              </p:nvSpPr>
              <p:spPr>
                <a:xfrm>
                  <a:off x="1529646" y="2334175"/>
                  <a:ext cx="1834443" cy="8925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spcBef>
                      <a:spcPts val="600"/>
                    </a:spcBef>
                    <a:defRPr sz="1400">
                      <a:latin typeface="Georgia"/>
                      <a:ea typeface="Calibri" panose="020F0502020204030204" pitchFamily="34" charset="0"/>
                    </a:defRPr>
                  </a:lvl1pPr>
                </a:lstStyle>
                <a:p>
                  <a:r>
                    <a:rPr lang="en-US" altLang="en-US" dirty="0"/>
                    <a:t>AR</a:t>
                  </a:r>
                </a:p>
                <a:p>
                  <a:r>
                    <a:rPr lang="en-US" altLang="en-US" dirty="0"/>
                    <a:t>I</a:t>
                  </a:r>
                </a:p>
                <a:p>
                  <a:r>
                    <a:rPr lang="en-US" altLang="en-US" dirty="0"/>
                    <a:t>M</a:t>
                  </a:r>
                  <a:endParaRPr lang="en-GB" altLang="en-US" dirty="0"/>
                </a:p>
              </p:txBody>
            </p:sp>
            <p:sp>
              <p:nvSpPr>
                <p:cNvPr id="22" name="Google Shape;70;p8">
                  <a:extLst>
                    <a:ext uri="{FF2B5EF4-FFF2-40B4-BE49-F238E27FC236}">
                      <a16:creationId xmlns:a16="http://schemas.microsoft.com/office/drawing/2014/main" id="{B0B4471E-4156-CC09-F753-9B3FFC20F73D}"/>
                    </a:ext>
                  </a:extLst>
                </p:cNvPr>
                <p:cNvSpPr/>
                <p:nvPr/>
              </p:nvSpPr>
              <p:spPr>
                <a:xfrm>
                  <a:off x="1163604" y="2354134"/>
                  <a:ext cx="253938" cy="247956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967B44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FFFFFF"/>
                    </a:buClr>
                    <a:buSzPts val="1100"/>
                  </a:pPr>
                  <a:endParaRPr sz="1600" b="1" kern="0" dirty="0">
                    <a:solidFill>
                      <a:srgbClr val="FFFFFF"/>
                    </a:solidFill>
                    <a:latin typeface="Georgia" panose="02040502050405020303" pitchFamily="18" charset="0"/>
                    <a:cs typeface="Arial"/>
                    <a:sym typeface="Arial"/>
                  </a:endParaRPr>
                </a:p>
              </p:txBody>
            </p:sp>
            <p:sp>
              <p:nvSpPr>
                <p:cNvPr id="23" name="Google Shape;70;p8">
                  <a:extLst>
                    <a:ext uri="{FF2B5EF4-FFF2-40B4-BE49-F238E27FC236}">
                      <a16:creationId xmlns:a16="http://schemas.microsoft.com/office/drawing/2014/main" id="{53BFA5B5-9F39-9F46-8ADB-BBF9DFC977E8}"/>
                    </a:ext>
                  </a:extLst>
                </p:cNvPr>
                <p:cNvSpPr/>
                <p:nvPr/>
              </p:nvSpPr>
              <p:spPr>
                <a:xfrm>
                  <a:off x="1163604" y="2666554"/>
                  <a:ext cx="253938" cy="247956"/>
                </a:xfrm>
                <a:prstGeom prst="ellipse">
                  <a:avLst/>
                </a:prstGeom>
                <a:solidFill>
                  <a:srgbClr val="967B44"/>
                </a:solidFill>
                <a:ln w="28575" cap="flat" cmpd="sng">
                  <a:solidFill>
                    <a:srgbClr val="967B44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FFFFFF"/>
                    </a:buClr>
                    <a:buSzPts val="1100"/>
                  </a:pPr>
                  <a:endParaRPr sz="1600" b="1" kern="0" dirty="0">
                    <a:solidFill>
                      <a:srgbClr val="FFFFFF"/>
                    </a:solidFill>
                    <a:latin typeface="Georgia" panose="02040502050405020303" pitchFamily="18" charset="0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FF726B-4E5D-9239-2370-067C0E46C274}"/>
                </a:ext>
              </a:extLst>
            </p:cNvPr>
            <p:cNvSpPr txBox="1"/>
            <p:nvPr/>
          </p:nvSpPr>
          <p:spPr>
            <a:xfrm>
              <a:off x="1369202" y="3394767"/>
              <a:ext cx="253999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ts val="600"/>
                </a:spcBef>
                <a:defRPr sz="1400">
                  <a:latin typeface="Georgia"/>
                  <a:ea typeface="Calibri" panose="020F0502020204030204" pitchFamily="34" charset="0"/>
                </a:defRPr>
              </a:lvl1pPr>
            </a:lstStyle>
            <a:p>
              <a:r>
                <a:rPr lang="en-US" altLang="en-US" dirty="0">
                  <a:solidFill>
                    <a:schemeClr val="bg1"/>
                  </a:solidFill>
                </a:rPr>
                <a:t>ARIMA</a:t>
              </a:r>
              <a:endParaRPr lang="en-GB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4465498-EB03-68FB-3C14-3128B6846A4A}"/>
              </a:ext>
            </a:extLst>
          </p:cNvPr>
          <p:cNvSpPr/>
          <p:nvPr/>
        </p:nvSpPr>
        <p:spPr>
          <a:xfrm>
            <a:off x="294640" y="254000"/>
            <a:ext cx="2550160" cy="343252"/>
          </a:xfrm>
          <a:prstGeom prst="rect">
            <a:avLst/>
          </a:prstGeom>
          <a:solidFill>
            <a:schemeClr val="bg1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D2ABCE-E3CA-162A-9171-3FD33102E69B}"/>
              </a:ext>
            </a:extLst>
          </p:cNvPr>
          <p:cNvSpPr txBox="1"/>
          <p:nvPr/>
        </p:nvSpPr>
        <p:spPr>
          <a:xfrm>
            <a:off x="328400" y="236393"/>
            <a:ext cx="2503025" cy="375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srgbClr val="967B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Time Series Clustering </a:t>
            </a:r>
            <a:endParaRPr lang="en-US" dirty="0">
              <a:solidFill>
                <a:srgbClr val="967B44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73E80A-9604-5C97-FB95-4ED16D29E246}"/>
              </a:ext>
            </a:extLst>
          </p:cNvPr>
          <p:cNvSpPr/>
          <p:nvPr/>
        </p:nvSpPr>
        <p:spPr>
          <a:xfrm>
            <a:off x="2866148" y="254644"/>
            <a:ext cx="2678125" cy="347240"/>
          </a:xfrm>
          <a:prstGeom prst="rect">
            <a:avLst/>
          </a:prstGeom>
          <a:solidFill>
            <a:srgbClr val="967B44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EC5F1A-1BC9-B22F-FFB5-531C25355B6C}"/>
              </a:ext>
            </a:extLst>
          </p:cNvPr>
          <p:cNvSpPr txBox="1"/>
          <p:nvPr/>
        </p:nvSpPr>
        <p:spPr>
          <a:xfrm>
            <a:off x="2888335" y="266218"/>
            <a:ext cx="2690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Time Series Forecasting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43414D-C9F5-9E17-01A1-ADBA016321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94"/>
          <a:stretch/>
        </p:blipFill>
        <p:spPr>
          <a:xfrm>
            <a:off x="4590920" y="1203960"/>
            <a:ext cx="6031360" cy="30480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EF9415-9718-6A91-D755-FB683B477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083" y="4195271"/>
            <a:ext cx="4751357" cy="218661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A20E24A-17AB-FBA4-4801-EDE488800D46}"/>
              </a:ext>
            </a:extLst>
          </p:cNvPr>
          <p:cNvSpPr/>
          <p:nvPr/>
        </p:nvSpPr>
        <p:spPr>
          <a:xfrm>
            <a:off x="5582920" y="254000"/>
            <a:ext cx="2021840" cy="343252"/>
          </a:xfrm>
          <a:prstGeom prst="rect">
            <a:avLst/>
          </a:prstGeom>
          <a:solidFill>
            <a:schemeClr val="bg1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E77BB9-7471-1565-2AA0-EA30081146C1}"/>
              </a:ext>
            </a:extLst>
          </p:cNvPr>
          <p:cNvSpPr txBox="1"/>
          <p:nvPr/>
        </p:nvSpPr>
        <p:spPr>
          <a:xfrm>
            <a:off x="5601441" y="236393"/>
            <a:ext cx="2130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srgbClr val="967B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Clustering by area </a:t>
            </a:r>
            <a:endParaRPr lang="en-US" dirty="0">
              <a:solidFill>
                <a:srgbClr val="967B44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0F565B-0268-3E97-6D5F-0E294EF6A0CA}"/>
              </a:ext>
            </a:extLst>
          </p:cNvPr>
          <p:cNvSpPr/>
          <p:nvPr/>
        </p:nvSpPr>
        <p:spPr>
          <a:xfrm>
            <a:off x="7621992" y="255929"/>
            <a:ext cx="2258607" cy="343252"/>
          </a:xfrm>
          <a:prstGeom prst="rect">
            <a:avLst/>
          </a:prstGeom>
          <a:solidFill>
            <a:schemeClr val="bg1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29690A-8DEE-AE56-8417-F1900C2D620C}"/>
              </a:ext>
            </a:extLst>
          </p:cNvPr>
          <p:cNvSpPr txBox="1"/>
          <p:nvPr/>
        </p:nvSpPr>
        <p:spPr>
          <a:xfrm>
            <a:off x="7640513" y="238322"/>
            <a:ext cx="2267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srgbClr val="967B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Inferential statistics</a:t>
            </a:r>
            <a:endParaRPr lang="en-US" dirty="0">
              <a:solidFill>
                <a:srgbClr val="967B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28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D77FF2B-BEAD-0283-B75D-CC5FBD0505A3}"/>
              </a:ext>
            </a:extLst>
          </p:cNvPr>
          <p:cNvSpPr/>
          <p:nvPr/>
        </p:nvSpPr>
        <p:spPr>
          <a:xfrm>
            <a:off x="293511" y="598310"/>
            <a:ext cx="10950222" cy="6062133"/>
          </a:xfrm>
          <a:prstGeom prst="rect">
            <a:avLst/>
          </a:prstGeom>
          <a:noFill/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DB9B61DA-E90F-B5C2-DE84-2F8B167DFDF6}"/>
              </a:ext>
            </a:extLst>
          </p:cNvPr>
          <p:cNvSpPr txBox="1">
            <a:spLocks/>
          </p:cNvSpPr>
          <p:nvPr/>
        </p:nvSpPr>
        <p:spPr>
          <a:xfrm>
            <a:off x="455391" y="764633"/>
            <a:ext cx="6679473" cy="350109"/>
          </a:xfrm>
          <a:prstGeom prst="rect">
            <a:avLst/>
          </a:prstGeom>
        </p:spPr>
        <p:txBody>
          <a:bodyPr anchor="ctr"/>
          <a:lstStyle>
            <a:lvl1pPr marL="192881" indent="-192881" algn="l" defTabSz="51435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Arial" panose="020B0604020202020204" pitchFamily="34" charset="0"/>
              </a:defRPr>
            </a:lvl1pPr>
            <a:lvl2pPr marL="417910" indent="-160735" algn="l" defTabSz="51435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75" kern="1200">
                <a:solidFill>
                  <a:schemeClr val="tx1"/>
                </a:solidFill>
                <a:latin typeface="Lucida Sans" pitchFamily="34" charset="0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Lucida Sans" pitchFamily="34" charset="0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25" kern="1200">
                <a:solidFill>
                  <a:schemeClr val="tx1"/>
                </a:solidFill>
                <a:latin typeface="Lucida Sans" pitchFamily="34" charset="0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25" kern="1200">
                <a:solidFill>
                  <a:schemeClr val="tx1"/>
                </a:solidFill>
                <a:latin typeface="Lucida Sans" pitchFamily="34" charset="0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2881" marR="0" lvl="0" indent="-192881" algn="l" defTabSz="514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dirty="0">
                <a:solidFill>
                  <a:schemeClr val="tx1"/>
                </a:solidFill>
              </a:rPr>
              <a:t>Cluster of consumption pattern by area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465498-EB03-68FB-3C14-3128B6846A4A}"/>
              </a:ext>
            </a:extLst>
          </p:cNvPr>
          <p:cNvSpPr/>
          <p:nvPr/>
        </p:nvSpPr>
        <p:spPr>
          <a:xfrm>
            <a:off x="294640" y="254000"/>
            <a:ext cx="2550160" cy="343252"/>
          </a:xfrm>
          <a:prstGeom prst="rect">
            <a:avLst/>
          </a:prstGeom>
          <a:solidFill>
            <a:schemeClr val="bg1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D2ABCE-E3CA-162A-9171-3FD33102E69B}"/>
              </a:ext>
            </a:extLst>
          </p:cNvPr>
          <p:cNvSpPr txBox="1"/>
          <p:nvPr/>
        </p:nvSpPr>
        <p:spPr>
          <a:xfrm>
            <a:off x="328400" y="236393"/>
            <a:ext cx="2503025" cy="375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srgbClr val="967B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Time Series Clustering </a:t>
            </a:r>
            <a:endParaRPr lang="en-US" dirty="0">
              <a:solidFill>
                <a:srgbClr val="967B44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73E80A-9604-5C97-FB95-4ED16D29E246}"/>
              </a:ext>
            </a:extLst>
          </p:cNvPr>
          <p:cNvSpPr/>
          <p:nvPr/>
        </p:nvSpPr>
        <p:spPr>
          <a:xfrm>
            <a:off x="2866148" y="254644"/>
            <a:ext cx="2678125" cy="347240"/>
          </a:xfrm>
          <a:prstGeom prst="rect">
            <a:avLst/>
          </a:prstGeom>
          <a:solidFill>
            <a:schemeClr val="bg1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EC5F1A-1BC9-B22F-FFB5-531C25355B6C}"/>
              </a:ext>
            </a:extLst>
          </p:cNvPr>
          <p:cNvSpPr txBox="1"/>
          <p:nvPr/>
        </p:nvSpPr>
        <p:spPr>
          <a:xfrm>
            <a:off x="2888335" y="266218"/>
            <a:ext cx="2690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srgbClr val="967B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Time Series Forecasting</a:t>
            </a:r>
            <a:endParaRPr lang="en-US" dirty="0">
              <a:solidFill>
                <a:srgbClr val="967B44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900526-39E7-F642-4DB8-601FC5A4F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909" y="918474"/>
            <a:ext cx="4950718" cy="3113483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BB77A98D-FBE7-C2E1-9F01-4D1A65E1AC9F}"/>
              </a:ext>
            </a:extLst>
          </p:cNvPr>
          <p:cNvGrpSpPr/>
          <p:nvPr/>
        </p:nvGrpSpPr>
        <p:grpSpPr>
          <a:xfrm>
            <a:off x="954898" y="2057400"/>
            <a:ext cx="2695223" cy="1630680"/>
            <a:chOff x="954898" y="2057400"/>
            <a:chExt cx="2695223" cy="163068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C303C4F-E10E-2788-4779-6A96832359B7}"/>
                </a:ext>
              </a:extLst>
            </p:cNvPr>
            <p:cNvGrpSpPr/>
            <p:nvPr/>
          </p:nvGrpSpPr>
          <p:grpSpPr>
            <a:xfrm>
              <a:off x="954898" y="2057400"/>
              <a:ext cx="2641742" cy="1630680"/>
              <a:chOff x="421498" y="1676400"/>
              <a:chExt cx="3111924" cy="163068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A0FF898-E418-250E-B81B-828172B593A2}"/>
                  </a:ext>
                </a:extLst>
              </p:cNvPr>
              <p:cNvSpPr/>
              <p:nvPr/>
            </p:nvSpPr>
            <p:spPr>
              <a:xfrm>
                <a:off x="421498" y="1676400"/>
                <a:ext cx="3110089" cy="355599"/>
              </a:xfrm>
              <a:prstGeom prst="rect">
                <a:avLst/>
              </a:prstGeom>
              <a:solidFill>
                <a:srgbClr val="967B44"/>
              </a:solidFill>
              <a:ln>
                <a:solidFill>
                  <a:srgbClr val="967B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D7F32C7-B496-54F2-583C-EAB40B3AEAC0}"/>
                  </a:ext>
                </a:extLst>
              </p:cNvPr>
              <p:cNvSpPr/>
              <p:nvPr/>
            </p:nvSpPr>
            <p:spPr>
              <a:xfrm>
                <a:off x="423333" y="1682045"/>
                <a:ext cx="3110089" cy="1625035"/>
              </a:xfrm>
              <a:prstGeom prst="rect">
                <a:avLst/>
              </a:prstGeom>
              <a:noFill/>
              <a:ln>
                <a:solidFill>
                  <a:srgbClr val="967B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6CC1025-8348-1110-E4CF-52F99730BD2E}"/>
                </a:ext>
              </a:extLst>
            </p:cNvPr>
            <p:cNvSpPr txBox="1"/>
            <p:nvPr/>
          </p:nvSpPr>
          <p:spPr>
            <a:xfrm>
              <a:off x="1575366" y="2593255"/>
              <a:ext cx="1834443" cy="892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ts val="600"/>
                </a:spcBef>
                <a:defRPr sz="1400">
                  <a:latin typeface="Georgia"/>
                  <a:ea typeface="Calibri" panose="020F0502020204030204" pitchFamily="34" charset="0"/>
                </a:defRPr>
              </a:lvl1pPr>
            </a:lstStyle>
            <a:p>
              <a:r>
                <a:rPr lang="en-US" altLang="en-US" dirty="0"/>
                <a:t>K-Mean</a:t>
              </a:r>
            </a:p>
            <a:p>
              <a:r>
                <a:rPr lang="en-US" altLang="en-US" dirty="0" err="1"/>
                <a:t>Hierachical</a:t>
              </a:r>
              <a:endParaRPr lang="en-US" altLang="en-US" dirty="0"/>
            </a:p>
            <a:p>
              <a:r>
                <a:rPr lang="en-US" altLang="en-US" dirty="0"/>
                <a:t>LDA</a:t>
              </a:r>
              <a:endParaRPr lang="en-GB" altLang="en-US" dirty="0"/>
            </a:p>
          </p:txBody>
        </p:sp>
        <p:sp>
          <p:nvSpPr>
            <p:cNvPr id="28" name="Google Shape;70;p8">
              <a:extLst>
                <a:ext uri="{FF2B5EF4-FFF2-40B4-BE49-F238E27FC236}">
                  <a16:creationId xmlns:a16="http://schemas.microsoft.com/office/drawing/2014/main" id="{2D168D92-9D87-49EA-52C8-8E4279227F65}"/>
                </a:ext>
              </a:extLst>
            </p:cNvPr>
            <p:cNvSpPr/>
            <p:nvPr/>
          </p:nvSpPr>
          <p:spPr>
            <a:xfrm>
              <a:off x="1201704" y="2613214"/>
              <a:ext cx="253938" cy="247956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rgbClr val="967B4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100"/>
              </a:pPr>
              <a:endParaRPr sz="1600" b="1" kern="0" dirty="0">
                <a:solidFill>
                  <a:srgbClr val="FFFFFF"/>
                </a:solidFill>
                <a:latin typeface="Georgia" panose="02040502050405020303" pitchFamily="18" charset="0"/>
                <a:cs typeface="Arial"/>
                <a:sym typeface="Arial"/>
              </a:endParaRPr>
            </a:p>
          </p:txBody>
        </p:sp>
        <p:sp>
          <p:nvSpPr>
            <p:cNvPr id="29" name="Google Shape;70;p8">
              <a:extLst>
                <a:ext uri="{FF2B5EF4-FFF2-40B4-BE49-F238E27FC236}">
                  <a16:creationId xmlns:a16="http://schemas.microsoft.com/office/drawing/2014/main" id="{D646CECC-F51F-0123-742D-F4F465222B26}"/>
                </a:ext>
              </a:extLst>
            </p:cNvPr>
            <p:cNvSpPr/>
            <p:nvPr/>
          </p:nvSpPr>
          <p:spPr>
            <a:xfrm>
              <a:off x="1201704" y="2925634"/>
              <a:ext cx="253938" cy="247956"/>
            </a:xfrm>
            <a:prstGeom prst="ellipse">
              <a:avLst/>
            </a:prstGeom>
            <a:solidFill>
              <a:srgbClr val="967B44"/>
            </a:solidFill>
            <a:ln w="28575" cap="flat" cmpd="sng">
              <a:solidFill>
                <a:srgbClr val="967B4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100"/>
              </a:pPr>
              <a:endParaRPr sz="1600" b="1" kern="0" dirty="0">
                <a:solidFill>
                  <a:srgbClr val="FFFFFF"/>
                </a:solidFill>
                <a:latin typeface="Georgia" panose="02040502050405020303" pitchFamily="18" charset="0"/>
                <a:cs typeface="Arial"/>
                <a:sym typeface="Arial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844D4A-3622-2C92-EE65-079F827DD557}"/>
                </a:ext>
              </a:extLst>
            </p:cNvPr>
            <p:cNvSpPr txBox="1"/>
            <p:nvPr/>
          </p:nvSpPr>
          <p:spPr>
            <a:xfrm>
              <a:off x="1110122" y="2084127"/>
              <a:ext cx="253999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ts val="600"/>
                </a:spcBef>
                <a:defRPr sz="1400">
                  <a:latin typeface="Georgia"/>
                  <a:ea typeface="Calibri" panose="020F0502020204030204" pitchFamily="34" charset="0"/>
                </a:defRPr>
              </a:lvl1pPr>
            </a:lstStyle>
            <a:p>
              <a:r>
                <a:rPr lang="en-US" altLang="en-US" dirty="0">
                  <a:solidFill>
                    <a:schemeClr val="bg1"/>
                  </a:solidFill>
                </a:rPr>
                <a:t>Select cluster techniques</a:t>
              </a:r>
              <a:endParaRPr lang="en-GB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Google Shape;70;p8">
              <a:extLst>
                <a:ext uri="{FF2B5EF4-FFF2-40B4-BE49-F238E27FC236}">
                  <a16:creationId xmlns:a16="http://schemas.microsoft.com/office/drawing/2014/main" id="{A6307FAB-1591-DDC5-1C92-219400D9D63A}"/>
                </a:ext>
              </a:extLst>
            </p:cNvPr>
            <p:cNvSpPr/>
            <p:nvPr/>
          </p:nvSpPr>
          <p:spPr>
            <a:xfrm>
              <a:off x="1201704" y="3253294"/>
              <a:ext cx="253938" cy="247956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rgbClr val="967B4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100"/>
              </a:pPr>
              <a:endParaRPr sz="1600" b="1" kern="0" dirty="0">
                <a:solidFill>
                  <a:srgbClr val="FFFFFF"/>
                </a:solidFill>
                <a:latin typeface="Georgia" panose="02040502050405020303" pitchFamily="18" charset="0"/>
                <a:cs typeface="Arial"/>
                <a:sym typeface="Arial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1E1B6C9-1935-4B91-E960-7145DFF49163}"/>
              </a:ext>
            </a:extLst>
          </p:cNvPr>
          <p:cNvGrpSpPr/>
          <p:nvPr/>
        </p:nvGrpSpPr>
        <p:grpSpPr>
          <a:xfrm>
            <a:off x="407387" y="4219222"/>
            <a:ext cx="2695223" cy="1630680"/>
            <a:chOff x="954898" y="2057400"/>
            <a:chExt cx="2695223" cy="163068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E674BFD-B838-CC9C-3B7A-23F77E442DA1}"/>
                </a:ext>
              </a:extLst>
            </p:cNvPr>
            <p:cNvGrpSpPr/>
            <p:nvPr/>
          </p:nvGrpSpPr>
          <p:grpSpPr>
            <a:xfrm>
              <a:off x="954898" y="2057400"/>
              <a:ext cx="2641742" cy="1630680"/>
              <a:chOff x="421498" y="1676400"/>
              <a:chExt cx="3111924" cy="163068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952AFD5-5B90-809B-077A-4911B2408E35}"/>
                  </a:ext>
                </a:extLst>
              </p:cNvPr>
              <p:cNvSpPr/>
              <p:nvPr/>
            </p:nvSpPr>
            <p:spPr>
              <a:xfrm>
                <a:off x="421498" y="1676400"/>
                <a:ext cx="3110089" cy="355599"/>
              </a:xfrm>
              <a:prstGeom prst="rect">
                <a:avLst/>
              </a:prstGeom>
              <a:solidFill>
                <a:srgbClr val="967B44"/>
              </a:solidFill>
              <a:ln>
                <a:solidFill>
                  <a:srgbClr val="967B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345E6E3-6FDC-484B-1F8F-33A6A35AB53B}"/>
                  </a:ext>
                </a:extLst>
              </p:cNvPr>
              <p:cNvSpPr/>
              <p:nvPr/>
            </p:nvSpPr>
            <p:spPr>
              <a:xfrm>
                <a:off x="423333" y="1682045"/>
                <a:ext cx="3110089" cy="1625035"/>
              </a:xfrm>
              <a:prstGeom prst="rect">
                <a:avLst/>
              </a:prstGeom>
              <a:noFill/>
              <a:ln>
                <a:solidFill>
                  <a:srgbClr val="967B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1B0E02B-798F-CFE8-257E-9821C9ADC222}"/>
                </a:ext>
              </a:extLst>
            </p:cNvPr>
            <p:cNvSpPr txBox="1"/>
            <p:nvPr/>
          </p:nvSpPr>
          <p:spPr>
            <a:xfrm>
              <a:off x="1157677" y="2559389"/>
              <a:ext cx="183444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ts val="600"/>
                </a:spcBef>
                <a:defRPr sz="1400">
                  <a:latin typeface="Georgia"/>
                  <a:ea typeface="Calibri" panose="020F0502020204030204" pitchFamily="34" charset="0"/>
                </a:defRPr>
              </a:lvl1pPr>
            </a:lstStyle>
            <a:p>
              <a:r>
                <a:rPr lang="en-US" altLang="en-US" dirty="0"/>
                <a:t>K = </a:t>
              </a:r>
              <a:endParaRPr lang="en-GB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37013EA-E435-7076-3493-6DC03D6F2DA4}"/>
                </a:ext>
              </a:extLst>
            </p:cNvPr>
            <p:cNvSpPr txBox="1"/>
            <p:nvPr/>
          </p:nvSpPr>
          <p:spPr>
            <a:xfrm>
              <a:off x="1110122" y="2084127"/>
              <a:ext cx="253999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ts val="600"/>
                </a:spcBef>
                <a:defRPr sz="1400">
                  <a:latin typeface="Georgia"/>
                  <a:ea typeface="Calibri" panose="020F0502020204030204" pitchFamily="34" charset="0"/>
                </a:defRPr>
              </a:lvl1pPr>
            </a:lstStyle>
            <a:p>
              <a:r>
                <a:rPr lang="en-US" altLang="en-US" dirty="0">
                  <a:solidFill>
                    <a:schemeClr val="bg1"/>
                  </a:solidFill>
                </a:rPr>
                <a:t>K-Mean Parameter tuning</a:t>
              </a:r>
              <a:endParaRPr lang="en-GB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A4FE8BE-0E30-4BE7-B192-E4E50AA40D74}"/>
              </a:ext>
            </a:extLst>
          </p:cNvPr>
          <p:cNvCxnSpPr>
            <a:cxnSpLocks/>
            <a:stCxn id="28" idx="3"/>
          </p:cNvCxnSpPr>
          <p:nvPr/>
        </p:nvCxnSpPr>
        <p:spPr>
          <a:xfrm flipH="1">
            <a:off x="767644" y="2824858"/>
            <a:ext cx="471248" cy="125043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  <a:miter lim="800000"/>
            <a:tailEnd type="triangle"/>
          </a:ln>
          <a:effectLst/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6CE0788-62A1-419B-2714-8458008F5812}"/>
              </a:ext>
            </a:extLst>
          </p:cNvPr>
          <p:cNvSpPr/>
          <p:nvPr/>
        </p:nvSpPr>
        <p:spPr>
          <a:xfrm>
            <a:off x="1061155" y="4684888"/>
            <a:ext cx="903111" cy="304801"/>
          </a:xfrm>
          <a:prstGeom prst="rect">
            <a:avLst/>
          </a:prstGeom>
          <a:solidFill>
            <a:schemeClr val="bg1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9A59662-2675-D2D8-2B5F-F93E3BBB02EE}"/>
              </a:ext>
            </a:extLst>
          </p:cNvPr>
          <p:cNvSpPr txBox="1"/>
          <p:nvPr/>
        </p:nvSpPr>
        <p:spPr>
          <a:xfrm>
            <a:off x="660966" y="5133255"/>
            <a:ext cx="20935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defRPr sz="1400">
                <a:latin typeface="Georgia"/>
                <a:ea typeface="Calibri" panose="020F0502020204030204" pitchFamily="34" charset="0"/>
              </a:defRPr>
            </a:lvl1pPr>
          </a:lstStyle>
          <a:p>
            <a:r>
              <a:rPr lang="en-US" altLang="en-US" dirty="0">
                <a:solidFill>
                  <a:srgbClr val="967B44"/>
                </a:solidFill>
              </a:rPr>
              <a:t>Distance measurement</a:t>
            </a:r>
            <a:endParaRPr lang="en-GB" altLang="en-US" dirty="0">
              <a:solidFill>
                <a:srgbClr val="967B44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7EF1DF-A33E-B557-8411-F4C847FFB701}"/>
              </a:ext>
            </a:extLst>
          </p:cNvPr>
          <p:cNvSpPr/>
          <p:nvPr/>
        </p:nvSpPr>
        <p:spPr>
          <a:xfrm>
            <a:off x="716844" y="5424311"/>
            <a:ext cx="2082800" cy="333022"/>
          </a:xfrm>
          <a:prstGeom prst="rect">
            <a:avLst/>
          </a:prstGeom>
          <a:solidFill>
            <a:schemeClr val="bg1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Merge 54">
            <a:extLst>
              <a:ext uri="{FF2B5EF4-FFF2-40B4-BE49-F238E27FC236}">
                <a16:creationId xmlns:a16="http://schemas.microsoft.com/office/drawing/2014/main" id="{7CF65FCD-1C51-F0AC-1656-D0D66B7A790D}"/>
              </a:ext>
            </a:extLst>
          </p:cNvPr>
          <p:cNvSpPr/>
          <p:nvPr/>
        </p:nvSpPr>
        <p:spPr>
          <a:xfrm>
            <a:off x="2385060" y="5496560"/>
            <a:ext cx="358140" cy="203200"/>
          </a:xfrm>
          <a:prstGeom prst="flowChartMerge">
            <a:avLst/>
          </a:prstGeom>
          <a:solidFill>
            <a:srgbClr val="967B44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2FF7FBB-D89C-E42B-B036-053C6A43B622}"/>
              </a:ext>
            </a:extLst>
          </p:cNvPr>
          <p:cNvCxnSpPr/>
          <p:nvPr/>
        </p:nvCxnSpPr>
        <p:spPr>
          <a:xfrm>
            <a:off x="2326640" y="5422900"/>
            <a:ext cx="0" cy="337820"/>
          </a:xfrm>
          <a:prstGeom prst="line">
            <a:avLst/>
          </a:prstGeom>
          <a:ln w="12700">
            <a:solidFill>
              <a:srgbClr val="967B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707A6AE-B9FB-F693-668F-3B8250AAAC9A}"/>
              </a:ext>
            </a:extLst>
          </p:cNvPr>
          <p:cNvSpPr txBox="1"/>
          <p:nvPr/>
        </p:nvSpPr>
        <p:spPr>
          <a:xfrm>
            <a:off x="927666" y="3713395"/>
            <a:ext cx="27604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defRPr sz="1400">
                <a:latin typeface="Georgia"/>
                <a:ea typeface="Calibri" panose="020F0502020204030204" pitchFamily="34" charset="0"/>
              </a:defRPr>
            </a:lvl1pPr>
          </a:lstStyle>
          <a:p>
            <a:r>
              <a:rPr lang="en-US" altLang="en-US" dirty="0"/>
              <a:t>Show parameter tuning pop-up according to the selection</a:t>
            </a:r>
            <a:endParaRPr lang="en-GB" alt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367C201-1B8F-D0BB-716F-CD29F1BEA81F}"/>
              </a:ext>
            </a:extLst>
          </p:cNvPr>
          <p:cNvCxnSpPr>
            <a:cxnSpLocks/>
          </p:cNvCxnSpPr>
          <p:nvPr/>
        </p:nvCxnSpPr>
        <p:spPr>
          <a:xfrm flipH="1" flipV="1">
            <a:off x="2741224" y="5766929"/>
            <a:ext cx="352496" cy="55005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  <a:miter lim="800000"/>
            <a:tailEnd type="triangle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D5E386F-962C-53B2-BCFE-335B6537E45A}"/>
              </a:ext>
            </a:extLst>
          </p:cNvPr>
          <p:cNvSpPr txBox="1"/>
          <p:nvPr/>
        </p:nvSpPr>
        <p:spPr>
          <a:xfrm>
            <a:off x="1285806" y="6304195"/>
            <a:ext cx="36900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defRPr sz="1400">
                <a:latin typeface="Georgia"/>
                <a:ea typeface="Calibri" panose="020F0502020204030204" pitchFamily="34" charset="0"/>
              </a:defRPr>
            </a:lvl1pPr>
          </a:lstStyle>
          <a:p>
            <a:r>
              <a:rPr lang="en-US" altLang="en-US" dirty="0"/>
              <a:t>Drop-down list of measurement techniques</a:t>
            </a:r>
            <a:endParaRPr lang="en-GB" alt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028CF3-EA71-7A00-0C22-26ECC7969B45}"/>
              </a:ext>
            </a:extLst>
          </p:cNvPr>
          <p:cNvCxnSpPr>
            <a:cxnSpLocks/>
          </p:cNvCxnSpPr>
          <p:nvPr/>
        </p:nvCxnSpPr>
        <p:spPr>
          <a:xfrm>
            <a:off x="4701651" y="1993410"/>
            <a:ext cx="1838045" cy="286803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  <a:miter lim="800000"/>
            <a:tailEnd type="triangle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C76A85D-797B-6C98-C752-9AA5245C083F}"/>
              </a:ext>
            </a:extLst>
          </p:cNvPr>
          <p:cNvSpPr txBox="1"/>
          <p:nvPr/>
        </p:nvSpPr>
        <p:spPr>
          <a:xfrm>
            <a:off x="2430683" y="1433182"/>
            <a:ext cx="24776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defRPr sz="1400">
                <a:latin typeface="Georgia"/>
                <a:ea typeface="Calibri" panose="020F0502020204030204" pitchFamily="34" charset="0"/>
              </a:defRPr>
            </a:lvl1pPr>
          </a:lstStyle>
          <a:p>
            <a:r>
              <a:rPr lang="en-US" altLang="en-US" dirty="0"/>
              <a:t>Map color the planning area according to the cluster</a:t>
            </a:r>
            <a:endParaRPr lang="en-GB" altLang="en-US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75375ED9-F113-B979-CA35-50735E59D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142" y="4158352"/>
            <a:ext cx="2908474" cy="1991070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711ED7-3AA8-36DC-362E-7841597949CF}"/>
              </a:ext>
            </a:extLst>
          </p:cNvPr>
          <p:cNvCxnSpPr>
            <a:cxnSpLocks/>
          </p:cNvCxnSpPr>
          <p:nvPr/>
        </p:nvCxnSpPr>
        <p:spPr>
          <a:xfrm>
            <a:off x="2407534" y="3148314"/>
            <a:ext cx="2060294" cy="8565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AF17BDD-35CE-CD60-E170-1F17479EEFE6}"/>
              </a:ext>
            </a:extLst>
          </p:cNvPr>
          <p:cNvCxnSpPr>
            <a:cxnSpLocks/>
          </p:cNvCxnSpPr>
          <p:nvPr/>
        </p:nvCxnSpPr>
        <p:spPr>
          <a:xfrm flipH="1" flipV="1">
            <a:off x="6528075" y="5132251"/>
            <a:ext cx="833424" cy="62036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  <a:miter lim="800000"/>
            <a:tailEnd type="triangle"/>
          </a:ln>
          <a:effectLst/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8A497C6-A6D2-24E9-8B98-405DBB26FDC9}"/>
              </a:ext>
            </a:extLst>
          </p:cNvPr>
          <p:cNvSpPr txBox="1"/>
          <p:nvPr/>
        </p:nvSpPr>
        <p:spPr>
          <a:xfrm>
            <a:off x="6982479" y="5843138"/>
            <a:ext cx="3376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defRPr sz="1400">
                <a:latin typeface="Georgia"/>
                <a:ea typeface="Calibri" panose="020F0502020204030204" pitchFamily="34" charset="0"/>
              </a:defRPr>
            </a:lvl1pPr>
          </a:lstStyle>
          <a:p>
            <a:r>
              <a:rPr lang="en-US" altLang="en-US" dirty="0"/>
              <a:t>Bar that allow user to drag up and down</a:t>
            </a:r>
            <a:endParaRPr lang="en-GB" alt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54A6B77-71DD-565E-F372-ACD6F5098396}"/>
              </a:ext>
            </a:extLst>
          </p:cNvPr>
          <p:cNvSpPr/>
          <p:nvPr/>
        </p:nvSpPr>
        <p:spPr>
          <a:xfrm>
            <a:off x="5582920" y="254000"/>
            <a:ext cx="2021840" cy="343252"/>
          </a:xfrm>
          <a:prstGeom prst="rect">
            <a:avLst/>
          </a:prstGeom>
          <a:solidFill>
            <a:srgbClr val="967B44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8A1B80A-A127-A18D-51E4-CA219CED2122}"/>
              </a:ext>
            </a:extLst>
          </p:cNvPr>
          <p:cNvSpPr txBox="1"/>
          <p:nvPr/>
        </p:nvSpPr>
        <p:spPr>
          <a:xfrm>
            <a:off x="5601441" y="236393"/>
            <a:ext cx="2130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Clustering by area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DC37518-8203-7B8C-8B3B-84756CFF3CB4}"/>
              </a:ext>
            </a:extLst>
          </p:cNvPr>
          <p:cNvSpPr/>
          <p:nvPr/>
        </p:nvSpPr>
        <p:spPr>
          <a:xfrm>
            <a:off x="7621992" y="255929"/>
            <a:ext cx="2258607" cy="343252"/>
          </a:xfrm>
          <a:prstGeom prst="rect">
            <a:avLst/>
          </a:prstGeom>
          <a:solidFill>
            <a:schemeClr val="bg1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44710CF-E59D-DE79-948C-147E1260A225}"/>
              </a:ext>
            </a:extLst>
          </p:cNvPr>
          <p:cNvSpPr txBox="1"/>
          <p:nvPr/>
        </p:nvSpPr>
        <p:spPr>
          <a:xfrm>
            <a:off x="7640513" y="238322"/>
            <a:ext cx="2267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srgbClr val="967B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Inferential statistics</a:t>
            </a:r>
            <a:endParaRPr lang="en-US" dirty="0">
              <a:solidFill>
                <a:srgbClr val="967B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136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D77FF2B-BEAD-0283-B75D-CC5FBD0505A3}"/>
              </a:ext>
            </a:extLst>
          </p:cNvPr>
          <p:cNvSpPr/>
          <p:nvPr/>
        </p:nvSpPr>
        <p:spPr>
          <a:xfrm>
            <a:off x="293511" y="598310"/>
            <a:ext cx="10950222" cy="6062133"/>
          </a:xfrm>
          <a:prstGeom prst="rect">
            <a:avLst/>
          </a:prstGeom>
          <a:noFill/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DB9B61DA-E90F-B5C2-DE84-2F8B167DFDF6}"/>
              </a:ext>
            </a:extLst>
          </p:cNvPr>
          <p:cNvSpPr txBox="1">
            <a:spLocks/>
          </p:cNvSpPr>
          <p:nvPr/>
        </p:nvSpPr>
        <p:spPr>
          <a:xfrm>
            <a:off x="445231" y="876393"/>
            <a:ext cx="2094769" cy="350109"/>
          </a:xfrm>
          <a:prstGeom prst="rect">
            <a:avLst/>
          </a:prstGeom>
        </p:spPr>
        <p:txBody>
          <a:bodyPr anchor="ctr"/>
          <a:lstStyle>
            <a:lvl1pPr marL="192881" indent="-192881" algn="l" defTabSz="51435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Arial" panose="020B0604020202020204" pitchFamily="34" charset="0"/>
              </a:defRPr>
            </a:lvl1pPr>
            <a:lvl2pPr marL="417910" indent="-160735" algn="l" defTabSz="51435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75" kern="1200">
                <a:solidFill>
                  <a:schemeClr val="tx1"/>
                </a:solidFill>
                <a:latin typeface="Lucida Sans" pitchFamily="34" charset="0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Lucida Sans" pitchFamily="34" charset="0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25" kern="1200">
                <a:solidFill>
                  <a:schemeClr val="tx1"/>
                </a:solidFill>
                <a:latin typeface="Lucida Sans" pitchFamily="34" charset="0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25" kern="1200">
                <a:solidFill>
                  <a:schemeClr val="tx1"/>
                </a:solidFill>
                <a:latin typeface="Lucida Sans" pitchFamily="34" charset="0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2881" marR="0" lvl="0" indent="-192881" algn="l" defTabSz="514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ANO</a:t>
            </a:r>
            <a:r>
              <a:rPr lang="en-GB" dirty="0">
                <a:solidFill>
                  <a:schemeClr val="tx1"/>
                </a:solidFill>
              </a:rPr>
              <a:t>VA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465498-EB03-68FB-3C14-3128B6846A4A}"/>
              </a:ext>
            </a:extLst>
          </p:cNvPr>
          <p:cNvSpPr/>
          <p:nvPr/>
        </p:nvSpPr>
        <p:spPr>
          <a:xfrm>
            <a:off x="294640" y="254000"/>
            <a:ext cx="2550160" cy="343252"/>
          </a:xfrm>
          <a:prstGeom prst="rect">
            <a:avLst/>
          </a:prstGeom>
          <a:solidFill>
            <a:schemeClr val="bg1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D2ABCE-E3CA-162A-9171-3FD33102E69B}"/>
              </a:ext>
            </a:extLst>
          </p:cNvPr>
          <p:cNvSpPr txBox="1"/>
          <p:nvPr/>
        </p:nvSpPr>
        <p:spPr>
          <a:xfrm>
            <a:off x="328400" y="236393"/>
            <a:ext cx="2503025" cy="375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srgbClr val="967B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Time Series Clustering </a:t>
            </a:r>
            <a:endParaRPr lang="en-US" dirty="0">
              <a:solidFill>
                <a:srgbClr val="967B44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73E80A-9604-5C97-FB95-4ED16D29E246}"/>
              </a:ext>
            </a:extLst>
          </p:cNvPr>
          <p:cNvSpPr/>
          <p:nvPr/>
        </p:nvSpPr>
        <p:spPr>
          <a:xfrm>
            <a:off x="2866148" y="254644"/>
            <a:ext cx="2678125" cy="347240"/>
          </a:xfrm>
          <a:prstGeom prst="rect">
            <a:avLst/>
          </a:prstGeom>
          <a:solidFill>
            <a:schemeClr val="bg1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EC5F1A-1BC9-B22F-FFB5-531C25355B6C}"/>
              </a:ext>
            </a:extLst>
          </p:cNvPr>
          <p:cNvSpPr txBox="1"/>
          <p:nvPr/>
        </p:nvSpPr>
        <p:spPr>
          <a:xfrm>
            <a:off x="2888335" y="266218"/>
            <a:ext cx="2690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srgbClr val="967B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Time Series Forecasting</a:t>
            </a:r>
            <a:endParaRPr lang="en-US" dirty="0">
              <a:solidFill>
                <a:srgbClr val="967B44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54A6B77-71DD-565E-F372-ACD6F5098396}"/>
              </a:ext>
            </a:extLst>
          </p:cNvPr>
          <p:cNvSpPr/>
          <p:nvPr/>
        </p:nvSpPr>
        <p:spPr>
          <a:xfrm>
            <a:off x="5582920" y="254000"/>
            <a:ext cx="2021840" cy="343252"/>
          </a:xfrm>
          <a:prstGeom prst="rect">
            <a:avLst/>
          </a:prstGeom>
          <a:solidFill>
            <a:schemeClr val="bg1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8A1B80A-A127-A18D-51E4-CA219CED2122}"/>
              </a:ext>
            </a:extLst>
          </p:cNvPr>
          <p:cNvSpPr txBox="1"/>
          <p:nvPr/>
        </p:nvSpPr>
        <p:spPr>
          <a:xfrm>
            <a:off x="5601441" y="236393"/>
            <a:ext cx="2130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srgbClr val="967B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Clustering by area </a:t>
            </a:r>
            <a:endParaRPr lang="en-US" dirty="0">
              <a:solidFill>
                <a:srgbClr val="967B44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DC37518-8203-7B8C-8B3B-84756CFF3CB4}"/>
              </a:ext>
            </a:extLst>
          </p:cNvPr>
          <p:cNvSpPr/>
          <p:nvPr/>
        </p:nvSpPr>
        <p:spPr>
          <a:xfrm>
            <a:off x="7621992" y="255929"/>
            <a:ext cx="2258607" cy="343252"/>
          </a:xfrm>
          <a:prstGeom prst="rect">
            <a:avLst/>
          </a:prstGeom>
          <a:solidFill>
            <a:srgbClr val="967B44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44710CF-E59D-DE79-948C-147E1260A225}"/>
              </a:ext>
            </a:extLst>
          </p:cNvPr>
          <p:cNvSpPr txBox="1"/>
          <p:nvPr/>
        </p:nvSpPr>
        <p:spPr>
          <a:xfrm>
            <a:off x="7640513" y="238322"/>
            <a:ext cx="2267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Inferential statistics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ANOVA in R - Stats and R">
            <a:extLst>
              <a:ext uri="{FF2B5EF4-FFF2-40B4-BE49-F238E27FC236}">
                <a16:creationId xmlns:a16="http://schemas.microsoft.com/office/drawing/2014/main" id="{F76B6EC7-54EC-A5BE-DFFA-CB582A327E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6"/>
          <a:stretch/>
        </p:blipFill>
        <p:spPr bwMode="auto">
          <a:xfrm>
            <a:off x="4445000" y="1036320"/>
            <a:ext cx="5827889" cy="361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5055DEC-3B96-BC8D-6769-C39F242F589F}"/>
              </a:ext>
            </a:extLst>
          </p:cNvPr>
          <p:cNvSpPr/>
          <p:nvPr/>
        </p:nvSpPr>
        <p:spPr>
          <a:xfrm>
            <a:off x="448456" y="1517363"/>
            <a:ext cx="2640184" cy="2932717"/>
          </a:xfrm>
          <a:prstGeom prst="rect">
            <a:avLst/>
          </a:prstGeom>
          <a:solidFill>
            <a:srgbClr val="967B44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784CF1-EEEA-F7ED-2537-69DFF6B92EA5}"/>
              </a:ext>
            </a:extLst>
          </p:cNvPr>
          <p:cNvSpPr txBox="1"/>
          <p:nvPr/>
        </p:nvSpPr>
        <p:spPr>
          <a:xfrm>
            <a:off x="602122" y="1566365"/>
            <a:ext cx="2539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defRPr sz="1400">
                <a:latin typeface="Georgia"/>
                <a:ea typeface="Calibri" panose="020F0502020204030204" pitchFamily="34" charset="0"/>
              </a:defRPr>
            </a:lvl1pPr>
          </a:lstStyle>
          <a:p>
            <a:r>
              <a:rPr lang="en-US" altLang="en-US" dirty="0">
                <a:solidFill>
                  <a:schemeClr val="bg1"/>
                </a:solidFill>
              </a:rPr>
              <a:t>Select parameter</a:t>
            </a:r>
            <a:endParaRPr lang="en-GB" altLang="en-US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AF5C6C-6766-3895-774D-B4BEBF3485E8}"/>
              </a:ext>
            </a:extLst>
          </p:cNvPr>
          <p:cNvSpPr/>
          <p:nvPr/>
        </p:nvSpPr>
        <p:spPr>
          <a:xfrm>
            <a:off x="728133" y="1924756"/>
            <a:ext cx="2082800" cy="333022"/>
          </a:xfrm>
          <a:prstGeom prst="rect">
            <a:avLst/>
          </a:prstGeom>
          <a:solidFill>
            <a:schemeClr val="bg1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erge 21">
            <a:extLst>
              <a:ext uri="{FF2B5EF4-FFF2-40B4-BE49-F238E27FC236}">
                <a16:creationId xmlns:a16="http://schemas.microsoft.com/office/drawing/2014/main" id="{561E4A66-00D6-69E7-331D-B1D0D75DB14C}"/>
              </a:ext>
            </a:extLst>
          </p:cNvPr>
          <p:cNvSpPr/>
          <p:nvPr/>
        </p:nvSpPr>
        <p:spPr>
          <a:xfrm>
            <a:off x="2396349" y="1997005"/>
            <a:ext cx="358140" cy="203200"/>
          </a:xfrm>
          <a:prstGeom prst="flowChartMerge">
            <a:avLst/>
          </a:prstGeom>
          <a:solidFill>
            <a:srgbClr val="967B44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1D56F0-5AD5-C490-31B3-264C9A49763D}"/>
              </a:ext>
            </a:extLst>
          </p:cNvPr>
          <p:cNvCxnSpPr/>
          <p:nvPr/>
        </p:nvCxnSpPr>
        <p:spPr>
          <a:xfrm>
            <a:off x="2337929" y="1923345"/>
            <a:ext cx="0" cy="337820"/>
          </a:xfrm>
          <a:prstGeom prst="line">
            <a:avLst/>
          </a:prstGeom>
          <a:ln w="12700">
            <a:solidFill>
              <a:srgbClr val="967B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DF1FC77-E02F-0BBD-F0F5-4DC9C535E941}"/>
              </a:ext>
            </a:extLst>
          </p:cNvPr>
          <p:cNvSpPr txBox="1"/>
          <p:nvPr/>
        </p:nvSpPr>
        <p:spPr>
          <a:xfrm>
            <a:off x="585189" y="2373521"/>
            <a:ext cx="2539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defRPr sz="1400">
                <a:latin typeface="Georgia"/>
                <a:ea typeface="Calibri" panose="020F0502020204030204" pitchFamily="34" charset="0"/>
              </a:defRPr>
            </a:lvl1pPr>
          </a:lstStyle>
          <a:p>
            <a:r>
              <a:rPr lang="en-US" altLang="en-US" dirty="0">
                <a:solidFill>
                  <a:schemeClr val="bg1"/>
                </a:solidFill>
              </a:rPr>
              <a:t>P-value:</a:t>
            </a:r>
            <a:endParaRPr lang="en-GB" altLang="en-US" dirty="0">
              <a:solidFill>
                <a:schemeClr val="bg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4F6DC22-43D1-8860-1CD3-A79A5CA777DA}"/>
              </a:ext>
            </a:extLst>
          </p:cNvPr>
          <p:cNvSpPr/>
          <p:nvPr/>
        </p:nvSpPr>
        <p:spPr>
          <a:xfrm>
            <a:off x="718538" y="2789202"/>
            <a:ext cx="2167467" cy="7902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1BBF04D-6093-F460-0BAA-DF667D88612B}"/>
              </a:ext>
            </a:extLst>
          </p:cNvPr>
          <p:cNvSpPr/>
          <p:nvPr/>
        </p:nvSpPr>
        <p:spPr>
          <a:xfrm>
            <a:off x="721080" y="2794282"/>
            <a:ext cx="371121" cy="68298"/>
          </a:xfrm>
          <a:custGeom>
            <a:avLst/>
            <a:gdLst>
              <a:gd name="connsiteX0" fmla="*/ 11383 w 371121"/>
              <a:gd name="connsiteY0" fmla="*/ 0 h 68298"/>
              <a:gd name="connsiteX1" fmla="*/ 371121 w 371121"/>
              <a:gd name="connsiteY1" fmla="*/ 0 h 68298"/>
              <a:gd name="connsiteX2" fmla="*/ 371121 w 371121"/>
              <a:gd name="connsiteY2" fmla="*/ 68298 h 68298"/>
              <a:gd name="connsiteX3" fmla="*/ 11383 w 371121"/>
              <a:gd name="connsiteY3" fmla="*/ 68298 h 68298"/>
              <a:gd name="connsiteX4" fmla="*/ 0 w 371121"/>
              <a:gd name="connsiteY4" fmla="*/ 56915 h 68298"/>
              <a:gd name="connsiteX5" fmla="*/ 0 w 371121"/>
              <a:gd name="connsiteY5" fmla="*/ 11383 h 68298"/>
              <a:gd name="connsiteX6" fmla="*/ 11383 w 371121"/>
              <a:gd name="connsiteY6" fmla="*/ 0 h 68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121" h="68298">
                <a:moveTo>
                  <a:pt x="11383" y="0"/>
                </a:moveTo>
                <a:lnTo>
                  <a:pt x="371121" y="0"/>
                </a:lnTo>
                <a:lnTo>
                  <a:pt x="371121" y="68298"/>
                </a:lnTo>
                <a:lnTo>
                  <a:pt x="11383" y="68298"/>
                </a:lnTo>
                <a:cubicBezTo>
                  <a:pt x="5096" y="68298"/>
                  <a:pt x="0" y="63202"/>
                  <a:pt x="0" y="56915"/>
                </a:cubicBezTo>
                <a:lnTo>
                  <a:pt x="0" y="11383"/>
                </a:lnTo>
                <a:cubicBezTo>
                  <a:pt x="0" y="5096"/>
                  <a:pt x="5096" y="0"/>
                  <a:pt x="11383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9443D89-B0FB-D91E-CD28-297EB61D6E7E}"/>
              </a:ext>
            </a:extLst>
          </p:cNvPr>
          <p:cNvSpPr/>
          <p:nvPr/>
        </p:nvSpPr>
        <p:spPr>
          <a:xfrm>
            <a:off x="990600" y="2750820"/>
            <a:ext cx="167640" cy="167640"/>
          </a:xfrm>
          <a:prstGeom prst="ellipse">
            <a:avLst/>
          </a:prstGeom>
          <a:solidFill>
            <a:srgbClr val="967B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067B20-DC3F-6148-BB9C-308D383C2BE0}"/>
              </a:ext>
            </a:extLst>
          </p:cNvPr>
          <p:cNvSpPr txBox="1"/>
          <p:nvPr/>
        </p:nvSpPr>
        <p:spPr>
          <a:xfrm>
            <a:off x="591962" y="3080205"/>
            <a:ext cx="2539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defRPr sz="1400">
                <a:latin typeface="Georgia"/>
                <a:ea typeface="Calibri" panose="020F0502020204030204" pitchFamily="34" charset="0"/>
              </a:defRPr>
            </a:lvl1pPr>
          </a:lstStyle>
          <a:p>
            <a:r>
              <a:rPr lang="en-US" altLang="en-US" dirty="0">
                <a:solidFill>
                  <a:schemeClr val="bg1"/>
                </a:solidFill>
              </a:rPr>
              <a:t>Select dependent variable:</a:t>
            </a:r>
            <a:endParaRPr lang="en-GB" altLang="en-US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94CE7A1-DE7C-338F-1E58-3E9F9A6655E3}"/>
              </a:ext>
            </a:extLst>
          </p:cNvPr>
          <p:cNvSpPr/>
          <p:nvPr/>
        </p:nvSpPr>
        <p:spPr>
          <a:xfrm>
            <a:off x="707813" y="3479236"/>
            <a:ext cx="2082800" cy="333022"/>
          </a:xfrm>
          <a:prstGeom prst="rect">
            <a:avLst/>
          </a:prstGeom>
          <a:solidFill>
            <a:schemeClr val="bg1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Merge 49">
            <a:extLst>
              <a:ext uri="{FF2B5EF4-FFF2-40B4-BE49-F238E27FC236}">
                <a16:creationId xmlns:a16="http://schemas.microsoft.com/office/drawing/2014/main" id="{1CCFFB63-935E-ACBE-176D-83EFFB822F4A}"/>
              </a:ext>
            </a:extLst>
          </p:cNvPr>
          <p:cNvSpPr/>
          <p:nvPr/>
        </p:nvSpPr>
        <p:spPr>
          <a:xfrm>
            <a:off x="2376029" y="3551485"/>
            <a:ext cx="358140" cy="203200"/>
          </a:xfrm>
          <a:prstGeom prst="flowChartMerge">
            <a:avLst/>
          </a:prstGeom>
          <a:solidFill>
            <a:srgbClr val="967B44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92CB73B-CD05-5F0A-3374-FE3806689A57}"/>
              </a:ext>
            </a:extLst>
          </p:cNvPr>
          <p:cNvCxnSpPr/>
          <p:nvPr/>
        </p:nvCxnSpPr>
        <p:spPr>
          <a:xfrm>
            <a:off x="2317609" y="3477825"/>
            <a:ext cx="0" cy="337820"/>
          </a:xfrm>
          <a:prstGeom prst="line">
            <a:avLst/>
          </a:prstGeom>
          <a:ln w="12700">
            <a:solidFill>
              <a:srgbClr val="967B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85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D77FF2B-BEAD-0283-B75D-CC5FBD0505A3}"/>
              </a:ext>
            </a:extLst>
          </p:cNvPr>
          <p:cNvSpPr/>
          <p:nvPr/>
        </p:nvSpPr>
        <p:spPr>
          <a:xfrm>
            <a:off x="293511" y="598310"/>
            <a:ext cx="10950222" cy="6062133"/>
          </a:xfrm>
          <a:prstGeom prst="rect">
            <a:avLst/>
          </a:prstGeom>
          <a:noFill/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465498-EB03-68FB-3C14-3128B6846A4A}"/>
              </a:ext>
            </a:extLst>
          </p:cNvPr>
          <p:cNvSpPr/>
          <p:nvPr/>
        </p:nvSpPr>
        <p:spPr>
          <a:xfrm>
            <a:off x="294640" y="254000"/>
            <a:ext cx="2550160" cy="343252"/>
          </a:xfrm>
          <a:prstGeom prst="rect">
            <a:avLst/>
          </a:prstGeom>
          <a:solidFill>
            <a:schemeClr val="bg1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D2ABCE-E3CA-162A-9171-3FD33102E69B}"/>
              </a:ext>
            </a:extLst>
          </p:cNvPr>
          <p:cNvSpPr txBox="1"/>
          <p:nvPr/>
        </p:nvSpPr>
        <p:spPr>
          <a:xfrm>
            <a:off x="328400" y="236393"/>
            <a:ext cx="2503025" cy="375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srgbClr val="967B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Time Series Clustering </a:t>
            </a:r>
            <a:endParaRPr lang="en-US" dirty="0">
              <a:solidFill>
                <a:srgbClr val="967B44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73E80A-9604-5C97-FB95-4ED16D29E246}"/>
              </a:ext>
            </a:extLst>
          </p:cNvPr>
          <p:cNvSpPr/>
          <p:nvPr/>
        </p:nvSpPr>
        <p:spPr>
          <a:xfrm>
            <a:off x="2866148" y="254644"/>
            <a:ext cx="2678125" cy="347240"/>
          </a:xfrm>
          <a:prstGeom prst="rect">
            <a:avLst/>
          </a:prstGeom>
          <a:solidFill>
            <a:schemeClr val="bg1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EC5F1A-1BC9-B22F-FFB5-531C25355B6C}"/>
              </a:ext>
            </a:extLst>
          </p:cNvPr>
          <p:cNvSpPr txBox="1"/>
          <p:nvPr/>
        </p:nvSpPr>
        <p:spPr>
          <a:xfrm>
            <a:off x="2888335" y="266218"/>
            <a:ext cx="2690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srgbClr val="967B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Time Series Forecasting</a:t>
            </a:r>
            <a:endParaRPr lang="en-US" dirty="0">
              <a:solidFill>
                <a:srgbClr val="967B44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54A6B77-71DD-565E-F372-ACD6F5098396}"/>
              </a:ext>
            </a:extLst>
          </p:cNvPr>
          <p:cNvSpPr/>
          <p:nvPr/>
        </p:nvSpPr>
        <p:spPr>
          <a:xfrm>
            <a:off x="5582920" y="254000"/>
            <a:ext cx="2021840" cy="343252"/>
          </a:xfrm>
          <a:prstGeom prst="rect">
            <a:avLst/>
          </a:prstGeom>
          <a:solidFill>
            <a:schemeClr val="bg1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8A1B80A-A127-A18D-51E4-CA219CED2122}"/>
              </a:ext>
            </a:extLst>
          </p:cNvPr>
          <p:cNvSpPr txBox="1"/>
          <p:nvPr/>
        </p:nvSpPr>
        <p:spPr>
          <a:xfrm>
            <a:off x="5601441" y="236393"/>
            <a:ext cx="2130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srgbClr val="967B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Clustering by area </a:t>
            </a:r>
            <a:endParaRPr lang="en-US" dirty="0">
              <a:solidFill>
                <a:srgbClr val="967B44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DC37518-8203-7B8C-8B3B-84756CFF3CB4}"/>
              </a:ext>
            </a:extLst>
          </p:cNvPr>
          <p:cNvSpPr/>
          <p:nvPr/>
        </p:nvSpPr>
        <p:spPr>
          <a:xfrm>
            <a:off x="7621992" y="255929"/>
            <a:ext cx="2258607" cy="343252"/>
          </a:xfrm>
          <a:prstGeom prst="rect">
            <a:avLst/>
          </a:prstGeom>
          <a:solidFill>
            <a:srgbClr val="967B44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44710CF-E59D-DE79-948C-147E1260A225}"/>
              </a:ext>
            </a:extLst>
          </p:cNvPr>
          <p:cNvSpPr txBox="1"/>
          <p:nvPr/>
        </p:nvSpPr>
        <p:spPr>
          <a:xfrm>
            <a:off x="7640513" y="238322"/>
            <a:ext cx="2267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Inferential statistics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780E16-2B6A-D83B-75EC-5E82FBB2F4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02"/>
          <a:stretch/>
        </p:blipFill>
        <p:spPr>
          <a:xfrm>
            <a:off x="4062349" y="869539"/>
            <a:ext cx="6759981" cy="467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34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E9265A-0C5C-104D-B1F6-596E0AB1DFF5}"/>
              </a:ext>
            </a:extLst>
          </p:cNvPr>
          <p:cNvSpPr txBox="1"/>
          <p:nvPr/>
        </p:nvSpPr>
        <p:spPr>
          <a:xfrm>
            <a:off x="231493" y="1184086"/>
            <a:ext cx="1182932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1) </a:t>
            </a:r>
            <a:r>
              <a:rPr lang="en-US" dirty="0" err="1">
                <a:highlight>
                  <a:srgbClr val="FFFF00"/>
                </a:highlight>
              </a:rPr>
              <a:t>visualise</a:t>
            </a:r>
            <a:r>
              <a:rPr lang="en-US" dirty="0">
                <a:highlight>
                  <a:srgbClr val="FFFF00"/>
                </a:highlight>
              </a:rPr>
              <a:t> time series of data consumption, then do time clustering</a:t>
            </a:r>
          </a:p>
          <a:p>
            <a:r>
              <a:rPr lang="en-US" dirty="0"/>
              <a:t>2) </a:t>
            </a:r>
            <a:r>
              <a:rPr lang="en-US" dirty="0">
                <a:highlight>
                  <a:srgbClr val="FFFF00"/>
                </a:highlight>
              </a:rPr>
              <a:t>we can also predict electricity demand for planning purpose</a:t>
            </a:r>
          </a:p>
          <a:p>
            <a:r>
              <a:rPr lang="en-US" dirty="0"/>
              <a:t>3) we can also combine this dataset with population to see how different demographics can affect consumption, then we can better predict maybe?</a:t>
            </a:r>
          </a:p>
          <a:p>
            <a:r>
              <a:rPr lang="en-US" dirty="0"/>
              <a:t>4) </a:t>
            </a:r>
            <a:r>
              <a:rPr lang="en-US" dirty="0">
                <a:highlight>
                  <a:srgbClr val="FFFF00"/>
                </a:highlight>
              </a:rPr>
              <a:t>cluster by area and plot in map. user can input cluster technique or #of cluster</a:t>
            </a:r>
          </a:p>
          <a:p>
            <a:r>
              <a:rPr lang="en-US" dirty="0"/>
              <a:t>5) With the grid emission factor, project what’s the pollution contributed from power generation (could pollution be controlled by electricity prices?)</a:t>
            </a:r>
          </a:p>
          <a:p>
            <a:r>
              <a:rPr lang="en-US" dirty="0"/>
              <a:t>6) saw manpower data. Study the demographics of employees. Do the electricity market expects a manpower crunch in the near future? Is automation the way to go?</a:t>
            </a:r>
          </a:p>
          <a:p>
            <a:r>
              <a:rPr lang="en-US" dirty="0"/>
              <a:t>7) </a:t>
            </a:r>
            <a:r>
              <a:rPr lang="en-US" dirty="0">
                <a:highlight>
                  <a:srgbClr val="FFFF00"/>
                </a:highlight>
              </a:rPr>
              <a:t>some inferential analysis to consider: tariff and consumption correlation, test any significant difference in consumption between different type of dwelling or planning area.</a:t>
            </a:r>
          </a:p>
          <a:p>
            <a:r>
              <a:rPr lang="en-US" dirty="0"/>
              <a:t>8) </a:t>
            </a:r>
            <a:r>
              <a:rPr lang="en-US" dirty="0">
                <a:highlight>
                  <a:srgbClr val="FFFF00"/>
                </a:highlight>
              </a:rPr>
              <a:t>time series analysis - stationary, seasonality, ARIMA </a:t>
            </a:r>
            <a:r>
              <a:rPr lang="en-US" dirty="0" err="1">
                <a:highlight>
                  <a:srgbClr val="FFFF00"/>
                </a:highlight>
              </a:rPr>
              <a:t>etc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9) Power balance - simple </a:t>
            </a:r>
            <a:r>
              <a:rPr lang="en-US" dirty="0" err="1"/>
              <a:t>visualisation</a:t>
            </a:r>
            <a:r>
              <a:rPr lang="en-US" dirty="0"/>
              <a:t>/calculation - understanding the power gap and major power consumers based on power balance</a:t>
            </a:r>
          </a:p>
          <a:p>
            <a:r>
              <a:rPr lang="en-US" dirty="0"/>
              <a:t>10) </a:t>
            </a:r>
            <a:r>
              <a:rPr lang="en-US" dirty="0">
                <a:highlight>
                  <a:srgbClr val="FFFF00"/>
                </a:highlight>
              </a:rPr>
              <a:t>Inferential analysis e.g. ANOVA on the consumption by area -&gt; Difference in mean of consumption across planning area</a:t>
            </a:r>
          </a:p>
        </p:txBody>
      </p:sp>
    </p:spTree>
    <p:extLst>
      <p:ext uri="{BB962C8B-B14F-4D97-AF65-F5344CB8AC3E}">
        <p14:creationId xmlns:p14="http://schemas.microsoft.com/office/powerpoint/2010/main" val="2489438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0985A9B6-FCFB-B56C-A93C-F09DD9274A8F}"/>
              </a:ext>
            </a:extLst>
          </p:cNvPr>
          <p:cNvSpPr/>
          <p:nvPr/>
        </p:nvSpPr>
        <p:spPr>
          <a:xfrm>
            <a:off x="4219302" y="3347826"/>
            <a:ext cx="1164132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C821B-1332-A4A5-A20D-D2BE2CF4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Project Timeline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1E16A8-0523-3C16-B32A-C2A3AE6DB374}"/>
              </a:ext>
            </a:extLst>
          </p:cNvPr>
          <p:cNvSpPr/>
          <p:nvPr/>
        </p:nvSpPr>
        <p:spPr>
          <a:xfrm>
            <a:off x="2530373" y="4061912"/>
            <a:ext cx="6696591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F89264-311B-C1F2-661D-2F82807BC5AF}"/>
              </a:ext>
            </a:extLst>
          </p:cNvPr>
          <p:cNvSpPr/>
          <p:nvPr/>
        </p:nvSpPr>
        <p:spPr>
          <a:xfrm>
            <a:off x="2530373" y="4026514"/>
            <a:ext cx="81116" cy="1165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D52632-1988-39B2-5336-0509755A3B95}"/>
              </a:ext>
            </a:extLst>
          </p:cNvPr>
          <p:cNvSpPr/>
          <p:nvPr/>
        </p:nvSpPr>
        <p:spPr>
          <a:xfrm>
            <a:off x="3647973" y="4026514"/>
            <a:ext cx="81116" cy="1165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DD3318-52D7-1B38-9EA5-295D443D02DA}"/>
              </a:ext>
            </a:extLst>
          </p:cNvPr>
          <p:cNvSpPr/>
          <p:nvPr/>
        </p:nvSpPr>
        <p:spPr>
          <a:xfrm>
            <a:off x="4764754" y="4026514"/>
            <a:ext cx="81116" cy="1165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A42D8C-BB89-E079-F7D3-4A160EC15304}"/>
              </a:ext>
            </a:extLst>
          </p:cNvPr>
          <p:cNvSpPr/>
          <p:nvPr/>
        </p:nvSpPr>
        <p:spPr>
          <a:xfrm>
            <a:off x="5879897" y="4026513"/>
            <a:ext cx="81116" cy="1165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B3A270-0949-D1D6-6FA5-0EEE3E0B3B48}"/>
              </a:ext>
            </a:extLst>
          </p:cNvPr>
          <p:cNvSpPr/>
          <p:nvPr/>
        </p:nvSpPr>
        <p:spPr>
          <a:xfrm>
            <a:off x="6995040" y="4026514"/>
            <a:ext cx="81116" cy="1165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FF31FD-A602-ED28-72DB-393A4B1A07DD}"/>
              </a:ext>
            </a:extLst>
          </p:cNvPr>
          <p:cNvSpPr/>
          <p:nvPr/>
        </p:nvSpPr>
        <p:spPr>
          <a:xfrm>
            <a:off x="8111821" y="4026514"/>
            <a:ext cx="81116" cy="1165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A57452-918C-AA76-0B6E-6D734DC3595B}"/>
              </a:ext>
            </a:extLst>
          </p:cNvPr>
          <p:cNvSpPr/>
          <p:nvPr/>
        </p:nvSpPr>
        <p:spPr>
          <a:xfrm>
            <a:off x="9226964" y="4026513"/>
            <a:ext cx="81116" cy="1165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D24C68-9614-E293-6237-16B30431074E}"/>
              </a:ext>
            </a:extLst>
          </p:cNvPr>
          <p:cNvSpPr txBox="1"/>
          <p:nvPr/>
        </p:nvSpPr>
        <p:spPr>
          <a:xfrm rot="19730451">
            <a:off x="3025775" y="4264452"/>
            <a:ext cx="996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22 Jan 2023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C2AF8-34EB-C7DC-0289-F240CCC6DB99}"/>
              </a:ext>
            </a:extLst>
          </p:cNvPr>
          <p:cNvSpPr txBox="1"/>
          <p:nvPr/>
        </p:nvSpPr>
        <p:spPr>
          <a:xfrm rot="19730451">
            <a:off x="4160527" y="4264451"/>
            <a:ext cx="996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5 Feb 2023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3C6C88-0A3B-37C0-E694-1C18A13936EB}"/>
              </a:ext>
            </a:extLst>
          </p:cNvPr>
          <p:cNvSpPr txBox="1"/>
          <p:nvPr/>
        </p:nvSpPr>
        <p:spPr>
          <a:xfrm rot="19730451">
            <a:off x="5309005" y="4264451"/>
            <a:ext cx="996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19 Feb 2023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16F6B0-B221-E871-D476-923A4C482365}"/>
              </a:ext>
            </a:extLst>
          </p:cNvPr>
          <p:cNvSpPr txBox="1"/>
          <p:nvPr/>
        </p:nvSpPr>
        <p:spPr>
          <a:xfrm rot="19730451">
            <a:off x="6353276" y="4260292"/>
            <a:ext cx="996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5 Mar 2023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BAB032-5BAD-4F88-9005-81F6710C3666}"/>
              </a:ext>
            </a:extLst>
          </p:cNvPr>
          <p:cNvSpPr txBox="1"/>
          <p:nvPr/>
        </p:nvSpPr>
        <p:spPr>
          <a:xfrm rot="19730451">
            <a:off x="1970340" y="4263515"/>
            <a:ext cx="996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8 Jan 2023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1395EA-0AD9-4C6C-80AB-AEBC2E590067}"/>
              </a:ext>
            </a:extLst>
          </p:cNvPr>
          <p:cNvSpPr txBox="1"/>
          <p:nvPr/>
        </p:nvSpPr>
        <p:spPr>
          <a:xfrm rot="19730451">
            <a:off x="7452151" y="4299852"/>
            <a:ext cx="996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19 Mar 2023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0BBEE9-5FDF-1818-B937-2AD3B5A3645E}"/>
              </a:ext>
            </a:extLst>
          </p:cNvPr>
          <p:cNvSpPr txBox="1"/>
          <p:nvPr/>
        </p:nvSpPr>
        <p:spPr>
          <a:xfrm rot="19730451">
            <a:off x="8600629" y="4299852"/>
            <a:ext cx="996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2 Apr 2023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E56F96D-DDBF-B17E-042F-DBF90547D33A}"/>
              </a:ext>
            </a:extLst>
          </p:cNvPr>
          <p:cNvGrpSpPr/>
          <p:nvPr/>
        </p:nvGrpSpPr>
        <p:grpSpPr>
          <a:xfrm>
            <a:off x="2209582" y="2030605"/>
            <a:ext cx="1797152" cy="2039744"/>
            <a:chOff x="2209582" y="2030605"/>
            <a:chExt cx="1797152" cy="2039744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7020659-5290-3F57-4326-E3E03881B2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1299" y="2527666"/>
              <a:ext cx="10374" cy="1542683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Diamond 26">
              <a:extLst>
                <a:ext uri="{FF2B5EF4-FFF2-40B4-BE49-F238E27FC236}">
                  <a16:creationId xmlns:a16="http://schemas.microsoft.com/office/drawing/2014/main" id="{87874E5B-E107-8505-21FD-A98D5BD10A3C}"/>
                </a:ext>
              </a:extLst>
            </p:cNvPr>
            <p:cNvSpPr/>
            <p:nvPr/>
          </p:nvSpPr>
          <p:spPr>
            <a:xfrm>
              <a:off x="3044169" y="2453106"/>
              <a:ext cx="154260" cy="184516"/>
            </a:xfrm>
            <a:prstGeom prst="diamon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F29F91F-5418-5D12-A6FE-5EAA6600FB72}"/>
                </a:ext>
              </a:extLst>
            </p:cNvPr>
            <p:cNvSpPr txBox="1"/>
            <p:nvPr/>
          </p:nvSpPr>
          <p:spPr>
            <a:xfrm>
              <a:off x="2209582" y="2030605"/>
              <a:ext cx="1797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Kick-Off </a:t>
              </a:r>
            </a:p>
            <a:p>
              <a:pPr algn="ctr"/>
              <a:r>
                <a:rPr lang="en-SG" sz="1200" dirty="0"/>
                <a:t>Meeting, 14 Jan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41C5A77-53A9-EBEC-2280-A8802E89CF35}"/>
              </a:ext>
            </a:extLst>
          </p:cNvPr>
          <p:cNvGrpSpPr/>
          <p:nvPr/>
        </p:nvGrpSpPr>
        <p:grpSpPr>
          <a:xfrm>
            <a:off x="4484858" y="2066001"/>
            <a:ext cx="1797152" cy="1995910"/>
            <a:chOff x="2222723" y="2018005"/>
            <a:chExt cx="1797152" cy="199591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548F884-B043-7A69-7979-44E9180AC3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1299" y="2527666"/>
              <a:ext cx="18458" cy="1486249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id="{49C2E700-96D0-F374-00F5-3C875EF26B30}"/>
                </a:ext>
              </a:extLst>
            </p:cNvPr>
            <p:cNvSpPr/>
            <p:nvPr/>
          </p:nvSpPr>
          <p:spPr>
            <a:xfrm>
              <a:off x="3044169" y="2453106"/>
              <a:ext cx="154260" cy="184516"/>
            </a:xfrm>
            <a:prstGeom prst="diamon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B90E79-3B91-C2B4-107D-E6FD4BE03104}"/>
                </a:ext>
              </a:extLst>
            </p:cNvPr>
            <p:cNvSpPr txBox="1"/>
            <p:nvPr/>
          </p:nvSpPr>
          <p:spPr>
            <a:xfrm>
              <a:off x="2222723" y="2018005"/>
              <a:ext cx="1797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Proposal due, </a:t>
              </a:r>
            </a:p>
            <a:p>
              <a:pPr algn="ctr"/>
              <a:r>
                <a:rPr lang="en-SG" sz="1200" dirty="0"/>
                <a:t>12 Feb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F849568-74C1-236B-B6E9-C8477CE3A879}"/>
              </a:ext>
            </a:extLst>
          </p:cNvPr>
          <p:cNvGrpSpPr/>
          <p:nvPr/>
        </p:nvGrpSpPr>
        <p:grpSpPr>
          <a:xfrm>
            <a:off x="8352300" y="2066001"/>
            <a:ext cx="1797152" cy="1995910"/>
            <a:chOff x="2222723" y="2018005"/>
            <a:chExt cx="1797152" cy="1995910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E1ABA0A-0441-6D1D-DF3A-45CB7C1622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1299" y="2527666"/>
              <a:ext cx="18458" cy="1486249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E2652D11-22B7-86CD-7034-7786AAED667F}"/>
                </a:ext>
              </a:extLst>
            </p:cNvPr>
            <p:cNvSpPr/>
            <p:nvPr/>
          </p:nvSpPr>
          <p:spPr>
            <a:xfrm>
              <a:off x="3044169" y="2453106"/>
              <a:ext cx="154260" cy="184516"/>
            </a:xfrm>
            <a:prstGeom prst="diamon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FACF775-DC22-0D01-CA68-DDE3E5746FC6}"/>
                </a:ext>
              </a:extLst>
            </p:cNvPr>
            <p:cNvSpPr txBox="1"/>
            <p:nvPr/>
          </p:nvSpPr>
          <p:spPr>
            <a:xfrm>
              <a:off x="2222723" y="2018005"/>
              <a:ext cx="1797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Final Submission, </a:t>
              </a:r>
            </a:p>
            <a:p>
              <a:pPr algn="ctr"/>
              <a:r>
                <a:rPr lang="en-SG" sz="1200" dirty="0"/>
                <a:t>2 Apr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0180805-2FE1-94CF-4055-83734317C707}"/>
              </a:ext>
            </a:extLst>
          </p:cNvPr>
          <p:cNvSpPr/>
          <p:nvPr/>
        </p:nvSpPr>
        <p:spPr>
          <a:xfrm>
            <a:off x="3064126" y="3349580"/>
            <a:ext cx="111760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C65179F-BDF2-8F28-7B12-36A2E5BF4F8A}"/>
              </a:ext>
            </a:extLst>
          </p:cNvPr>
          <p:cNvSpPr/>
          <p:nvPr/>
        </p:nvSpPr>
        <p:spPr>
          <a:xfrm>
            <a:off x="4181726" y="3314182"/>
            <a:ext cx="81116" cy="1165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1972BA-B872-1FD6-9FB3-923BD320687B}"/>
              </a:ext>
            </a:extLst>
          </p:cNvPr>
          <p:cNvSpPr/>
          <p:nvPr/>
        </p:nvSpPr>
        <p:spPr>
          <a:xfrm>
            <a:off x="3064126" y="3335695"/>
            <a:ext cx="81116" cy="1165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6A02CC-C76C-340F-D37F-356A9927DE5D}"/>
              </a:ext>
            </a:extLst>
          </p:cNvPr>
          <p:cNvSpPr txBox="1"/>
          <p:nvPr/>
        </p:nvSpPr>
        <p:spPr>
          <a:xfrm>
            <a:off x="3104684" y="3095439"/>
            <a:ext cx="111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solidFill>
                  <a:schemeClr val="accent1"/>
                </a:solidFill>
              </a:rPr>
              <a:t>Brainstorming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2B0AF24-E72D-731C-407B-7B311139BDB3}"/>
              </a:ext>
            </a:extLst>
          </p:cNvPr>
          <p:cNvGrpSpPr/>
          <p:nvPr/>
        </p:nvGrpSpPr>
        <p:grpSpPr>
          <a:xfrm>
            <a:off x="3635406" y="2056996"/>
            <a:ext cx="1155864" cy="1997974"/>
            <a:chOff x="2543367" y="2015941"/>
            <a:chExt cx="1155864" cy="1997974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A82A4E2-D20B-7A50-95F8-D363D74030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1299" y="2527666"/>
              <a:ext cx="18458" cy="1486249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Diamond 48">
              <a:extLst>
                <a:ext uri="{FF2B5EF4-FFF2-40B4-BE49-F238E27FC236}">
                  <a16:creationId xmlns:a16="http://schemas.microsoft.com/office/drawing/2014/main" id="{F5BEFA28-97B9-48CE-D67D-731C41318715}"/>
                </a:ext>
              </a:extLst>
            </p:cNvPr>
            <p:cNvSpPr/>
            <p:nvPr/>
          </p:nvSpPr>
          <p:spPr>
            <a:xfrm>
              <a:off x="3044169" y="2453106"/>
              <a:ext cx="154260" cy="184516"/>
            </a:xfrm>
            <a:prstGeom prst="diamon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90566DE-E320-4844-4984-FD4C1C778BAD}"/>
                </a:ext>
              </a:extLst>
            </p:cNvPr>
            <p:cNvSpPr txBox="1"/>
            <p:nvPr/>
          </p:nvSpPr>
          <p:spPr>
            <a:xfrm>
              <a:off x="2543367" y="2015941"/>
              <a:ext cx="11558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Prof Consultation</a:t>
              </a:r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93EB661E-F5C1-8495-C3D4-FBD6AB3747B6}"/>
              </a:ext>
            </a:extLst>
          </p:cNvPr>
          <p:cNvSpPr/>
          <p:nvPr/>
        </p:nvSpPr>
        <p:spPr>
          <a:xfrm>
            <a:off x="5352105" y="3304972"/>
            <a:ext cx="81116" cy="1165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12F0FA-D82D-9D03-C28A-16C21B42B0E3}"/>
              </a:ext>
            </a:extLst>
          </p:cNvPr>
          <p:cNvSpPr txBox="1"/>
          <p:nvPr/>
        </p:nvSpPr>
        <p:spPr>
          <a:xfrm>
            <a:off x="4247527" y="2897248"/>
            <a:ext cx="111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solidFill>
                  <a:schemeClr val="accent1"/>
                </a:solidFill>
              </a:rPr>
              <a:t>Proposal Preparation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0EDF3FC-3140-FB33-A145-1000C156C54C}"/>
              </a:ext>
            </a:extLst>
          </p:cNvPr>
          <p:cNvSpPr/>
          <p:nvPr/>
        </p:nvSpPr>
        <p:spPr>
          <a:xfrm>
            <a:off x="3952984" y="3714642"/>
            <a:ext cx="1448908" cy="592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D930637-3365-88C2-9CCF-C2C9646F1695}"/>
              </a:ext>
            </a:extLst>
          </p:cNvPr>
          <p:cNvSpPr/>
          <p:nvPr/>
        </p:nvSpPr>
        <p:spPr>
          <a:xfrm>
            <a:off x="3920092" y="3689480"/>
            <a:ext cx="81116" cy="1165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FAF8DC-1F1A-7699-70FB-C9A155A3C853}"/>
              </a:ext>
            </a:extLst>
          </p:cNvPr>
          <p:cNvSpPr txBox="1"/>
          <p:nvPr/>
        </p:nvSpPr>
        <p:spPr>
          <a:xfrm>
            <a:off x="4133671" y="3467015"/>
            <a:ext cx="1303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solidFill>
                  <a:schemeClr val="accent1"/>
                </a:solidFill>
              </a:rPr>
              <a:t>Data Exploration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1A2A09C-9B34-62C2-75D1-AD28F3E637CC}"/>
              </a:ext>
            </a:extLst>
          </p:cNvPr>
          <p:cNvSpPr/>
          <p:nvPr/>
        </p:nvSpPr>
        <p:spPr>
          <a:xfrm>
            <a:off x="5376857" y="3677368"/>
            <a:ext cx="81116" cy="1165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7DADCF3-656E-23E7-31FC-F39EC8C0CF70}"/>
              </a:ext>
            </a:extLst>
          </p:cNvPr>
          <p:cNvSpPr txBox="1"/>
          <p:nvPr/>
        </p:nvSpPr>
        <p:spPr>
          <a:xfrm>
            <a:off x="5250484" y="3487446"/>
            <a:ext cx="1303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solidFill>
                  <a:schemeClr val="accent1"/>
                </a:solidFill>
              </a:rPr>
              <a:t>Data Prep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FCC08C8-F904-E41B-4165-9F293080C2E1}"/>
              </a:ext>
            </a:extLst>
          </p:cNvPr>
          <p:cNvSpPr/>
          <p:nvPr/>
        </p:nvSpPr>
        <p:spPr>
          <a:xfrm>
            <a:off x="5432583" y="3708998"/>
            <a:ext cx="1037405" cy="61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240154-A6C2-8422-EA64-F88D1911264F}"/>
              </a:ext>
            </a:extLst>
          </p:cNvPr>
          <p:cNvSpPr txBox="1"/>
          <p:nvPr/>
        </p:nvSpPr>
        <p:spPr>
          <a:xfrm>
            <a:off x="5783480" y="3064650"/>
            <a:ext cx="1303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solidFill>
                  <a:schemeClr val="accent1"/>
                </a:solidFill>
              </a:rPr>
              <a:t>Prelim Prototype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7EFDB82-EE6A-FFDB-D073-EF6742C70F35}"/>
              </a:ext>
            </a:extLst>
          </p:cNvPr>
          <p:cNvSpPr/>
          <p:nvPr/>
        </p:nvSpPr>
        <p:spPr>
          <a:xfrm>
            <a:off x="5868313" y="3324669"/>
            <a:ext cx="1133584" cy="61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C95B0F4-0CDB-57A4-AA0B-797D403553C4}"/>
              </a:ext>
            </a:extLst>
          </p:cNvPr>
          <p:cNvSpPr/>
          <p:nvPr/>
        </p:nvSpPr>
        <p:spPr>
          <a:xfrm>
            <a:off x="6447725" y="3681232"/>
            <a:ext cx="81116" cy="1165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FCADDB4-D2E9-EF92-D230-B2DEB64D0D67}"/>
              </a:ext>
            </a:extLst>
          </p:cNvPr>
          <p:cNvSpPr txBox="1"/>
          <p:nvPr/>
        </p:nvSpPr>
        <p:spPr>
          <a:xfrm>
            <a:off x="6912947" y="2886161"/>
            <a:ext cx="130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solidFill>
                  <a:schemeClr val="accent1"/>
                </a:solidFill>
              </a:rPr>
              <a:t>Enhanced Prototype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22B9FBB-6DE5-BBBB-BBF0-86BA15851E90}"/>
              </a:ext>
            </a:extLst>
          </p:cNvPr>
          <p:cNvSpPr/>
          <p:nvPr/>
        </p:nvSpPr>
        <p:spPr>
          <a:xfrm>
            <a:off x="7004259" y="3324668"/>
            <a:ext cx="1133584" cy="61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1107F7E-8487-C00C-E1ED-D18FE5536114}"/>
              </a:ext>
            </a:extLst>
          </p:cNvPr>
          <p:cNvSpPr/>
          <p:nvPr/>
        </p:nvSpPr>
        <p:spPr>
          <a:xfrm>
            <a:off x="7610936" y="3698070"/>
            <a:ext cx="831387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50A7476-315E-7297-CC0E-2C8096E16E0F}"/>
              </a:ext>
            </a:extLst>
          </p:cNvPr>
          <p:cNvSpPr txBox="1"/>
          <p:nvPr/>
        </p:nvSpPr>
        <p:spPr>
          <a:xfrm>
            <a:off x="7358874" y="3458473"/>
            <a:ext cx="1303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solidFill>
                  <a:schemeClr val="accent1"/>
                </a:solidFill>
              </a:rPr>
              <a:t>Shiny App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DB473E1-02E2-7AC5-3A90-32B1D7C9E33C}"/>
              </a:ext>
            </a:extLst>
          </p:cNvPr>
          <p:cNvSpPr/>
          <p:nvPr/>
        </p:nvSpPr>
        <p:spPr>
          <a:xfrm>
            <a:off x="8444999" y="3698070"/>
            <a:ext cx="831387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F9A89B8-0B70-CE9E-539E-90F49D385199}"/>
              </a:ext>
            </a:extLst>
          </p:cNvPr>
          <p:cNvSpPr txBox="1"/>
          <p:nvPr/>
        </p:nvSpPr>
        <p:spPr>
          <a:xfrm>
            <a:off x="8192937" y="3458473"/>
            <a:ext cx="1303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solidFill>
                  <a:schemeClr val="accent1"/>
                </a:solidFill>
              </a:rPr>
              <a:t>Poster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9C63C49-00AC-222C-8E1E-068423B81BF8}"/>
              </a:ext>
            </a:extLst>
          </p:cNvPr>
          <p:cNvSpPr/>
          <p:nvPr/>
        </p:nvSpPr>
        <p:spPr>
          <a:xfrm>
            <a:off x="5836984" y="3298794"/>
            <a:ext cx="81116" cy="1165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9CB294E-89EE-AA56-BD80-997CDE82DE3F}"/>
              </a:ext>
            </a:extLst>
          </p:cNvPr>
          <p:cNvSpPr/>
          <p:nvPr/>
        </p:nvSpPr>
        <p:spPr>
          <a:xfrm>
            <a:off x="8090879" y="3289570"/>
            <a:ext cx="81116" cy="1165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5D8D978-A171-F1B4-9336-7603872F63C4}"/>
              </a:ext>
            </a:extLst>
          </p:cNvPr>
          <p:cNvSpPr/>
          <p:nvPr/>
        </p:nvSpPr>
        <p:spPr>
          <a:xfrm>
            <a:off x="7042531" y="3300656"/>
            <a:ext cx="81116" cy="1165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811081A-17C8-D83A-4149-B85B04B506E4}"/>
              </a:ext>
            </a:extLst>
          </p:cNvPr>
          <p:cNvSpPr/>
          <p:nvPr/>
        </p:nvSpPr>
        <p:spPr>
          <a:xfrm>
            <a:off x="8397110" y="3656092"/>
            <a:ext cx="81116" cy="1165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8FE2184-49AB-D4ED-6E30-AFE2B21BA96F}"/>
              </a:ext>
            </a:extLst>
          </p:cNvPr>
          <p:cNvSpPr/>
          <p:nvPr/>
        </p:nvSpPr>
        <p:spPr>
          <a:xfrm>
            <a:off x="9226964" y="3654357"/>
            <a:ext cx="81116" cy="1165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FE8A99B-C724-D305-7E5F-4C8323F7B861}"/>
              </a:ext>
            </a:extLst>
          </p:cNvPr>
          <p:cNvSpPr/>
          <p:nvPr/>
        </p:nvSpPr>
        <p:spPr>
          <a:xfrm>
            <a:off x="7579063" y="3661532"/>
            <a:ext cx="81116" cy="1165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788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519</Words>
  <Application>Microsoft Office PowerPoint</Application>
  <PresentationFormat>Widescreen</PresentationFormat>
  <Paragraphs>92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TASAPORN VISAWAMETEEKUL</dc:creator>
  <cp:lastModifiedBy>KHOO Wei Lun</cp:lastModifiedBy>
  <cp:revision>7</cp:revision>
  <dcterms:created xsi:type="dcterms:W3CDTF">2023-01-31T16:10:36Z</dcterms:created>
  <dcterms:modified xsi:type="dcterms:W3CDTF">2023-02-11T16:05:02Z</dcterms:modified>
</cp:coreProperties>
</file>