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85" r:id="rId3"/>
    <p:sldId id="258" r:id="rId4"/>
    <p:sldId id="259" r:id="rId5"/>
    <p:sldId id="260" r:id="rId6"/>
    <p:sldId id="263" r:id="rId7"/>
    <p:sldId id="257" r:id="rId8"/>
    <p:sldId id="261" r:id="rId9"/>
    <p:sldId id="276" r:id="rId10"/>
    <p:sldId id="275" r:id="rId11"/>
    <p:sldId id="266" r:id="rId12"/>
    <p:sldId id="264" r:id="rId13"/>
    <p:sldId id="265" r:id="rId14"/>
    <p:sldId id="267" r:id="rId15"/>
    <p:sldId id="274" r:id="rId16"/>
    <p:sldId id="277" r:id="rId17"/>
    <p:sldId id="268" r:id="rId18"/>
    <p:sldId id="269" r:id="rId19"/>
    <p:sldId id="280" r:id="rId20"/>
    <p:sldId id="281" r:id="rId21"/>
    <p:sldId id="282" r:id="rId22"/>
    <p:sldId id="284" r:id="rId23"/>
    <p:sldId id="283" r:id="rId24"/>
    <p:sldId id="271" r:id="rId25"/>
    <p:sldId id="272" r:id="rId26"/>
    <p:sldId id="273" r:id="rId2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9C18C-A015-410C-B0A8-5EC0B846517A}" type="datetimeFigureOut">
              <a:rPr lang="LID4096" smtClean="0"/>
              <a:t>07/19/2022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4865C-7942-44A7-9174-5B8FE8B6E6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3402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7FB0-5F83-BB6E-9E73-6346FAF2B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04B93-9C93-3495-184B-7C62E924B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A0F8F-F936-93CC-29A6-881D6E80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542F-C913-418D-BBA4-6629C747DF7B}" type="datetime1">
              <a:rPr lang="LID4096" smtClean="0"/>
              <a:t>07/19/2022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354F9-AA99-0C1F-530C-5D9CBE83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E7DB9-5B7B-C6CC-D45E-CD3C1412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E7B5-A2D3-4610-B2E9-FD25C5E311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1483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D974-587C-8D67-8551-A3ABFC70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1D64B-9C89-A376-FF19-8369F9F31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D6227-D314-36F7-F83A-8285864F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8BCC-C85F-4CDB-8CF5-59A44E404337}" type="datetime1">
              <a:rPr lang="LID4096" smtClean="0"/>
              <a:t>07/19/2022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4A31B-418F-0412-520D-ADCEDE02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0390-DCCE-45ED-8312-8C3796CB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E7B5-A2D3-4610-B2E9-FD25C5E311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507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3F752C-9473-4F5E-E722-9465C6B9F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6B23B-0792-EA2F-073D-ECD4331E9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981D-24A8-8406-CD40-1E6D2F1C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F4B8-740B-4E3D-95AC-65E70340A22A}" type="datetime1">
              <a:rPr lang="LID4096" smtClean="0"/>
              <a:t>07/19/2022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87551-EDFF-14A4-10AC-6FAFF33D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FB09A-2481-D1A6-3E98-E4BA0130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E7B5-A2D3-4610-B2E9-FD25C5E311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352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E2F0-E06E-8E8A-9D72-A734BD99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52646-B339-7CAC-1472-F6EC5103F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DB170-2381-3A27-4F76-09C5C871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E08B-6049-4A4B-B476-8E28F9FE8912}" type="datetime1">
              <a:rPr lang="LID4096" smtClean="0"/>
              <a:t>07/19/2022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52922-F6F6-E1A7-042A-AFFAEDF6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E8F1C-7A9D-F780-8F78-FFB758CA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E7B5-A2D3-4610-B2E9-FD25C5E311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744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31E7-CD83-C4EA-A041-BCC00EC9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0B317-DC46-0ACF-CA86-792E77513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45410-BF33-7740-E727-F2E8A636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600-9C10-40CD-9E95-8CF351FB635C}" type="datetime1">
              <a:rPr lang="LID4096" smtClean="0"/>
              <a:t>07/19/2022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B7660-E09F-86E4-8556-B2244F08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04363-AF44-F5B6-2C06-39EF5C7B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E7B5-A2D3-4610-B2E9-FD25C5E311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191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69A67-5773-80B2-280F-658FFB5F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EDD9-DA7F-41C9-DEDE-EDB017365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7AEA1-32C5-4A69-309B-D35A76016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B361D-F3D6-1821-39C4-5F93E592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54A91-15F2-41FF-8FF4-4B1406341F29}" type="datetime1">
              <a:rPr lang="LID4096" smtClean="0"/>
              <a:t>07/19/2022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15D2E-457E-8E8E-53B1-143E076F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17083-8A8F-A9D3-FDB5-C20681BC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E7B5-A2D3-4610-B2E9-FD25C5E311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722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BC59-165D-1F7D-6CC7-46AAD800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CFDFC-F045-B35F-2B22-210AA63FA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C1B12-D017-CC88-9A45-F35C0C3C8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91825-A474-B104-61E8-368042F11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34979-EE1E-E7DB-16F7-6ADF8A0FF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B8FE9-D996-580B-4DCB-C68E1FB9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9384-3447-4D1A-A870-DF73939C681E}" type="datetime1">
              <a:rPr lang="LID4096" smtClean="0"/>
              <a:t>07/19/2022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0CAA2-6F03-999A-6B10-7498E686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F01DE-FB12-1468-3C5F-48F28D5B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E7B5-A2D3-4610-B2E9-FD25C5E311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834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CC5F-9648-51C2-1346-2159F422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DD89C-4B03-ECDE-69D9-8D7FB23B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79CA-4AEC-4E1E-B7E2-900D30554ABE}" type="datetime1">
              <a:rPr lang="LID4096" smtClean="0"/>
              <a:t>07/19/2022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E8AC7-4617-6B2B-5419-B69FC725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9EF03-F812-5DE4-FC01-B16E80F7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E7B5-A2D3-4610-B2E9-FD25C5E311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502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E56606-FFB5-5B9F-FDE4-9CD433B6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95AB-DD80-4715-BB9B-728B26FC0E09}" type="datetime1">
              <a:rPr lang="LID4096" smtClean="0"/>
              <a:t>07/19/2022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65280-3A25-7EF8-5F68-62BADAD9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8500F-C510-F0AF-B576-39AF0252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E7B5-A2D3-4610-B2E9-FD25C5E311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4134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86EF-E75B-4D00-B573-BA06556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732F-480A-B912-607E-1733CA761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6E997-BF18-E37C-5917-F5BB6E82B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C4616-9609-78F5-0CD7-9FA8B1EA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E3D6-DB5C-4F86-92D0-3C4B1FBEBA6C}" type="datetime1">
              <a:rPr lang="LID4096" smtClean="0"/>
              <a:t>07/19/2022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A58AD-24AB-D0D9-0E6C-93EF0554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8A464-B1BF-6B43-2F5E-4C7610E0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E7B5-A2D3-4610-B2E9-FD25C5E311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132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1BF8-15D4-DBE1-C5C8-A6932B6E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8CD6E7-EA56-0B3C-7AB6-C2C3FA50A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D518F-733F-B6BC-EED7-69236875E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0E1AE-16B6-983B-11DC-EDCB48F3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CC6E-2904-4186-88C4-B2D593CC5530}" type="datetime1">
              <a:rPr lang="LID4096" smtClean="0"/>
              <a:t>07/19/2022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B3A06-726E-1965-DBB0-ACF07C70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627C0-1517-4EFD-258A-039D48B2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E7B5-A2D3-4610-B2E9-FD25C5E311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974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33885-5CE8-4AF5-1EF7-E4CDD50C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0C177-7CCC-8D2F-97AE-CA9EC7F4A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B6EC6-F58B-A67E-DFC1-9E9370964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319D9-7C19-4121-8CEC-965E586CB7B3}" type="datetime1">
              <a:rPr lang="LID4096" smtClean="0"/>
              <a:t>07/19/2022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89CF-008D-52EE-86D9-5FD1D233B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98F28-1818-AC66-1F39-87317A4F7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8E7B5-A2D3-4610-B2E9-FD25C5E311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724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1F62-92EE-832C-4676-85F49D5CD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2E2DB-5A52-823B-84C2-4BE412E7F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5663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D86E-24BA-4952-B108-388B0F4D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F02AF189-BB3A-A11E-11C6-E96482662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613" y="63435"/>
            <a:ext cx="477741" cy="477741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25015FC-FA20-56FC-8ADB-5D207CC6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E7B5-A2D3-4610-B2E9-FD25C5E3115B}" type="slidenum">
              <a:rPr lang="LID4096" smtClean="0"/>
              <a:t>10</a:t>
            </a:fld>
            <a:endParaRPr lang="LID4096"/>
          </a:p>
        </p:txBody>
      </p:sp>
      <p:pic>
        <p:nvPicPr>
          <p:cNvPr id="7" name="Content Placeholder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297FF59-10A6-8AC0-A4E0-E0F769BCA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72" y="70103"/>
            <a:ext cx="7273255" cy="6717793"/>
          </a:xfrm>
        </p:spPr>
      </p:pic>
    </p:spTree>
    <p:extLst>
      <p:ext uri="{BB962C8B-B14F-4D97-AF65-F5344CB8AC3E}">
        <p14:creationId xmlns:p14="http://schemas.microsoft.com/office/powerpoint/2010/main" val="616888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6C798-7C1C-369D-B669-A79C99F8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14D5-7A52-17DC-FBFB-5F949DCB00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FDB006-E016-17FF-BD81-CCD12C59D4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634888"/>
            <a:ext cx="5928855" cy="158822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61A24-C325-E639-CD8F-865F67C2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E7B5-A2D3-4610-B2E9-FD25C5E3115B}" type="slidenum">
              <a:rPr lang="LID4096" smtClean="0"/>
              <a:t>11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BDDB37-4643-0311-05AF-D0E47FA59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39613" y="63435"/>
            <a:ext cx="477741" cy="47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6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4584-C4A1-E2EE-4965-EC9BF6C2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8A0D6A24-123F-3CE9-FA25-440B8D073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996" y="-909"/>
            <a:ext cx="6830008" cy="685890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F258EF-F4A4-181D-3369-03644EFE2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39613" y="63435"/>
            <a:ext cx="477741" cy="47774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BE444F-AF9A-FAA9-2832-78ABE456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E7B5-A2D3-4610-B2E9-FD25C5E3115B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6256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4584-C4A1-E2EE-4965-EC9BF6C2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258EF-F4A4-181D-3369-03644EFE2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39613" y="63435"/>
            <a:ext cx="477741" cy="477741"/>
          </a:xfrm>
          <a:prstGeom prst="rect">
            <a:avLst/>
          </a:prstGeom>
        </p:spPr>
      </p:pic>
      <p:pic>
        <p:nvPicPr>
          <p:cNvPr id="8" name="Content Placeholder 7" descr="Chart, waterfall chart&#10;&#10;Description automatically generated">
            <a:extLst>
              <a:ext uri="{FF2B5EF4-FFF2-40B4-BE49-F238E27FC236}">
                <a16:creationId xmlns:a16="http://schemas.microsoft.com/office/drawing/2014/main" id="{B7BFEF14-D476-7EC5-AA37-0BAC3CC35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5" y="477895"/>
            <a:ext cx="11602290" cy="5902210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63AC3B-F5CE-B408-605F-65B1BA8E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E7B5-A2D3-4610-B2E9-FD25C5E3115B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3552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8FE1-B296-8CC2-4C9A-EDCB2B52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EEFBC-6073-6158-1514-D96E7A80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split as 80% (n=1760) train and 20% (n=440) test</a:t>
            </a:r>
          </a:p>
          <a:p>
            <a:pPr lvl="1"/>
            <a:r>
              <a:rPr lang="en-US" dirty="0"/>
              <a:t>Stratification according to the labels</a:t>
            </a:r>
          </a:p>
          <a:p>
            <a:pPr lvl="1"/>
            <a:endParaRPr lang="en-US" dirty="0"/>
          </a:p>
          <a:p>
            <a:r>
              <a:rPr lang="en-US" dirty="0"/>
              <a:t>Normalization done using </a:t>
            </a:r>
            <a:r>
              <a:rPr lang="en-US" dirty="0" err="1"/>
              <a:t>sklearn.StandardScaler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Scaling done using </a:t>
            </a:r>
            <a:r>
              <a:rPr lang="en-US" dirty="0" err="1"/>
              <a:t>sklearn.MinMaxScaler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0E9F0-53BA-940A-B0A2-053A8C46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E7B5-A2D3-4610-B2E9-FD25C5E3115B}" type="slidenum">
              <a:rPr lang="LID4096" smtClean="0"/>
              <a:t>14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B5BE9-244B-AFB5-3F11-E9D27A5F2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39613" y="63435"/>
            <a:ext cx="477741" cy="47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51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8FE1-B296-8CC2-4C9A-EDCB2B52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EEFBC-6073-6158-1514-D96E7A80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model</a:t>
            </a:r>
          </a:p>
          <a:p>
            <a:r>
              <a:rPr lang="en-US" dirty="0"/>
              <a:t>4 models created</a:t>
            </a:r>
          </a:p>
          <a:p>
            <a:pPr lvl="1"/>
            <a:r>
              <a:rPr lang="en-US" dirty="0"/>
              <a:t>Criterions = </a:t>
            </a:r>
            <a:r>
              <a:rPr lang="en-US" dirty="0" err="1"/>
              <a:t>gini</a:t>
            </a:r>
            <a:r>
              <a:rPr lang="en-US" dirty="0"/>
              <a:t> and entropy</a:t>
            </a:r>
          </a:p>
          <a:p>
            <a:pPr lvl="1"/>
            <a:r>
              <a:rPr lang="en-US" dirty="0"/>
              <a:t>Dataset = regular and normalized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0E9F0-53BA-940A-B0A2-053A8C46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E7B5-A2D3-4610-B2E9-FD25C5E3115B}" type="slidenum">
              <a:rPr lang="LID4096" smtClean="0"/>
              <a:t>15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B5BE9-244B-AFB5-3F11-E9D27A5F2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39613" y="63435"/>
            <a:ext cx="477741" cy="47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2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8FE1-B296-8CC2-4C9A-EDCB2B52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EEFBC-6073-6158-1514-D96E7A80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0E9F0-53BA-940A-B0A2-053A8C46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E7B5-A2D3-4610-B2E9-FD25C5E3115B}" type="slidenum">
              <a:rPr lang="LID4096" smtClean="0"/>
              <a:t>16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B5BE9-244B-AFB5-3F11-E9D27A5F2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39613" y="63435"/>
            <a:ext cx="477741" cy="477741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C8E36C6-7ED5-EDA0-441C-B260F00CB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5" y="0"/>
            <a:ext cx="8817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01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8FE1-B296-8CC2-4C9A-EDCB2B52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EEFBC-6073-6158-1514-D96E7A80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Naïve Bayes, 2 models</a:t>
            </a:r>
          </a:p>
          <a:p>
            <a:pPr lvl="1"/>
            <a:r>
              <a:rPr lang="en-US" dirty="0"/>
              <a:t>Regular and normalized data</a:t>
            </a:r>
          </a:p>
          <a:p>
            <a:r>
              <a:rPr lang="en-US" dirty="0"/>
              <a:t>SVM, 2 models</a:t>
            </a:r>
          </a:p>
          <a:p>
            <a:pPr lvl="1"/>
            <a:r>
              <a:rPr lang="en-US" dirty="0"/>
              <a:t>Regular and normalized data</a:t>
            </a:r>
          </a:p>
          <a:p>
            <a:r>
              <a:rPr lang="en-US" dirty="0"/>
              <a:t>SVM polynomial kernel, 2 models</a:t>
            </a:r>
          </a:p>
          <a:p>
            <a:pPr lvl="1"/>
            <a:r>
              <a:rPr lang="en-US" dirty="0"/>
              <a:t>n = 3 and n = 4, both normalized data</a:t>
            </a:r>
          </a:p>
          <a:p>
            <a:r>
              <a:rPr lang="en-US" dirty="0"/>
              <a:t>Random Forest, 3 models</a:t>
            </a:r>
          </a:p>
          <a:p>
            <a:pPr lvl="1"/>
            <a:r>
              <a:rPr lang="en-US" dirty="0"/>
              <a:t>n = 12, n = 25 and n = 50, regular data</a:t>
            </a:r>
          </a:p>
          <a:p>
            <a:r>
              <a:rPr lang="en-US" dirty="0"/>
              <a:t>KNN, 2 models</a:t>
            </a:r>
          </a:p>
          <a:p>
            <a:pPr lvl="1"/>
            <a:r>
              <a:rPr lang="en-US" dirty="0"/>
              <a:t>k = 5 and k= 10, regular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0E9F0-53BA-940A-B0A2-053A8C46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E7B5-A2D3-4610-B2E9-FD25C5E3115B}" type="slidenum">
              <a:rPr lang="LID4096" smtClean="0"/>
              <a:t>17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B5BE9-244B-AFB5-3F11-E9D27A5F2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39613" y="63435"/>
            <a:ext cx="477741" cy="47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10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8FE1-B296-8CC2-4C9A-EDCB2B52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  <a:endParaRPr lang="LID4096" dirty="0"/>
          </a:p>
        </p:txBody>
      </p:sp>
      <p:pic>
        <p:nvPicPr>
          <p:cNvPr id="7" name="Content Placeholder 6" descr="Background pattern&#10;&#10;Description automatically generated">
            <a:extLst>
              <a:ext uri="{FF2B5EF4-FFF2-40B4-BE49-F238E27FC236}">
                <a16:creationId xmlns:a16="http://schemas.microsoft.com/office/drawing/2014/main" id="{5AE70862-7548-992F-59C4-43F8E568D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79" y="1689566"/>
            <a:ext cx="11697842" cy="484934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0E9F0-53BA-940A-B0A2-053A8C46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E7B5-A2D3-4610-B2E9-FD25C5E3115B}" type="slidenum">
              <a:rPr lang="LID4096" smtClean="0"/>
              <a:t>18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B5BE9-244B-AFB5-3F11-E9D27A5F2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39613" y="63435"/>
            <a:ext cx="477741" cy="47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48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8FE1-B296-8CC2-4C9A-EDCB2B52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  <a:endParaRPr lang="LID4096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E70862-7548-992F-59C4-43F8E568D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079" y="1689566"/>
            <a:ext cx="11697842" cy="484934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0E9F0-53BA-940A-B0A2-053A8C46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E7B5-A2D3-4610-B2E9-FD25C5E3115B}" type="slidenum">
              <a:rPr lang="LID4096" smtClean="0"/>
              <a:t>19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B5BE9-244B-AFB5-3F11-E9D27A5F2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39613" y="63435"/>
            <a:ext cx="477741" cy="47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4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FC58-727A-3434-21C5-6527A413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0AA0D-243E-884E-ABF0-82E2ECE42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Dataset</a:t>
            </a:r>
          </a:p>
          <a:p>
            <a:pPr lvl="1"/>
            <a:r>
              <a:rPr lang="en-US" dirty="0"/>
              <a:t>Feature Engineering</a:t>
            </a:r>
          </a:p>
          <a:p>
            <a:pPr lvl="1"/>
            <a:r>
              <a:rPr lang="en-US" dirty="0"/>
              <a:t>Descriptive Statistics</a:t>
            </a:r>
          </a:p>
          <a:p>
            <a:pPr lvl="1"/>
            <a:r>
              <a:rPr lang="en-US" dirty="0"/>
              <a:t>Exploratory Data Analytics</a:t>
            </a:r>
          </a:p>
          <a:p>
            <a:r>
              <a:rPr lang="en-US" dirty="0"/>
              <a:t>Models</a:t>
            </a:r>
          </a:p>
          <a:p>
            <a:pPr lvl="1"/>
            <a:r>
              <a:rPr lang="en-US" dirty="0"/>
              <a:t>Base model, Decision Tree</a:t>
            </a:r>
          </a:p>
          <a:p>
            <a:pPr lvl="1"/>
            <a:r>
              <a:rPr lang="en-US" dirty="0"/>
              <a:t>Other models</a:t>
            </a:r>
          </a:p>
          <a:p>
            <a:pPr lvl="1"/>
            <a:r>
              <a:rPr lang="en-US" dirty="0"/>
              <a:t>Model Comparison</a:t>
            </a:r>
          </a:p>
          <a:p>
            <a:r>
              <a:rPr lang="en-US" dirty="0"/>
              <a:t>Hyperparameter Tuning</a:t>
            </a:r>
          </a:p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Limitations</a:t>
            </a:r>
          </a:p>
          <a:p>
            <a:pPr lvl="1"/>
            <a:r>
              <a:rPr lang="en-US" dirty="0"/>
              <a:t>Future Work</a:t>
            </a:r>
          </a:p>
          <a:p>
            <a:pPr lvl="1"/>
            <a:r>
              <a:rPr lang="en-US" dirty="0"/>
              <a:t>References &amp; Further Reading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45263-A0AA-4DFB-974A-83902411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E7B5-A2D3-4610-B2E9-FD25C5E3115B}" type="slidenum">
              <a:rPr lang="LID4096" smtClean="0"/>
              <a:t>2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365DF-F613-4657-9ED3-38BE955CD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39613" y="63435"/>
            <a:ext cx="477741" cy="47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99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8FE1-B296-8CC2-4C9A-EDCB2B52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0E9F0-53BA-940A-B0A2-053A8C46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E7B5-A2D3-4610-B2E9-FD25C5E3115B}" type="slidenum">
              <a:rPr lang="LID4096" smtClean="0"/>
              <a:t>20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B5BE9-244B-AFB5-3F11-E9D27A5F2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39613" y="63435"/>
            <a:ext cx="477741" cy="47774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3ED0B-568F-3E17-2000-982FC1072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performing model selected</a:t>
            </a:r>
          </a:p>
          <a:p>
            <a:pPr lvl="1"/>
            <a:r>
              <a:rPr lang="en-US" dirty="0"/>
              <a:t>Random forest, n = 25</a:t>
            </a:r>
          </a:p>
          <a:p>
            <a:pPr lvl="1"/>
            <a:r>
              <a:rPr lang="en-US" dirty="0"/>
              <a:t>Accuracy = 0.9931</a:t>
            </a:r>
          </a:p>
          <a:p>
            <a:pPr lvl="1"/>
            <a:r>
              <a:rPr lang="en-US" dirty="0"/>
              <a:t>Due to its performance in CV</a:t>
            </a:r>
          </a:p>
          <a:p>
            <a:endParaRPr lang="en-US" dirty="0"/>
          </a:p>
          <a:p>
            <a:r>
              <a:rPr lang="en-US" dirty="0"/>
              <a:t>900 cycles of tuning</a:t>
            </a:r>
          </a:p>
          <a:p>
            <a:pPr lvl="1"/>
            <a:r>
              <a:rPr lang="en-US" dirty="0"/>
              <a:t>Done using </a:t>
            </a:r>
            <a:r>
              <a:rPr lang="en-US" dirty="0" err="1"/>
              <a:t>sklearn.RandomizedSearchCV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n = 410, </a:t>
            </a:r>
            <a:r>
              <a:rPr lang="en-US" dirty="0" err="1"/>
              <a:t>min_split</a:t>
            </a:r>
            <a:r>
              <a:rPr lang="en-US" dirty="0"/>
              <a:t> = 8 and </a:t>
            </a:r>
            <a:r>
              <a:rPr lang="en-US" dirty="0" err="1"/>
              <a:t>min_leaf</a:t>
            </a:r>
            <a:r>
              <a:rPr lang="en-US" dirty="0"/>
              <a:t> = 1</a:t>
            </a:r>
          </a:p>
          <a:p>
            <a:pPr lvl="1"/>
            <a:r>
              <a:rPr lang="en-US" dirty="0"/>
              <a:t>Accuracy = 0.9977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0916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8FE1-B296-8CC2-4C9A-EDCB2B52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Accuracy Comparison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0E9F0-53BA-940A-B0A2-053A8C46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E7B5-A2D3-4610-B2E9-FD25C5E3115B}" type="slidenum">
              <a:rPr lang="LID4096" smtClean="0"/>
              <a:t>21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B5BE9-244B-AFB5-3F11-E9D27A5F2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39613" y="63435"/>
            <a:ext cx="477741" cy="477741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2E7EE0F-6A7C-47A0-B7BD-E1D698C93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EC0AAB9C-60E5-FDD0-D479-25D24B8C3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080" y="1689566"/>
            <a:ext cx="11697840" cy="484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72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69D1-5671-FB00-6345-71687F36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A53-CC4F-35D6-5895-4BE30C729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Overfit control</a:t>
            </a:r>
          </a:p>
          <a:p>
            <a:pPr lvl="1"/>
            <a:r>
              <a:rPr lang="en-US" dirty="0"/>
              <a:t>Train accuracy = 1.0</a:t>
            </a:r>
          </a:p>
          <a:p>
            <a:pPr lvl="1"/>
            <a:r>
              <a:rPr lang="en-US" dirty="0"/>
              <a:t>Test accuracy = 0.9954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AC58E-52E4-DBB1-ECF2-E09B4ED5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E7B5-A2D3-4610-B2E9-FD25C5E3115B}" type="slidenum">
              <a:rPr lang="LID4096" smtClean="0"/>
              <a:t>22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5B7596-7ACB-A067-4627-26CA0E3DD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39613" y="63435"/>
            <a:ext cx="477741" cy="477741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45289A5-EB9E-B7E8-EA3E-88174D92D6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79918"/>
            <a:ext cx="5181600" cy="3842752"/>
          </a:xfrm>
        </p:spPr>
      </p:pic>
    </p:spTree>
    <p:extLst>
      <p:ext uri="{BB962C8B-B14F-4D97-AF65-F5344CB8AC3E}">
        <p14:creationId xmlns:p14="http://schemas.microsoft.com/office/powerpoint/2010/main" val="3464104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7CDA-497F-5FE1-86E1-00BE678C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  <a:endParaRPr lang="LID4096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99E8EC8-AEFF-9286-A9B1-6CF510294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875354"/>
            <a:ext cx="7011378" cy="192431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51E9F-0CAF-9E68-5106-9B84A3C2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E7B5-A2D3-4610-B2E9-FD25C5E3115B}" type="slidenum">
              <a:rPr lang="LID4096" smtClean="0"/>
              <a:t>23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4B8FF-893F-13D2-71F4-A7CB2A1D7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39613" y="63435"/>
            <a:ext cx="477741" cy="477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FB83DC-1A4D-3A0D-2F8B-851DBFF5C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703043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51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8FE1-B296-8CC2-4C9A-EDCB2B52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EEFBC-6073-6158-1514-D96E7A80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0E9F0-53BA-940A-B0A2-053A8C46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E7B5-A2D3-4610-B2E9-FD25C5E3115B}" type="slidenum">
              <a:rPr lang="LID4096" smtClean="0"/>
              <a:t>24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B5BE9-244B-AFB5-3F11-E9D27A5F2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39613" y="63435"/>
            <a:ext cx="477741" cy="47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24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8FE1-B296-8CC2-4C9A-EDCB2B52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EEFBC-6073-6158-1514-D96E7A80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0E9F0-53BA-940A-B0A2-053A8C46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E7B5-A2D3-4610-B2E9-FD25C5E3115B}" type="slidenum">
              <a:rPr lang="LID4096" smtClean="0"/>
              <a:t>25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B5BE9-244B-AFB5-3F11-E9D27A5F2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39613" y="63435"/>
            <a:ext cx="477741" cy="47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86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8FE1-B296-8CC2-4C9A-EDCB2B52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&amp; Future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EEFBC-6073-6158-1514-D96E7A80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Our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dirty="0"/>
              <a:t>https://tinyurl.com/agricommend</a:t>
            </a:r>
          </a:p>
          <a:p>
            <a:r>
              <a:rPr lang="en-US" dirty="0"/>
              <a:t>Secretary-General's remarks to the Global Food Security Call to Action Ministerial</a:t>
            </a:r>
          </a:p>
          <a:p>
            <a:pPr lvl="1"/>
            <a:r>
              <a:rPr lang="en-US" dirty="0"/>
              <a:t>https://www.un.org/sg/en/content/sg/speeches/2022-05-18/secretary-generals-remarks-the-global-food-security-call-action-ministerial%C2%A0</a:t>
            </a:r>
          </a:p>
          <a:p>
            <a:r>
              <a:rPr lang="en-US" dirty="0"/>
              <a:t>Food Security Update, The World Bank</a:t>
            </a:r>
          </a:p>
          <a:p>
            <a:pPr lvl="1"/>
            <a:r>
              <a:rPr lang="en-US" dirty="0"/>
              <a:t>https://www.worldbank.org/en/topic/agriculture/brief/food-security-update</a:t>
            </a:r>
          </a:p>
          <a:p>
            <a:r>
              <a:rPr lang="en-US" dirty="0"/>
              <a:t>Global Report on Food Crises 2022, Global Network Against Food Crises (GNAFC)</a:t>
            </a:r>
          </a:p>
          <a:p>
            <a:pPr lvl="1"/>
            <a:r>
              <a:rPr lang="en-US" dirty="0"/>
              <a:t>https://reliefweb.int/report/world/global-report-food-crises-2022</a:t>
            </a:r>
          </a:p>
          <a:p>
            <a:r>
              <a:rPr lang="en-US" dirty="0"/>
              <a:t>The World's Food Supply is Made Insecure by Climate Change</a:t>
            </a:r>
          </a:p>
          <a:p>
            <a:pPr lvl="1"/>
            <a:r>
              <a:rPr lang="en-US" dirty="0"/>
              <a:t>https://www.un.org/en/academic-impact/worlds-food-supply-made-insecure-climate-change</a:t>
            </a:r>
          </a:p>
          <a:p>
            <a:r>
              <a:rPr lang="en-US" dirty="0"/>
              <a:t>India Defends Wheat Export Ban</a:t>
            </a:r>
          </a:p>
          <a:p>
            <a:pPr lvl="1"/>
            <a:r>
              <a:rPr lang="en-US" dirty="0"/>
              <a:t>https://www.voanews.com/a/india-defends-wheat-export-ban-/6590477.html</a:t>
            </a:r>
          </a:p>
          <a:p>
            <a:r>
              <a:rPr lang="en-US" dirty="0"/>
              <a:t>Food Prices Approach Record Highs, Threatening the World’s Poorest</a:t>
            </a:r>
          </a:p>
          <a:p>
            <a:pPr lvl="1"/>
            <a:r>
              <a:rPr lang="en-US" dirty="0"/>
              <a:t>https://www.nytimes.com/2022/02/03/business/economy/food-prices-inflation-world.html</a:t>
            </a:r>
          </a:p>
          <a:p>
            <a:r>
              <a:rPr lang="en-US" dirty="0"/>
              <a:t>Yeni </a:t>
            </a:r>
            <a:r>
              <a:rPr lang="en-US" dirty="0" err="1"/>
              <a:t>Tarım</a:t>
            </a:r>
            <a:r>
              <a:rPr lang="en-US" dirty="0"/>
              <a:t> </a:t>
            </a:r>
            <a:r>
              <a:rPr lang="en-US" dirty="0" err="1"/>
              <a:t>Düzeni</a:t>
            </a:r>
            <a:r>
              <a:rPr lang="en-US" dirty="0"/>
              <a:t>, Ali </a:t>
            </a:r>
            <a:r>
              <a:rPr lang="en-US" dirty="0" err="1"/>
              <a:t>Ekber</a:t>
            </a:r>
            <a:r>
              <a:rPr lang="en-US" dirty="0"/>
              <a:t> </a:t>
            </a:r>
            <a:r>
              <a:rPr lang="en-US" dirty="0" err="1"/>
              <a:t>Yıldırım</a:t>
            </a:r>
            <a:r>
              <a:rPr lang="en-US" dirty="0"/>
              <a:t>, Sia </a:t>
            </a:r>
            <a:r>
              <a:rPr lang="en-US" dirty="0" err="1"/>
              <a:t>Kitap</a:t>
            </a:r>
            <a:r>
              <a:rPr lang="en-US" dirty="0"/>
              <a:t>, </a:t>
            </a:r>
            <a:r>
              <a:rPr lang="en-US" dirty="0" err="1"/>
              <a:t>Şubat</a:t>
            </a:r>
            <a:r>
              <a:rPr lang="en-US" dirty="0"/>
              <a:t> 2022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0E9F0-53BA-940A-B0A2-053A8C46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E7B5-A2D3-4610-B2E9-FD25C5E3115B}" type="slidenum">
              <a:rPr lang="LID4096" smtClean="0"/>
              <a:t>26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B5BE9-244B-AFB5-3F11-E9D27A5F2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39613" y="63435"/>
            <a:ext cx="477741" cy="47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7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5446-0EAD-DEFA-4BC5-73219F8E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/>
              <a:t>Dataset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65A43-83DF-E4DE-0BFC-60E61208B4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Dataset taken from Kaggle user @atharvaingle</a:t>
            </a:r>
          </a:p>
          <a:p>
            <a:r>
              <a:rPr lang="en-US"/>
              <a:t>2.2k lines of data</a:t>
            </a:r>
          </a:p>
          <a:p>
            <a:pPr lvl="1"/>
            <a:r>
              <a:rPr lang="en-US"/>
              <a:t>22 crops, 100 records each</a:t>
            </a:r>
          </a:p>
          <a:p>
            <a:r>
              <a:rPr lang="en-US"/>
              <a:t>Features</a:t>
            </a:r>
          </a:p>
          <a:p>
            <a:pPr lvl="1"/>
            <a:r>
              <a:rPr lang="en-US"/>
              <a:t>N, P and K amounts (kg/hectare)</a:t>
            </a:r>
          </a:p>
          <a:p>
            <a:pPr lvl="1"/>
            <a:r>
              <a:rPr lang="en-US"/>
              <a:t>Temperature (Celsius)</a:t>
            </a:r>
          </a:p>
          <a:p>
            <a:pPr lvl="1"/>
            <a:r>
              <a:rPr lang="en-US"/>
              <a:t>Relative Humidity</a:t>
            </a:r>
          </a:p>
          <a:p>
            <a:pPr lvl="1"/>
            <a:r>
              <a:rPr lang="en-US"/>
              <a:t>pH</a:t>
            </a:r>
          </a:p>
          <a:p>
            <a:pPr lvl="1"/>
            <a:r>
              <a:rPr lang="en-US"/>
              <a:t>Rainfall (mm)</a:t>
            </a:r>
          </a:p>
          <a:p>
            <a:r>
              <a:rPr lang="en-US"/>
              <a:t>Crops ranging from legumes to fruits</a:t>
            </a:r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7C2B69-D0A4-E61A-2259-64F78255375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12546"/>
            <a:ext cx="5181600" cy="157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E7C535-9E30-3195-1877-520EBCBFE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39613" y="63435"/>
            <a:ext cx="477741" cy="47774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5BA48-E004-1A7A-D0B0-F5EEF8DD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E7B5-A2D3-4610-B2E9-FD25C5E3115B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484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276D-EB60-7991-9CDF-FFEDF79D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011F-F4AE-8C6A-ADCE-8E8DEBFB7B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Dataset already tabularized</a:t>
            </a:r>
          </a:p>
          <a:p>
            <a:pPr lvl="1"/>
            <a:r>
              <a:rPr lang="en-US" dirty="0"/>
              <a:t>No data cleanup needed</a:t>
            </a:r>
          </a:p>
          <a:p>
            <a:pPr lvl="1"/>
            <a:endParaRPr lang="en-US" dirty="0"/>
          </a:p>
          <a:p>
            <a:r>
              <a:rPr lang="en-US" dirty="0"/>
              <a:t>New feature is derived</a:t>
            </a:r>
          </a:p>
          <a:p>
            <a:pPr lvl="1"/>
            <a:r>
              <a:rPr lang="en-US" dirty="0"/>
              <a:t>Absolute humidity from temperature and relative humidity</a:t>
            </a:r>
          </a:p>
          <a:p>
            <a:pPr lvl="1"/>
            <a:endParaRPr lang="en-US" dirty="0"/>
          </a:p>
          <a:p>
            <a:r>
              <a:rPr lang="en-US" dirty="0"/>
              <a:t>Limitations of derivation</a:t>
            </a:r>
          </a:p>
          <a:p>
            <a:pPr lvl="1"/>
            <a:r>
              <a:rPr lang="en-US" dirty="0"/>
              <a:t>Pressure assumed constant (no data), ignored in calculations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7FEFC35-9F57-2961-C14E-B93C44B7043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467" y="1690688"/>
            <a:ext cx="33242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AD20F7-5F1E-3352-2D4D-29D6FE50E406}"/>
              </a:ext>
            </a:extLst>
          </p:cNvPr>
          <p:cNvSpPr txBox="1"/>
          <p:nvPr/>
        </p:nvSpPr>
        <p:spPr>
          <a:xfrm>
            <a:off x="7345949" y="3350935"/>
            <a:ext cx="343126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AH 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= Absolute Humidity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RH 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= Relative Humidity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Ps 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= Saturation Vapor Pressure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1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Rw</a:t>
            </a: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= Constant for water vapor</a:t>
            </a:r>
            <a:endParaRPr lang="en-US" dirty="0">
              <a:effectLst/>
            </a:endParaRPr>
          </a:p>
          <a:p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 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= Temperature</a:t>
            </a:r>
            <a:endParaRPr lang="LID4096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3D2CC2-ED97-A599-ACF9-658CB6489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39613" y="63435"/>
            <a:ext cx="477741" cy="477741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1484D25-C367-0FC3-DB57-33380055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E7B5-A2D3-4610-B2E9-FD25C5E3115B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206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7292-BD3F-8707-C2FB-562A90B4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B2BD-CCA0-C1F8-7CA6-B985B91977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  <a:p>
            <a:pPr lvl="1"/>
            <a:r>
              <a:rPr lang="en-US" dirty="0"/>
              <a:t>Potassium &amp; Phosphorus</a:t>
            </a:r>
          </a:p>
          <a:p>
            <a:pPr lvl="1"/>
            <a:r>
              <a:rPr lang="en-US" dirty="0"/>
              <a:t>Relative &amp; Absolute Humidity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C89135-6136-AB26-BBD6-525E336299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6469" y="1997326"/>
            <a:ext cx="4573062" cy="4007936"/>
          </a:xfrm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D50E8609-E3DF-F9C3-E65F-80A502DE4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613" y="63435"/>
            <a:ext cx="477741" cy="477741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4436890-3F4D-A480-DC9C-1B1BAA5C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E7B5-A2D3-4610-B2E9-FD25C5E3115B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011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E703-0318-4264-683E-3747587D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 of Features</a:t>
            </a:r>
            <a:endParaRPr lang="LID4096" dirty="0"/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F688198C-E6D0-78F3-94B9-59B78139F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613" y="63435"/>
            <a:ext cx="477741" cy="477741"/>
          </a:xfrm>
          <a:prstGeom prst="rect">
            <a:avLst/>
          </a:prstGeom>
        </p:spPr>
      </p:pic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380D614D-0751-4415-2060-F72DB6C20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1" y="1690688"/>
            <a:ext cx="11881138" cy="4058816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E20D9F-0757-DF61-8E23-BDCDFC2B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E7B5-A2D3-4610-B2E9-FD25C5E3115B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946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E703-0318-4264-683E-3747587D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 of Features</a:t>
            </a:r>
            <a:endParaRPr lang="LID4096" dirty="0"/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F688198C-E6D0-78F3-94B9-59B78139F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613" y="63435"/>
            <a:ext cx="477741" cy="477741"/>
          </a:xfrm>
          <a:prstGeom prst="rect">
            <a:avLst/>
          </a:prstGeom>
        </p:spPr>
      </p:pic>
      <p:pic>
        <p:nvPicPr>
          <p:cNvPr id="25" name="Content Placeholder 24" descr="Chart, logo, radar chart&#10;&#10;Description automatically generated">
            <a:extLst>
              <a:ext uri="{FF2B5EF4-FFF2-40B4-BE49-F238E27FC236}">
                <a16:creationId xmlns:a16="http://schemas.microsoft.com/office/drawing/2014/main" id="{FF0DA48B-A64F-2944-DD86-4D7EFE526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8" y="1690688"/>
            <a:ext cx="12113824" cy="3937518"/>
          </a:xfr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BF0B3BA2-CDEF-3486-2E8C-B3AFD5A3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E7B5-A2D3-4610-B2E9-FD25C5E3115B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9645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D86E-24BA-4952-B108-388B0F4D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Crops vs Features View</a:t>
            </a:r>
            <a:endParaRPr lang="LID4096" dirty="0"/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F02AF189-BB3A-A11E-11C6-E96482662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613" y="63435"/>
            <a:ext cx="477741" cy="477741"/>
          </a:xfrm>
          <a:prstGeom prst="rect">
            <a:avLst/>
          </a:prstGeom>
        </p:spPr>
      </p:pic>
      <p:pic>
        <p:nvPicPr>
          <p:cNvPr id="12" name="Content Placeholder 11" descr="A picture containing text&#10;&#10;Description automatically generated">
            <a:extLst>
              <a:ext uri="{FF2B5EF4-FFF2-40B4-BE49-F238E27FC236}">
                <a16:creationId xmlns:a16="http://schemas.microsoft.com/office/drawing/2014/main" id="{AE24F87E-2A69-FBC8-4C88-1245FEF6A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0" y="1690688"/>
            <a:ext cx="12111960" cy="4525347"/>
          </a:xfr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25015FC-FA20-56FC-8ADB-5D207CC6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E7B5-A2D3-4610-B2E9-FD25C5E3115B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709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BB90-DCF2-7DC6-8C88-271052B0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Plots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6C06-5842-8E90-2106-1232258C19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Pair plots show how grouped / disperse the dataset is</a:t>
            </a:r>
          </a:p>
        </p:txBody>
      </p:sp>
      <p:pic>
        <p:nvPicPr>
          <p:cNvPr id="7" name="Content Placeholder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0B88818-3083-C5C2-419F-539D9BDA96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435" y="1825625"/>
            <a:ext cx="4711130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39B24-9276-7F60-49A0-429E27C7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E7B5-A2D3-4610-B2E9-FD25C5E3115B}" type="slidenum">
              <a:rPr lang="LID4096" smtClean="0"/>
              <a:t>9</a:t>
            </a:fld>
            <a:endParaRPr lang="LID4096"/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2B3FB8EE-AC64-0233-C972-3E792930F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613" y="63435"/>
            <a:ext cx="477741" cy="47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7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572</Words>
  <Application>Microsoft Office PowerPoint</Application>
  <PresentationFormat>Widescreen</PresentationFormat>
  <Paragraphs>135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Outline</vt:lpstr>
      <vt:lpstr>Dataset</vt:lpstr>
      <vt:lpstr>Feature Engineering</vt:lpstr>
      <vt:lpstr>Descriptive Statistics</vt:lpstr>
      <vt:lpstr>Distributions of Features</vt:lpstr>
      <vt:lpstr>Distributions of Features</vt:lpstr>
      <vt:lpstr>Crops vs Features View</vt:lpstr>
      <vt:lpstr>Pair Plots</vt:lpstr>
      <vt:lpstr>PowerPoint Presentation</vt:lpstr>
      <vt:lpstr>Exploratory Data Analysis</vt:lpstr>
      <vt:lpstr>PowerPoint Presentation</vt:lpstr>
      <vt:lpstr>PowerPoint Presentation</vt:lpstr>
      <vt:lpstr>Models</vt:lpstr>
      <vt:lpstr>Decision Tree</vt:lpstr>
      <vt:lpstr>PowerPoint Presentation</vt:lpstr>
      <vt:lpstr>Other Models</vt:lpstr>
      <vt:lpstr>Model Comparison</vt:lpstr>
      <vt:lpstr>Model Comparison</vt:lpstr>
      <vt:lpstr>Hyperparameter Tuning</vt:lpstr>
      <vt:lpstr>Final Accuracy Comparison</vt:lpstr>
      <vt:lpstr>Metrics</vt:lpstr>
      <vt:lpstr>Prediction</vt:lpstr>
      <vt:lpstr>Limitations</vt:lpstr>
      <vt:lpstr>Future Work</vt:lpstr>
      <vt:lpstr>References &amp; Future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Nazif T.</dc:creator>
  <cp:lastModifiedBy>Nazif T.</cp:lastModifiedBy>
  <cp:revision>4</cp:revision>
  <dcterms:created xsi:type="dcterms:W3CDTF">2022-07-19T14:02:05Z</dcterms:created>
  <dcterms:modified xsi:type="dcterms:W3CDTF">2022-07-19T21:32:33Z</dcterms:modified>
</cp:coreProperties>
</file>