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Black"/>
      <p:bold r:id="rId17"/>
      <p:boldItalic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gN1Ciq+P0enNLNzPML1RFHQTJM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Black-bold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Blac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701951" y="1143000"/>
            <a:ext cx="54540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701951" y="1143000"/>
            <a:ext cx="54540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6"/>
          <p:cNvPicPr preferRelativeResize="0"/>
          <p:nvPr/>
        </p:nvPicPr>
        <p:blipFill rotWithShape="1">
          <a:blip r:embed="rId3">
            <a:alphaModFix/>
          </a:blip>
          <a:srcRect b="30974" l="0" r="0" t="30618"/>
          <a:stretch/>
        </p:blipFill>
        <p:spPr>
          <a:xfrm>
            <a:off x="29900" y="1971804"/>
            <a:ext cx="3406871" cy="10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"/>
          <p:cNvSpPr txBox="1"/>
          <p:nvPr/>
        </p:nvSpPr>
        <p:spPr>
          <a:xfrm>
            <a:off x="4257625" y="2077900"/>
            <a:ext cx="45744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" sz="24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NAME OF YOUR EVENT 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7;p16"/>
          <p:cNvSpPr txBox="1"/>
          <p:nvPr/>
        </p:nvSpPr>
        <p:spPr>
          <a:xfrm>
            <a:off x="4223350" y="2431225"/>
            <a:ext cx="4574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DATE OF YOUR EVENT</a:t>
            </a:r>
            <a:endParaRPr b="0" i="0" sz="2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5" name="Google Shape;6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9" name="Google Shape;69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4" name="Google Shape;7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" name="Google Shape;77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>
  <p:cSld name="SECTION_HEADER_1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1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1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1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6" name="Google Shape;86;p31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31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31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9" name="Google Shape;89;p31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65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>
                <a:solidFill>
                  <a:schemeClr val="dk1"/>
                </a:solidFill>
              </a:defRPr>
            </a:lvl1pPr>
            <a:lvl2pPr indent="-3238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" type="body"/>
          </p:nvPr>
        </p:nvSpPr>
        <p:spPr>
          <a:xfrm>
            <a:off x="822959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indent="-3238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238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4pPr>
            <a:lvl5pPr indent="-3238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2" type="body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indent="-3238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238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4pPr>
            <a:lvl5pPr indent="-3238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9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9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indent="-3238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238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4pPr>
            <a:lvl5pPr indent="-3238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" name="Google Shape;42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" name="Google Shape;5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5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00" y="65336"/>
            <a:ext cx="1913424" cy="4408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6.jpg"/><Relationship Id="rId5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 b="30974" l="0" r="0" t="30618"/>
          <a:stretch/>
        </p:blipFill>
        <p:spPr>
          <a:xfrm>
            <a:off x="29900" y="1971804"/>
            <a:ext cx="3406871" cy="10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4797075" y="3673850"/>
            <a:ext cx="48348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GROUP 3 : PARTHAN OLIKKAL</a:t>
            </a:r>
            <a:endParaRPr b="1" i="1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	   NISHANJAN RAVIN</a:t>
            </a:r>
            <a:endParaRPr b="1" i="1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           AMBROSE TUSCANO</a:t>
            </a:r>
            <a:endParaRPr b="1" i="1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" lvl="0" marL="127000" marR="0" rtl="0" algn="just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1" i="1" sz="1800" u="sng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4191950" y="1720250"/>
            <a:ext cx="5048400" cy="1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IMPLEMENTATION OF CNN FROM SCRATCH FOR HAND GESTURE RECOGNITION</a:t>
            </a:r>
            <a:endParaRPr b="1" i="0" sz="3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1" sz="3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499410" y="248427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400"/>
              <a:t>Plan for Completion - CNN</a:t>
            </a:r>
            <a:endParaRPr b="1" sz="2400"/>
          </a:p>
        </p:txBody>
      </p:sp>
      <p:sp>
        <p:nvSpPr>
          <p:cNvPr id="170" name="Google Shape;170;p10"/>
          <p:cNvSpPr txBox="1"/>
          <p:nvPr>
            <p:ph idx="1" type="body"/>
          </p:nvPr>
        </p:nvSpPr>
        <p:spPr>
          <a:xfrm>
            <a:off x="499400" y="1428925"/>
            <a:ext cx="83703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Char char="❖"/>
            </a:pPr>
            <a:r>
              <a:rPr lang="en"/>
              <a:t>Add more convolution, maxpool, and fully connected hidden layers</a:t>
            </a:r>
            <a:endParaRPr/>
          </a:p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Char char="❖"/>
            </a:pPr>
            <a:r>
              <a:rPr lang="en"/>
              <a:t>Implement adaptive learning rates for faster convergence to optimal performance</a:t>
            </a:r>
            <a:endParaRPr/>
          </a:p>
          <a:p>
            <a:pPr indent="-3238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E.g. Cyclic learning rates, Exponential decay learning rate, etc.</a:t>
            </a:r>
            <a:endParaRPr/>
          </a:p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Char char="❖"/>
            </a:pPr>
            <a:r>
              <a:rPr lang="en"/>
              <a:t>Experiment with different hyperparameter settings to maximize performance on test-set</a:t>
            </a:r>
            <a:endParaRPr/>
          </a:p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Char char="❖"/>
            </a:pPr>
            <a:r>
              <a:rPr lang="en"/>
              <a:t>Look at CUDA implementation for training the CNN on GPUs to reduce training times</a:t>
            </a:r>
            <a:endParaRPr/>
          </a:p>
          <a:p>
            <a:pPr indent="-323850" lvl="1" marL="9144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•"/>
            </a:pPr>
            <a:r>
              <a:rPr lang="en"/>
              <a:t>Currently considering a possible implementation using the “numba” library in python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1"/>
          <p:cNvPicPr preferRelativeResize="0"/>
          <p:nvPr/>
        </p:nvPicPr>
        <p:blipFill rotWithShape="1">
          <a:blip r:embed="rId4">
            <a:alphaModFix/>
          </a:blip>
          <a:srcRect b="30974" l="0" r="0" t="30618"/>
          <a:stretch/>
        </p:blipFill>
        <p:spPr>
          <a:xfrm>
            <a:off x="29900" y="1971804"/>
            <a:ext cx="3406871" cy="10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1"/>
          <p:cNvSpPr txBox="1"/>
          <p:nvPr/>
        </p:nvSpPr>
        <p:spPr>
          <a:xfrm>
            <a:off x="4549175" y="1489475"/>
            <a:ext cx="4643400" cy="30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4549175" y="2089800"/>
            <a:ext cx="36879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n" sz="48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Questions?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382810" y="892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Introduction</a:t>
            </a:r>
            <a:endParaRPr b="1" sz="2400"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382800" y="1264700"/>
            <a:ext cx="8378400" cy="3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❖"/>
            </a:pPr>
            <a:r>
              <a:rPr lang="en" sz="1600">
                <a:solidFill>
                  <a:schemeClr val="accent2"/>
                </a:solidFill>
              </a:rPr>
              <a:t>Train a model, using the neural network machine learning algorithm, to be capable of recognizing different hand gestures, such as a closed fist, open palm, victory sign and others.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❖"/>
            </a:pPr>
            <a:r>
              <a:rPr lang="en" sz="1600">
                <a:solidFill>
                  <a:schemeClr val="accent2"/>
                </a:solidFill>
              </a:rPr>
              <a:t>Convolutional neural networks aim to use the spatial locality of images to extract useful features of the image, which then aid in classifying the images more accurately.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❖"/>
            </a:pPr>
            <a:r>
              <a:rPr lang="en" sz="1600">
                <a:solidFill>
                  <a:schemeClr val="accent2"/>
                </a:solidFill>
              </a:rPr>
              <a:t>Computer will have to "learn" the features of each gesture and classify them correctly.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❖"/>
            </a:pPr>
            <a:r>
              <a:rPr lang="en" sz="1600">
                <a:solidFill>
                  <a:schemeClr val="accent2"/>
                </a:solidFill>
              </a:rPr>
              <a:t>Implementation of this system from scratch in python, without any external deep learning libraries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700"/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124350" y="798100"/>
            <a:ext cx="8895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Related Work</a:t>
            </a:r>
            <a:endParaRPr b="1" sz="2400"/>
          </a:p>
        </p:txBody>
      </p:sp>
      <p:sp>
        <p:nvSpPr>
          <p:cNvPr id="109" name="Google Shape;109;p3"/>
          <p:cNvSpPr txBox="1"/>
          <p:nvPr>
            <p:ph idx="2" type="body"/>
          </p:nvPr>
        </p:nvSpPr>
        <p:spPr>
          <a:xfrm>
            <a:off x="124350" y="1214650"/>
            <a:ext cx="8895300" cy="3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❖"/>
            </a:pPr>
            <a:r>
              <a:rPr lang="en" sz="1200">
                <a:solidFill>
                  <a:srgbClr val="000000"/>
                </a:solidFill>
              </a:rPr>
              <a:t>ImageNet Classification with Deep Convolutional Neural Networks. -Alex Krizhevsky et.al., (2012)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Char char="❖"/>
            </a:pPr>
            <a:r>
              <a:rPr lang="en" sz="1200">
                <a:solidFill>
                  <a:srgbClr val="000000"/>
                </a:solidFill>
              </a:rPr>
              <a:t>Survey on Gesture Recognition for Hand Image Postures. - Rafiqul Zaman Khan et.al., (2012)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Char char="❖"/>
            </a:pPr>
            <a:r>
              <a:rPr lang="en" sz="1200">
                <a:solidFill>
                  <a:srgbClr val="000000"/>
                </a:solidFill>
              </a:rPr>
              <a:t>Static Hand Gesture Recognition Based on Convolutional Neural Networks.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- Raimundo F. Pinto Jr. , et. al., (2019)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Char char="❖"/>
            </a:pPr>
            <a:r>
              <a:rPr lang="en" sz="1200">
                <a:solidFill>
                  <a:srgbClr val="000000"/>
                </a:solidFill>
              </a:rPr>
              <a:t>Color-based object segmentation method using artificial neural network. - Ahmad B.A. Hassanat, et. al., (2016)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Char char="❖"/>
            </a:pPr>
            <a:r>
              <a:rPr lang="en" sz="1200">
                <a:solidFill>
                  <a:srgbClr val="000000"/>
                </a:solidFill>
              </a:rPr>
              <a:t>Human Hand Gesture Recognition Using a Convolution Neural Network. - Hsien-I Lin et.al., (2014)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Char char="❖"/>
            </a:pPr>
            <a:r>
              <a:rPr lang="en" sz="1200">
                <a:solidFill>
                  <a:srgbClr val="000000"/>
                </a:solidFill>
              </a:rPr>
              <a:t>Deep Gesture: Static Hand Gesture Recognition Using CNN.  -Aparna Mohanty et.al, (2019)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Char char="❖"/>
            </a:pPr>
            <a:r>
              <a:rPr lang="en" sz="1200">
                <a:solidFill>
                  <a:srgbClr val="000000"/>
                </a:solidFill>
              </a:rPr>
              <a:t>Hand Gesture Recognition Using Neural Networks : - Klimis Symeonidis, (2010)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Char char="❖"/>
            </a:pPr>
            <a:r>
              <a:rPr lang="en" sz="1200">
                <a:solidFill>
                  <a:srgbClr val="000000"/>
                </a:solidFill>
              </a:rPr>
              <a:t>Recent Advances in Convolutional Neural Networks: -  Jiuxiang Gua et.al., (2017)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Char char="❖"/>
            </a:pPr>
            <a:r>
              <a:rPr lang="en" sz="1200">
                <a:solidFill>
                  <a:srgbClr val="000000"/>
                </a:solidFill>
              </a:rPr>
              <a:t>Hand Gesture Recognition with 3D Convolutional Neural Networks :- Pavlo Molchanov et.al., (2015)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Char char="❖"/>
            </a:pPr>
            <a:r>
              <a:rPr lang="en" sz="1200">
                <a:solidFill>
                  <a:srgbClr val="000000"/>
                </a:solidFill>
                <a:highlight>
                  <a:schemeClr val="accent6"/>
                </a:highlight>
              </a:rPr>
              <a:t>Understanding the difficulty of training deep feedforward neural networks :- Xavier Glorot et.al., (2010)</a:t>
            </a:r>
            <a:endParaRPr sz="1200">
              <a:solidFill>
                <a:srgbClr val="000000"/>
              </a:solidFill>
              <a:highlight>
                <a:schemeClr val="accent6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en" sz="1200">
                <a:solidFill>
                  <a:srgbClr val="000000"/>
                </a:solidFill>
                <a:highlight>
                  <a:schemeClr val="accent6"/>
                </a:highlight>
              </a:rPr>
              <a:t>For information on optimal weight vector initialization</a:t>
            </a:r>
            <a:endParaRPr sz="1200">
              <a:solidFill>
                <a:srgbClr val="000000"/>
              </a:solidFill>
              <a:highlight>
                <a:schemeClr val="accent6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Char char="❖"/>
            </a:pPr>
            <a:r>
              <a:rPr lang="en" sz="1200">
                <a:solidFill>
                  <a:srgbClr val="000000"/>
                </a:solidFill>
                <a:highlight>
                  <a:schemeClr val="accent6"/>
                </a:highlight>
              </a:rPr>
              <a:t>Cyclical Learning Rates for Training Neural Networks :- Leslie N. Smith, (2015)</a:t>
            </a:r>
            <a:endParaRPr sz="1200">
              <a:solidFill>
                <a:srgbClr val="000000"/>
              </a:solidFill>
              <a:highlight>
                <a:schemeClr val="accent6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200"/>
              <a:buChar char="•"/>
            </a:pPr>
            <a:r>
              <a:rPr lang="en" sz="1200">
                <a:solidFill>
                  <a:srgbClr val="000000"/>
                </a:solidFill>
                <a:highlight>
                  <a:schemeClr val="accent6"/>
                </a:highlight>
              </a:rPr>
              <a:t>For information on optimal learning rates</a:t>
            </a:r>
            <a:endParaRPr sz="1200">
              <a:solidFill>
                <a:srgbClr val="000000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292335" y="-15548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/>
              <a:t>Methodology</a:t>
            </a:r>
            <a:endParaRPr b="1" sz="2400"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292325" y="914525"/>
            <a:ext cx="83568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2385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arenR"/>
            </a:pPr>
            <a:r>
              <a:rPr lang="en" sz="1500">
                <a:solidFill>
                  <a:srgbClr val="000000"/>
                </a:solidFill>
              </a:rPr>
              <a:t>Manually create a dataset of gestures for training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arenR"/>
            </a:pPr>
            <a:r>
              <a:rPr lang="en" sz="1500">
                <a:solidFill>
                  <a:srgbClr val="000000"/>
                </a:solidFill>
              </a:rPr>
              <a:t>Achieve proper preprocessing and normalization of this dataset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arenR"/>
            </a:pPr>
            <a:r>
              <a:rPr lang="en" sz="1500">
                <a:solidFill>
                  <a:srgbClr val="000000"/>
                </a:solidFill>
              </a:rPr>
              <a:t>Create a simple neural network (fully connected single-layer) in Python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arenR"/>
            </a:pPr>
            <a:r>
              <a:rPr lang="en" sz="1500">
                <a:solidFill>
                  <a:srgbClr val="000000"/>
                </a:solidFill>
              </a:rPr>
              <a:t>Note down its performance metrics on the dataset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arenR"/>
            </a:pPr>
            <a:r>
              <a:rPr lang="en" sz="1500">
                <a:solidFill>
                  <a:srgbClr val="000000"/>
                </a:solidFill>
              </a:rPr>
              <a:t>Add an additional hidden layer to the NN, and note down the improvement in its performance metrics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arenR"/>
            </a:pPr>
            <a:r>
              <a:rPr lang="en" sz="1500">
                <a:solidFill>
                  <a:srgbClr val="000000"/>
                </a:solidFill>
              </a:rPr>
              <a:t>Repeat step 5 by adding different types of hidden layers to the NN, such as convolutional layers and max-pool layers, to make a CNN → </a:t>
            </a:r>
            <a:r>
              <a:rPr lang="en" sz="1500">
                <a:solidFill>
                  <a:srgbClr val="000000"/>
                </a:solidFill>
                <a:highlight>
                  <a:srgbClr val="FFFF00"/>
                </a:highlight>
              </a:rPr>
              <a:t>Currently at this step</a:t>
            </a:r>
            <a:endParaRPr sz="150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arenR"/>
            </a:pPr>
            <a:r>
              <a:rPr lang="en" sz="1500">
                <a:solidFill>
                  <a:srgbClr val="000000"/>
                </a:solidFill>
              </a:rPr>
              <a:t>Experiment with different hyperparameter settings (activation functions, number of hidden nodes per layer, weight vector initialization, learning rates, etc.) to achieve optimal performance of the CNN</a:t>
            </a:r>
            <a:endParaRPr sz="15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solidFill>
                  <a:srgbClr val="000000"/>
                </a:solidFill>
              </a:rPr>
              <a:t>               </a:t>
            </a:r>
            <a:r>
              <a:rPr b="1" lang="en" sz="1500">
                <a:solidFill>
                  <a:srgbClr val="000000"/>
                </a:solidFill>
              </a:rPr>
              <a:t>Parthan</a:t>
            </a:r>
            <a:r>
              <a:rPr lang="en" sz="1500">
                <a:solidFill>
                  <a:srgbClr val="000000"/>
                </a:solidFill>
              </a:rPr>
              <a:t>  </a:t>
            </a:r>
            <a:r>
              <a:rPr lang="en" sz="1500">
                <a:solidFill>
                  <a:srgbClr val="000000"/>
                </a:solidFill>
              </a:rPr>
              <a:t>→  Pre-processing &amp; experimentation on dataset</a:t>
            </a:r>
            <a:br>
              <a:rPr lang="en" sz="1500">
                <a:solidFill>
                  <a:srgbClr val="000000"/>
                </a:solidFill>
              </a:rPr>
            </a:br>
            <a:r>
              <a:rPr b="1" lang="en" sz="1500">
                <a:solidFill>
                  <a:srgbClr val="000000"/>
                </a:solidFill>
              </a:rPr>
              <a:t>Nishanjan &amp; Ambrose</a:t>
            </a:r>
            <a:r>
              <a:rPr lang="en" sz="1500">
                <a:solidFill>
                  <a:srgbClr val="000000"/>
                </a:solidFill>
              </a:rPr>
              <a:t>  →  Improvements to the Convolutional Neural Network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242750" y="460451"/>
            <a:ext cx="75438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Results - Preprocessing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242750" y="1064950"/>
            <a:ext cx="83568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Automated image capturing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Initially images were converted into grayscale to be fed into the neural network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Scaled down the images to a lower resolution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Changed strategy to use Otsu’s thresholding to convert to binary scale</a:t>
            </a:r>
            <a:r>
              <a:rPr lang="en" sz="1600">
                <a:solidFill>
                  <a:srgbClr val="000000"/>
                </a:solidFill>
              </a:rPr>
              <a:t>	</a:t>
            </a:r>
            <a:endParaRPr sz="1600">
              <a:solidFill>
                <a:srgbClr val="000000"/>
              </a:solidFill>
            </a:endParaRPr>
          </a:p>
          <a:p>
            <a:pPr indent="-3302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Classifies pixels to black or white depending on threshold value</a:t>
            </a:r>
            <a:endParaRPr sz="1600">
              <a:solidFill>
                <a:srgbClr val="000000"/>
              </a:solidFill>
            </a:endParaRPr>
          </a:p>
          <a:p>
            <a:pPr indent="-3302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Speed - Uses bi model histogram</a:t>
            </a:r>
            <a:endParaRPr sz="1600">
              <a:solidFill>
                <a:srgbClr val="000000"/>
              </a:solidFill>
            </a:endParaRPr>
          </a:p>
          <a:p>
            <a:pPr indent="-3302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Uniform Illumination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1613" y="3705800"/>
            <a:ext cx="2326400" cy="13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7450" y="3705800"/>
            <a:ext cx="2474625" cy="13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0150" y="3768950"/>
            <a:ext cx="2402026" cy="1245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404500" y="3358775"/>
            <a:ext cx="2045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3131175" y="3296800"/>
            <a:ext cx="2326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Palm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6192475" y="3383550"/>
            <a:ext cx="18963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Victory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360125" y="542251"/>
            <a:ext cx="75438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Results - CNN Experimentation</a:t>
            </a:r>
            <a:endParaRPr b="1" sz="2400"/>
          </a:p>
        </p:txBody>
      </p:sp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162375" y="1376525"/>
            <a:ext cx="5401800" cy="3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❖"/>
            </a:pPr>
            <a:r>
              <a:rPr lang="en" sz="1600">
                <a:solidFill>
                  <a:srgbClr val="000000"/>
                </a:solidFill>
              </a:rPr>
              <a:t>Activation Functions tested: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Sigmoid activation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Tanh activation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ReLU activation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Leaky ReLU activation → most effective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❖"/>
            </a:pPr>
            <a:r>
              <a:rPr lang="en" sz="1600">
                <a:solidFill>
                  <a:srgbClr val="000000"/>
                </a:solidFill>
              </a:rPr>
              <a:t>Sigmoid and Tanh activations has a higher probability of experiencing vanishing/exploding gradients problem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❖"/>
            </a:pPr>
            <a:r>
              <a:rPr lang="en" sz="1600">
                <a:solidFill>
                  <a:srgbClr val="000000"/>
                </a:solidFill>
              </a:rPr>
              <a:t>ReLU activation risks the possibility of killing neurons forever → large part of CNN may become dead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❖"/>
            </a:pPr>
            <a:r>
              <a:rPr lang="en" sz="1600">
                <a:solidFill>
                  <a:srgbClr val="000000"/>
                </a:solidFill>
              </a:rPr>
              <a:t>Leaky ReLU offers a good compromise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grpSp>
        <p:nvGrpSpPr>
          <p:cNvPr id="134" name="Google Shape;134;p6"/>
          <p:cNvGrpSpPr/>
          <p:nvPr/>
        </p:nvGrpSpPr>
        <p:grpSpPr>
          <a:xfrm>
            <a:off x="6083925" y="1146762"/>
            <a:ext cx="2464899" cy="1804025"/>
            <a:chOff x="6082950" y="1146750"/>
            <a:chExt cx="2464899" cy="1804025"/>
          </a:xfrm>
        </p:grpSpPr>
        <p:pic>
          <p:nvPicPr>
            <p:cNvPr id="135" name="Google Shape;135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82950" y="1146750"/>
              <a:ext cx="2464899" cy="1547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6"/>
            <p:cNvSpPr txBox="1"/>
            <p:nvPr/>
          </p:nvSpPr>
          <p:spPr>
            <a:xfrm>
              <a:off x="6489800" y="2694275"/>
              <a:ext cx="1651200" cy="25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sng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Leaky ReLU </a:t>
              </a:r>
              <a:endParaRPr b="0" i="0" sz="13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6"/>
          <p:cNvGrpSpPr/>
          <p:nvPr/>
        </p:nvGrpSpPr>
        <p:grpSpPr>
          <a:xfrm>
            <a:off x="5757275" y="3287800"/>
            <a:ext cx="3118225" cy="1172500"/>
            <a:chOff x="5757275" y="3211600"/>
            <a:chExt cx="3118225" cy="1172500"/>
          </a:xfrm>
        </p:grpSpPr>
        <p:pic>
          <p:nvPicPr>
            <p:cNvPr id="138" name="Google Shape;138;p6"/>
            <p:cNvPicPr preferRelativeResize="0"/>
            <p:nvPr/>
          </p:nvPicPr>
          <p:blipFill rotWithShape="1">
            <a:blip r:embed="rId4">
              <a:alphaModFix/>
            </a:blip>
            <a:srcRect b="13584" l="0" r="0" t="0"/>
            <a:stretch/>
          </p:blipFill>
          <p:spPr>
            <a:xfrm>
              <a:off x="5757275" y="3211600"/>
              <a:ext cx="3118225" cy="91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6"/>
            <p:cNvSpPr txBox="1"/>
            <p:nvPr/>
          </p:nvSpPr>
          <p:spPr>
            <a:xfrm>
              <a:off x="5982975" y="4127600"/>
              <a:ext cx="647700" cy="25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000" u="sng"/>
                <a:t>Sigmoid</a:t>
              </a:r>
              <a:r>
                <a:rPr b="0" i="0" lang="en" sz="1000" u="sng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6"/>
            <p:cNvSpPr txBox="1"/>
            <p:nvPr/>
          </p:nvSpPr>
          <p:spPr>
            <a:xfrm>
              <a:off x="6910488" y="4127600"/>
              <a:ext cx="964200" cy="25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000" u="sng"/>
                <a:t>Tanh</a:t>
              </a:r>
              <a:endParaRPr b="0" i="0" sz="1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"/>
            <p:cNvSpPr txBox="1"/>
            <p:nvPr/>
          </p:nvSpPr>
          <p:spPr>
            <a:xfrm>
              <a:off x="8144300" y="4127600"/>
              <a:ext cx="572400" cy="25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000" u="sng"/>
                <a:t>ReLU</a:t>
              </a:r>
              <a:endParaRPr b="0" i="0" sz="1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360125" y="542251"/>
            <a:ext cx="75438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Results - CNN Experimentation</a:t>
            </a:r>
            <a:endParaRPr b="1" sz="2400"/>
          </a:p>
        </p:txBody>
      </p:sp>
      <p:sp>
        <p:nvSpPr>
          <p:cNvPr id="147" name="Google Shape;147;p7"/>
          <p:cNvSpPr txBox="1"/>
          <p:nvPr>
            <p:ph idx="1" type="body"/>
          </p:nvPr>
        </p:nvSpPr>
        <p:spPr>
          <a:xfrm>
            <a:off x="249275" y="1278250"/>
            <a:ext cx="8389500" cy="3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Weight vectors initialisation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rgbClr val="000000"/>
                </a:solidFill>
              </a:rPr>
              <a:t>Random initialization of values between -1 and 1</a:t>
            </a:r>
            <a:endParaRPr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❖"/>
            </a:pPr>
            <a:r>
              <a:rPr lang="en" sz="1400"/>
              <a:t>Concept → maintaining the standard deviation of layers’ activations around 1 will allow us to stack several more layers in a deep neural network without gradients exploding or vanishing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rgbClr val="000000"/>
                </a:solidFill>
              </a:rPr>
              <a:t>Xavier initialization → more suitable for sigmoid and tanh activations</a:t>
            </a:r>
            <a:endParaRPr>
              <a:solidFill>
                <a:srgbClr val="000000"/>
              </a:solidFill>
            </a:endParaRPr>
          </a:p>
          <a:p>
            <a:pPr indent="-317500" lvl="2" marL="1828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Layer’s weight values are chosen from a random uniform distribution that’s bounded between a calculated range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rgbClr val="000000"/>
                </a:solidFill>
              </a:rPr>
              <a:t>Kaiming initialization → more suitable for ReLU activations</a:t>
            </a:r>
            <a:endParaRPr>
              <a:solidFill>
                <a:srgbClr val="000000"/>
              </a:solidFill>
            </a:endParaRPr>
          </a:p>
          <a:p>
            <a:pPr indent="-317500" lvl="2" marL="1828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/>
              <a:t>The weight vector values are sampled from a normal distribution, and then multiplied by √(2/n</a:t>
            </a:r>
            <a:r>
              <a:rPr baseline="-25000" lang="en"/>
              <a:t>i</a:t>
            </a:r>
            <a:r>
              <a:rPr lang="en"/>
              <a:t>)</a:t>
            </a:r>
            <a:endParaRPr/>
          </a:p>
          <a:p>
            <a:pPr indent="-304800" lvl="2" marL="1828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Bias values are initialized to 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lang="en" sz="1400">
                <a:solidFill>
                  <a:srgbClr val="000000"/>
                </a:solidFill>
              </a:rPr>
              <a:t>n</a:t>
            </a:r>
            <a:r>
              <a:rPr baseline="-25000" lang="en" sz="1400">
                <a:solidFill>
                  <a:srgbClr val="000000"/>
                </a:solidFill>
              </a:rPr>
              <a:t>i</a:t>
            </a:r>
            <a:r>
              <a:rPr lang="en" sz="1400">
                <a:solidFill>
                  <a:srgbClr val="000000"/>
                </a:solidFill>
              </a:rPr>
              <a:t> is the number of incoming connections from the previous layer, aka “fan-in”, and n</a:t>
            </a:r>
            <a:r>
              <a:rPr baseline="-25000" lang="en" sz="1400">
                <a:solidFill>
                  <a:srgbClr val="000000"/>
                </a:solidFill>
              </a:rPr>
              <a:t>i+1</a:t>
            </a:r>
            <a:r>
              <a:rPr lang="en" sz="1400">
                <a:solidFill>
                  <a:srgbClr val="000000"/>
                </a:solidFill>
              </a:rPr>
              <a:t> is the number of outgoing connections from the layer, aka “fan-out”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grpSp>
        <p:nvGrpSpPr>
          <p:cNvPr id="148" name="Google Shape;148;p7"/>
          <p:cNvGrpSpPr/>
          <p:nvPr/>
        </p:nvGrpSpPr>
        <p:grpSpPr>
          <a:xfrm>
            <a:off x="6551275" y="689299"/>
            <a:ext cx="2406600" cy="1108175"/>
            <a:chOff x="6343025" y="976674"/>
            <a:chExt cx="2406600" cy="1108175"/>
          </a:xfrm>
        </p:grpSpPr>
        <p:pic>
          <p:nvPicPr>
            <p:cNvPr id="149" name="Google Shape;149;p7"/>
            <p:cNvPicPr preferRelativeResize="0"/>
            <p:nvPr/>
          </p:nvPicPr>
          <p:blipFill rotWithShape="1">
            <a:blip r:embed="rId3">
              <a:alphaModFix/>
            </a:blip>
            <a:srcRect b="0" l="0" r="0" t="18513"/>
            <a:stretch/>
          </p:blipFill>
          <p:spPr>
            <a:xfrm>
              <a:off x="6343025" y="976674"/>
              <a:ext cx="2406600" cy="1108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7"/>
            <p:cNvSpPr txBox="1"/>
            <p:nvPr/>
          </p:nvSpPr>
          <p:spPr>
            <a:xfrm>
              <a:off x="6720725" y="1828338"/>
              <a:ext cx="1651200" cy="25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sng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Xavier initialization </a:t>
              </a:r>
              <a:endParaRPr b="0" i="0" sz="13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type="title"/>
          </p:nvPr>
        </p:nvSpPr>
        <p:spPr>
          <a:xfrm>
            <a:off x="242750" y="497626"/>
            <a:ext cx="75438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Results - CNN Evaluation</a:t>
            </a:r>
            <a:endParaRPr/>
          </a:p>
        </p:txBody>
      </p:sp>
      <p:sp>
        <p:nvSpPr>
          <p:cNvPr id="156" name="Google Shape;156;p8"/>
          <p:cNvSpPr txBox="1"/>
          <p:nvPr>
            <p:ph idx="1" type="body"/>
          </p:nvPr>
        </p:nvSpPr>
        <p:spPr>
          <a:xfrm>
            <a:off x="181600" y="1102125"/>
            <a:ext cx="71133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❖"/>
            </a:pPr>
            <a:r>
              <a:rPr lang="en" sz="1600">
                <a:solidFill>
                  <a:srgbClr val="000000"/>
                </a:solidFill>
              </a:rPr>
              <a:t>Structure of CNN implemented so far: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1 Convolutional Layer + Maxpool Layer with Leaky ReLU activation</a:t>
            </a:r>
            <a:endParaRPr sz="1600">
              <a:solidFill>
                <a:srgbClr val="000000"/>
              </a:solidFill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</a:pPr>
            <a:r>
              <a:rPr lang="en" sz="1600">
                <a:solidFill>
                  <a:srgbClr val="000000"/>
                </a:solidFill>
              </a:rPr>
              <a:t>50 Filters, each of size 20 × 20</a:t>
            </a:r>
            <a:endParaRPr sz="1600">
              <a:solidFill>
                <a:srgbClr val="000000"/>
              </a:solidFill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</a:pPr>
            <a:r>
              <a:rPr lang="en" sz="1600">
                <a:solidFill>
                  <a:srgbClr val="000000"/>
                </a:solidFill>
              </a:rPr>
              <a:t>Maxpool of size 2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1 Hidden Layer with Leaky ReLU activation</a:t>
            </a:r>
            <a:endParaRPr sz="1600">
              <a:solidFill>
                <a:srgbClr val="000000"/>
              </a:solidFill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</a:pPr>
            <a:r>
              <a:rPr lang="en" sz="1600">
                <a:solidFill>
                  <a:srgbClr val="000000"/>
                </a:solidFill>
              </a:rPr>
              <a:t>10 Nodes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1 Output Layer with Softmax activation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Cross-entropy Loss function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❖"/>
            </a:pPr>
            <a:r>
              <a:rPr lang="en" sz="1600">
                <a:solidFill>
                  <a:srgbClr val="000000"/>
                </a:solidFill>
              </a:rPr>
              <a:t>Configurations of CNN: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Train to Test Ratio =  80:20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lang="en" sz="1600">
                <a:solidFill>
                  <a:srgbClr val="000000"/>
                </a:solidFill>
              </a:rPr>
              <a:t>Learning rate         =  0.005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57" name="Google Shape;157;p8"/>
          <p:cNvSpPr txBox="1"/>
          <p:nvPr>
            <p:ph idx="1" type="body"/>
          </p:nvPr>
        </p:nvSpPr>
        <p:spPr>
          <a:xfrm>
            <a:off x="4960450" y="3046300"/>
            <a:ext cx="3861000" cy="18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lang="en" sz="1600" u="sng">
                <a:solidFill>
                  <a:srgbClr val="000000"/>
                </a:solidFill>
              </a:rPr>
              <a:t>Evaluation</a:t>
            </a:r>
            <a:endParaRPr sz="1600" u="sng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❖"/>
            </a:pPr>
            <a:r>
              <a:rPr lang="en" sz="1600">
                <a:solidFill>
                  <a:srgbClr val="000000"/>
                </a:solidFill>
              </a:rPr>
              <a:t>Achieved Test Accuracy    =  67.5%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❖"/>
            </a:pPr>
            <a:r>
              <a:rPr lang="en" sz="1600">
                <a:solidFill>
                  <a:srgbClr val="000000"/>
                </a:solidFill>
              </a:rPr>
              <a:t>Achieved Train Accuracy   =  98%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❖"/>
            </a:pPr>
            <a:r>
              <a:rPr lang="en" sz="1600">
                <a:solidFill>
                  <a:srgbClr val="000000"/>
                </a:solidFill>
              </a:rPr>
              <a:t>Training Time (CPU)  =  7.13 Hours (50 Epochs)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type="title"/>
          </p:nvPr>
        </p:nvSpPr>
        <p:spPr>
          <a:xfrm>
            <a:off x="499410" y="248427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400"/>
              <a:t>Plan for Completion - Preprocessing</a:t>
            </a:r>
            <a:endParaRPr b="1" sz="2400"/>
          </a:p>
        </p:txBody>
      </p:sp>
      <p:sp>
        <p:nvSpPr>
          <p:cNvPr id="163" name="Google Shape;163;p9"/>
          <p:cNvSpPr txBox="1"/>
          <p:nvPr>
            <p:ph idx="1" type="body"/>
          </p:nvPr>
        </p:nvSpPr>
        <p:spPr>
          <a:xfrm>
            <a:off x="499400" y="1428925"/>
            <a:ext cx="80727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700"/>
              <a:buChar char="❖"/>
            </a:pPr>
            <a:r>
              <a:rPr lang="en"/>
              <a:t>Strategies under consideration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/>
              <a:t>Background Subtraction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Usually used to track dynamically moving objects in a static camera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/>
              <a:t>Grab Cut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Makes use of the bounding box rectangle specified by the user and checks for a color distribution of the target image and background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Helps in preserving the edges of the image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Need to automate the user specified rectangle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/>
              <a:t>Region Based Segmentation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Pixel aggregation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id="164" name="Google Shape;1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3950" y="3247325"/>
            <a:ext cx="3026875" cy="159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